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3840">
          <p15:clr>
            <a:srgbClr val="000000"/>
          </p15:clr>
        </p15:guide>
      </p15:sldGuideLst>
    </p:ext>
    <p:ext uri="GoogleSlidesCustomDataVersion2">
      <go:slidesCustomData xmlns:go="http://customooxmlschemas.google.com/" r:id="rId7" roundtripDataSignature="AMtx7mhiZeu8YWOJQIpHVf1W6xQzNOJhj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10b4058950d_0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2" name="Google Shape;82;g10b4058950d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1" name="Shape 11"/>
        <p:cNvGrpSpPr/>
        <p:nvPr/>
      </p:nvGrpSpPr>
      <p:grpSpPr>
        <a:xfrm>
          <a:off x="0" y="0"/>
          <a:ext cx="0" cy="0"/>
          <a:chOff x="0" y="0"/>
          <a:chExt cx="0" cy="0"/>
        </a:xfrm>
      </p:grpSpPr>
      <p:sp>
        <p:nvSpPr>
          <p:cNvPr id="12" name="Google Shape;12;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 name="Google Shape;14;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7" name="Shape 17"/>
        <p:cNvGrpSpPr/>
        <p:nvPr/>
      </p:nvGrpSpPr>
      <p:grpSpPr>
        <a:xfrm>
          <a:off x="0" y="0"/>
          <a:ext cx="0" cy="0"/>
          <a:chOff x="0" y="0"/>
          <a:chExt cx="0" cy="0"/>
        </a:xfrm>
      </p:grpSpPr>
      <p:sp>
        <p:nvSpPr>
          <p:cNvPr id="18" name="Google Shape;18;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0" name="Google Shape;20;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1"/>
          <p:cNvSpPr/>
          <p:nvPr>
            <p:ph idx="2" type="pic"/>
          </p:nvPr>
        </p:nvSpPr>
        <p:spPr>
          <a:xfrm>
            <a:off x="5183188" y="987425"/>
            <a:ext cx="6172200" cy="4873625"/>
          </a:xfrm>
          <a:prstGeom prst="rect">
            <a:avLst/>
          </a:prstGeom>
          <a:noFill/>
          <a:ln>
            <a:noFill/>
          </a:ln>
        </p:spPr>
      </p:sp>
      <p:sp>
        <p:nvSpPr>
          <p:cNvPr id="64" name="Google Shape;64;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83" name="Shape 83"/>
        <p:cNvGrpSpPr/>
        <p:nvPr/>
      </p:nvGrpSpPr>
      <p:grpSpPr>
        <a:xfrm>
          <a:off x="0" y="0"/>
          <a:ext cx="0" cy="0"/>
          <a:chOff x="0" y="0"/>
          <a:chExt cx="0" cy="0"/>
        </a:xfrm>
      </p:grpSpPr>
      <p:sp>
        <p:nvSpPr>
          <p:cNvPr id="84" name="Google Shape;84;g10b4058950d_0_0"/>
          <p:cNvSpPr txBox="1"/>
          <p:nvPr/>
        </p:nvSpPr>
        <p:spPr>
          <a:xfrm>
            <a:off x="3082350" y="1153500"/>
            <a:ext cx="6027300" cy="469500"/>
          </a:xfrm>
          <a:prstGeom prst="rect">
            <a:avLst/>
          </a:prstGeom>
          <a:solidFill>
            <a:srgbClr val="A4C2F4"/>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1" i="0" lang="en-GB" sz="2300" u="none" cap="none" strike="noStrike">
                <a:solidFill>
                  <a:schemeClr val="dk1"/>
                </a:solidFill>
                <a:latin typeface="Calibri"/>
                <a:ea typeface="Calibri"/>
                <a:cs typeface="Calibri"/>
                <a:sym typeface="Calibri"/>
              </a:rPr>
              <a:t>Year 3 Summer Term 1 Curriculum Map 202</a:t>
            </a:r>
            <a:r>
              <a:rPr b="1" lang="en-GB" sz="2300">
                <a:solidFill>
                  <a:schemeClr val="dk1"/>
                </a:solidFill>
                <a:latin typeface="Calibri"/>
                <a:ea typeface="Calibri"/>
                <a:cs typeface="Calibri"/>
                <a:sym typeface="Calibri"/>
              </a:rPr>
              <a:t>6</a:t>
            </a:r>
            <a:endParaRPr b="0" i="0" sz="2300" u="none" cap="none" strike="noStrike">
              <a:solidFill>
                <a:schemeClr val="dk1"/>
              </a:solidFill>
              <a:latin typeface="Calibri"/>
              <a:ea typeface="Calibri"/>
              <a:cs typeface="Calibri"/>
              <a:sym typeface="Calibri"/>
            </a:endParaRPr>
          </a:p>
        </p:txBody>
      </p:sp>
      <p:sp>
        <p:nvSpPr>
          <p:cNvPr id="85" name="Google Shape;85;g10b4058950d_0_0"/>
          <p:cNvSpPr txBox="1"/>
          <p:nvPr/>
        </p:nvSpPr>
        <p:spPr>
          <a:xfrm>
            <a:off x="57600" y="120175"/>
            <a:ext cx="2221500" cy="3916800"/>
          </a:xfrm>
          <a:prstGeom prst="rect">
            <a:avLst/>
          </a:prstGeom>
          <a:solidFill>
            <a:schemeClr val="accent4"/>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GB" sz="1500" u="sng" cap="none" strike="noStrike">
                <a:solidFill>
                  <a:schemeClr val="dk1"/>
                </a:solidFill>
                <a:latin typeface="Calibri"/>
                <a:ea typeface="Calibri"/>
                <a:cs typeface="Calibri"/>
                <a:sym typeface="Calibri"/>
              </a:rPr>
              <a:t>History</a:t>
            </a:r>
            <a:endParaRPr b="1" i="0" sz="1500" u="sng"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600"/>
              <a:buFont typeface="Arial"/>
              <a:buNone/>
            </a:pPr>
            <a:r>
              <a:rPr b="0" i="0" lang="en-GB" sz="1500" u="none" cap="none" strike="noStrike">
                <a:solidFill>
                  <a:schemeClr val="dk1"/>
                </a:solidFill>
                <a:latin typeface="Calibri"/>
                <a:ea typeface="Calibri"/>
                <a:cs typeface="Calibri"/>
                <a:sym typeface="Calibri"/>
              </a:rPr>
              <a:t>This half term, we will be learning about the achievements of the earliest civilisations, with a specific focus on The Indus Valley, Ancient Sumer and the Shang Dynasty of China. We will know where and when these civilisations first appeared, analyse some of their greatest inventions and appreciate the influence they each have on the modern world today. </a:t>
            </a:r>
            <a:endParaRPr b="0" i="0" sz="1500" u="none" cap="none" strike="noStrike">
              <a:solidFill>
                <a:srgbClr val="000000"/>
              </a:solidFill>
              <a:latin typeface="Arial"/>
              <a:ea typeface="Arial"/>
              <a:cs typeface="Arial"/>
              <a:sym typeface="Arial"/>
            </a:endParaRPr>
          </a:p>
        </p:txBody>
      </p:sp>
      <p:sp>
        <p:nvSpPr>
          <p:cNvPr id="86" name="Google Shape;86;g10b4058950d_0_0"/>
          <p:cNvSpPr txBox="1"/>
          <p:nvPr/>
        </p:nvSpPr>
        <p:spPr>
          <a:xfrm>
            <a:off x="2354800" y="1886675"/>
            <a:ext cx="4200900" cy="2173200"/>
          </a:xfrm>
          <a:prstGeom prst="rect">
            <a:avLst/>
          </a:prstGeom>
          <a:solidFill>
            <a:srgbClr val="6D9EEB"/>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GB" sz="1600" u="sng" cap="none" strike="noStrike">
                <a:solidFill>
                  <a:schemeClr val="dk1"/>
                </a:solidFill>
                <a:latin typeface="Calibri"/>
                <a:ea typeface="Calibri"/>
                <a:cs typeface="Calibri"/>
                <a:sym typeface="Calibri"/>
              </a:rPr>
              <a:t>English </a:t>
            </a:r>
            <a:endParaRPr b="1" i="0" sz="1600" u="sng"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200"/>
              <a:buFont typeface="Arial"/>
              <a:buNone/>
            </a:pPr>
            <a:r>
              <a:rPr b="0" i="0" lang="en-GB" sz="1500" u="none" cap="none" strike="noStrike">
                <a:solidFill>
                  <a:srgbClr val="000000"/>
                </a:solidFill>
                <a:latin typeface="Calibri"/>
                <a:ea typeface="Calibri"/>
                <a:cs typeface="Calibri"/>
                <a:sym typeface="Calibri"/>
              </a:rPr>
              <a:t>In English we will be learning all about the Shang Dynasty. We will be using a great non fiction text titled, “Why did the Shang write on turtles?” to help us learn about this fascinating ancient civilisation. We will use the text to explore ideas such as the qualities needed to be a good King, why Lady Fu Hao was such a popular queen and how the Shang lived their day to day lives. </a:t>
            </a:r>
            <a:endParaRPr b="1" i="0" sz="1500" u="none" cap="none" strike="noStrike">
              <a:solidFill>
                <a:srgbClr val="000000"/>
              </a:solidFill>
              <a:latin typeface="Arial"/>
              <a:ea typeface="Arial"/>
              <a:cs typeface="Arial"/>
              <a:sym typeface="Arial"/>
            </a:endParaRPr>
          </a:p>
        </p:txBody>
      </p:sp>
      <p:sp>
        <p:nvSpPr>
          <p:cNvPr id="87" name="Google Shape;87;g10b4058950d_0_0"/>
          <p:cNvSpPr txBox="1"/>
          <p:nvPr/>
        </p:nvSpPr>
        <p:spPr>
          <a:xfrm>
            <a:off x="1830625" y="4113750"/>
            <a:ext cx="2670600" cy="1539300"/>
          </a:xfrm>
          <a:prstGeom prst="rect">
            <a:avLst/>
          </a:prstGeom>
          <a:solidFill>
            <a:srgbClr val="FFE599"/>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GB" sz="1600" u="sng" cap="none" strike="noStrike">
                <a:solidFill>
                  <a:schemeClr val="dk1"/>
                </a:solidFill>
                <a:latin typeface="Calibri"/>
                <a:ea typeface="Calibri"/>
                <a:cs typeface="Calibri"/>
                <a:sym typeface="Calibri"/>
              </a:rPr>
              <a:t>RE </a:t>
            </a:r>
            <a:endParaRPr b="1" i="0" sz="1600" u="sng"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600"/>
              <a:buFont typeface="Arial"/>
              <a:buNone/>
            </a:pPr>
            <a:r>
              <a:rPr b="0" i="0" lang="en-GB" sz="1500" u="none" cap="none" strike="noStrike">
                <a:solidFill>
                  <a:schemeClr val="dk1"/>
                </a:solidFill>
                <a:latin typeface="Calibri"/>
                <a:ea typeface="Calibri"/>
                <a:cs typeface="Calibri"/>
                <a:sym typeface="Calibri"/>
              </a:rPr>
              <a:t>In RE</a:t>
            </a:r>
            <a:r>
              <a:rPr lang="en-GB" sz="1500">
                <a:solidFill>
                  <a:schemeClr val="dk1"/>
                </a:solidFill>
                <a:latin typeface="Calibri"/>
                <a:ea typeface="Calibri"/>
                <a:cs typeface="Calibri"/>
                <a:sym typeface="Calibri"/>
              </a:rPr>
              <a:t>, we will continue to look at </a:t>
            </a:r>
            <a:r>
              <a:rPr b="1" lang="en-GB" sz="1500">
                <a:solidFill>
                  <a:schemeClr val="dk1"/>
                </a:solidFill>
                <a:latin typeface="Calibri"/>
                <a:ea typeface="Calibri"/>
                <a:cs typeface="Calibri"/>
                <a:sym typeface="Calibri"/>
              </a:rPr>
              <a:t>Christianity </a:t>
            </a:r>
            <a:r>
              <a:rPr lang="en-GB" sz="1500">
                <a:solidFill>
                  <a:schemeClr val="dk1"/>
                </a:solidFill>
                <a:latin typeface="Calibri"/>
                <a:ea typeface="Calibri"/>
                <a:cs typeface="Calibri"/>
                <a:sym typeface="Calibri"/>
              </a:rPr>
              <a:t>and focus upon the topic ‘Kingdom of God’. In this topic, we will examine the </a:t>
            </a:r>
            <a:r>
              <a:rPr lang="en-GB" sz="1500">
                <a:solidFill>
                  <a:schemeClr val="dk1"/>
                </a:solidFill>
                <a:latin typeface="Calibri"/>
                <a:ea typeface="Calibri"/>
                <a:cs typeface="Calibri"/>
                <a:sym typeface="Calibri"/>
              </a:rPr>
              <a:t>meaning</a:t>
            </a:r>
            <a:r>
              <a:rPr lang="en-GB" sz="1500">
                <a:solidFill>
                  <a:schemeClr val="dk1"/>
                </a:solidFill>
                <a:latin typeface="Calibri"/>
                <a:ea typeface="Calibri"/>
                <a:cs typeface="Calibri"/>
                <a:sym typeface="Calibri"/>
              </a:rPr>
              <a:t> of Pentecost. </a:t>
            </a:r>
            <a:endParaRPr i="0" sz="1700" u="none" cap="none" strike="noStrike">
              <a:solidFill>
                <a:schemeClr val="dk1"/>
              </a:solidFill>
              <a:latin typeface="Calibri"/>
              <a:ea typeface="Calibri"/>
              <a:cs typeface="Calibri"/>
              <a:sym typeface="Calibri"/>
            </a:endParaRPr>
          </a:p>
        </p:txBody>
      </p:sp>
      <p:sp>
        <p:nvSpPr>
          <p:cNvPr id="88" name="Google Shape;88;g10b4058950d_0_0"/>
          <p:cNvSpPr txBox="1"/>
          <p:nvPr/>
        </p:nvSpPr>
        <p:spPr>
          <a:xfrm>
            <a:off x="9739650" y="87175"/>
            <a:ext cx="2380500" cy="2935200"/>
          </a:xfrm>
          <a:prstGeom prst="rect">
            <a:avLst/>
          </a:prstGeom>
          <a:solidFill>
            <a:srgbClr val="CFE2F3"/>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GB" u="sng" cap="none" strike="noStrike">
                <a:solidFill>
                  <a:schemeClr val="dk1"/>
                </a:solidFill>
                <a:latin typeface="Calibri"/>
                <a:ea typeface="Calibri"/>
                <a:cs typeface="Calibri"/>
                <a:sym typeface="Calibri"/>
              </a:rPr>
              <a:t>Science</a:t>
            </a:r>
            <a:endParaRPr b="0" i="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200"/>
              <a:buFont typeface="Arial"/>
              <a:buNone/>
            </a:pPr>
            <a:r>
              <a:rPr b="0" i="0" lang="en-GB" u="none" cap="none" strike="noStrike">
                <a:solidFill>
                  <a:srgbClr val="000000"/>
                </a:solidFill>
                <a:latin typeface="Calibri"/>
                <a:ea typeface="Calibri"/>
                <a:cs typeface="Calibri"/>
                <a:sym typeface="Calibri"/>
              </a:rPr>
              <a:t>This half term our science topic will continue to focus on </a:t>
            </a:r>
            <a:r>
              <a:rPr lang="en-GB">
                <a:latin typeface="Calibri"/>
                <a:ea typeface="Calibri"/>
                <a:cs typeface="Calibri"/>
                <a:sym typeface="Calibri"/>
              </a:rPr>
              <a:t>‘P</a:t>
            </a:r>
            <a:r>
              <a:rPr b="0" i="0" lang="en-GB" u="none" cap="none" strike="noStrike">
                <a:solidFill>
                  <a:srgbClr val="000000"/>
                </a:solidFill>
                <a:latin typeface="Calibri"/>
                <a:ea typeface="Calibri"/>
                <a:cs typeface="Calibri"/>
                <a:sym typeface="Calibri"/>
              </a:rPr>
              <a:t>lants</a:t>
            </a:r>
            <a:r>
              <a:rPr lang="en-GB">
                <a:latin typeface="Calibri"/>
                <a:ea typeface="Calibri"/>
                <a:cs typeface="Calibri"/>
                <a:sym typeface="Calibri"/>
              </a:rPr>
              <a:t>’</a:t>
            </a:r>
            <a:r>
              <a:rPr b="0" i="0" lang="en-GB" u="none" cap="none" strike="noStrike">
                <a:solidFill>
                  <a:srgbClr val="000000"/>
                </a:solidFill>
                <a:latin typeface="Calibri"/>
                <a:ea typeface="Calibri"/>
                <a:cs typeface="Calibri"/>
                <a:sym typeface="Calibri"/>
              </a:rPr>
              <a:t> where we will explore the methods that plants use to disperse their seeds. Towards the end of the half term we will learn about the skeletal and muscular systems of animals and humans; understanding the role these play in support, protection and movement.</a:t>
            </a:r>
            <a:r>
              <a:rPr b="0" i="0" lang="en-GB" sz="1500" u="none" cap="none" strike="noStrike">
                <a:solidFill>
                  <a:srgbClr val="000000"/>
                </a:solidFill>
                <a:latin typeface="Calibri"/>
                <a:ea typeface="Calibri"/>
                <a:cs typeface="Calibri"/>
                <a:sym typeface="Calibri"/>
              </a:rPr>
              <a:t> </a:t>
            </a:r>
            <a:endParaRPr b="0" i="0" sz="1400" u="none" cap="none" strike="noStrike">
              <a:solidFill>
                <a:srgbClr val="000000"/>
              </a:solidFill>
              <a:latin typeface="Arial"/>
              <a:ea typeface="Arial"/>
              <a:cs typeface="Arial"/>
              <a:sym typeface="Arial"/>
            </a:endParaRPr>
          </a:p>
        </p:txBody>
      </p:sp>
      <p:sp>
        <p:nvSpPr>
          <p:cNvPr id="89" name="Google Shape;89;g10b4058950d_0_0"/>
          <p:cNvSpPr txBox="1"/>
          <p:nvPr/>
        </p:nvSpPr>
        <p:spPr>
          <a:xfrm>
            <a:off x="6382713" y="4190550"/>
            <a:ext cx="2670600" cy="2570100"/>
          </a:xfrm>
          <a:prstGeom prst="rect">
            <a:avLst/>
          </a:prstGeom>
          <a:solidFill>
            <a:srgbClr val="C9DAF8"/>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GB" sz="1500" u="sng" cap="none" strike="noStrike">
                <a:solidFill>
                  <a:schemeClr val="dk1"/>
                </a:solidFill>
                <a:latin typeface="Calibri"/>
                <a:ea typeface="Calibri"/>
                <a:cs typeface="Calibri"/>
                <a:sym typeface="Calibri"/>
              </a:rPr>
              <a:t>Art</a:t>
            </a:r>
            <a:endParaRPr b="1" i="0" sz="1500" u="sng"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600"/>
              <a:buFont typeface="Arial"/>
              <a:buNone/>
            </a:pPr>
            <a:r>
              <a:rPr b="0" i="0" lang="en-GB" sz="1500" u="none" cap="none" strike="noStrike">
                <a:solidFill>
                  <a:schemeClr val="dk1"/>
                </a:solidFill>
                <a:latin typeface="Calibri"/>
                <a:ea typeface="Calibri"/>
                <a:cs typeface="Calibri"/>
                <a:sym typeface="Calibri"/>
              </a:rPr>
              <a:t>In our art topic this half term, we will be exploring shape and patterns from across the ancient civilisations studied in history. We will use the themes we find in each design style to create our own piece of art. Then, we will explore 3D sculpture to add depth to our creations.</a:t>
            </a:r>
            <a:endParaRPr b="0" i="0" sz="1500" u="none" cap="none" strike="noStrike">
              <a:solidFill>
                <a:schemeClr val="dk1"/>
              </a:solidFill>
              <a:latin typeface="Calibri"/>
              <a:ea typeface="Calibri"/>
              <a:cs typeface="Calibri"/>
              <a:sym typeface="Calibri"/>
            </a:endParaRPr>
          </a:p>
        </p:txBody>
      </p:sp>
      <p:sp>
        <p:nvSpPr>
          <p:cNvPr id="90" name="Google Shape;90;g10b4058950d_0_0"/>
          <p:cNvSpPr txBox="1"/>
          <p:nvPr/>
        </p:nvSpPr>
        <p:spPr>
          <a:xfrm>
            <a:off x="9192350" y="5056725"/>
            <a:ext cx="3010500" cy="1650300"/>
          </a:xfrm>
          <a:prstGeom prst="rect">
            <a:avLst/>
          </a:prstGeom>
          <a:solidFill>
            <a:srgbClr val="6D9EEB"/>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GB" sz="1500" u="sng" cap="none" strike="noStrike">
                <a:solidFill>
                  <a:schemeClr val="dk1"/>
                </a:solidFill>
                <a:latin typeface="Calibri"/>
                <a:ea typeface="Calibri"/>
                <a:cs typeface="Calibri"/>
                <a:sym typeface="Calibri"/>
              </a:rPr>
              <a:t>Computing</a:t>
            </a:r>
            <a:endParaRPr b="0" i="0" sz="15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200"/>
              <a:buFont typeface="Arial"/>
              <a:buNone/>
            </a:pPr>
            <a:r>
              <a:rPr b="0" i="0" lang="en-GB" sz="1500" u="none" cap="none" strike="noStrike">
                <a:solidFill>
                  <a:schemeClr val="dk1"/>
                </a:solidFill>
                <a:latin typeface="Calibri"/>
                <a:ea typeface="Calibri"/>
                <a:cs typeface="Calibri"/>
                <a:sym typeface="Calibri"/>
              </a:rPr>
              <a:t>In Computing we will co</a:t>
            </a:r>
            <a:r>
              <a:rPr lang="en-GB" sz="1500">
                <a:solidFill>
                  <a:schemeClr val="dk1"/>
                </a:solidFill>
                <a:latin typeface="Calibri"/>
                <a:ea typeface="Calibri"/>
                <a:cs typeface="Calibri"/>
                <a:sym typeface="Calibri"/>
              </a:rPr>
              <a:t>ntinue with our coding unit. The class will develop their coding skills and learn how to use nesting and repeat commands, as well as how to debug and design a programme. </a:t>
            </a:r>
            <a:endParaRPr b="0" i="0" sz="1500" u="none" cap="none" strike="noStrike">
              <a:solidFill>
                <a:schemeClr val="dk1"/>
              </a:solidFill>
              <a:latin typeface="Calibri"/>
              <a:ea typeface="Calibri"/>
              <a:cs typeface="Calibri"/>
              <a:sym typeface="Calibri"/>
            </a:endParaRPr>
          </a:p>
        </p:txBody>
      </p:sp>
      <p:sp>
        <p:nvSpPr>
          <p:cNvPr id="91" name="Google Shape;91;g10b4058950d_0_0"/>
          <p:cNvSpPr txBox="1"/>
          <p:nvPr/>
        </p:nvSpPr>
        <p:spPr>
          <a:xfrm>
            <a:off x="102575" y="4190550"/>
            <a:ext cx="1655400" cy="2570100"/>
          </a:xfrm>
          <a:prstGeom prst="rect">
            <a:avLst/>
          </a:prstGeom>
          <a:solidFill>
            <a:srgbClr val="A4C2F4"/>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GB" sz="1500" u="sng" cap="none" strike="noStrike">
                <a:solidFill>
                  <a:srgbClr val="000000"/>
                </a:solidFill>
                <a:latin typeface="Calibri"/>
                <a:ea typeface="Calibri"/>
                <a:cs typeface="Calibri"/>
                <a:sym typeface="Calibri"/>
              </a:rPr>
              <a:t>PE</a:t>
            </a:r>
            <a:endParaRPr b="1" i="0" sz="1500" u="sng" cap="none" strike="noStrike">
              <a:solidFill>
                <a:srgbClr val="00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600"/>
              <a:buFont typeface="Arial"/>
              <a:buNone/>
            </a:pPr>
            <a:r>
              <a:rPr b="0" i="0" lang="en-GB" sz="1500" u="none" cap="none" strike="noStrike">
                <a:solidFill>
                  <a:srgbClr val="000000"/>
                </a:solidFill>
                <a:latin typeface="Calibri"/>
                <a:ea typeface="Calibri"/>
                <a:cs typeface="Calibri"/>
                <a:sym typeface="Calibri"/>
              </a:rPr>
              <a:t>During Summer 1 we will be focussing on cricket and rounders - working at our batting and fielding skills.  This will </a:t>
            </a:r>
            <a:r>
              <a:rPr lang="en-GB" sz="1500">
                <a:latin typeface="Calibri"/>
                <a:ea typeface="Calibri"/>
                <a:cs typeface="Calibri"/>
                <a:sym typeface="Calibri"/>
              </a:rPr>
              <a:t>revert to Mondays and Thursdays. </a:t>
            </a:r>
            <a:endParaRPr b="0" i="0" sz="1500" u="none" cap="none" strike="noStrike">
              <a:solidFill>
                <a:schemeClr val="dk1"/>
              </a:solidFill>
              <a:highlight>
                <a:srgbClr val="FFFF00"/>
              </a:highlight>
              <a:latin typeface="Calibri"/>
              <a:ea typeface="Calibri"/>
              <a:cs typeface="Calibri"/>
              <a:sym typeface="Calibri"/>
            </a:endParaRPr>
          </a:p>
        </p:txBody>
      </p:sp>
      <p:sp>
        <p:nvSpPr>
          <p:cNvPr id="92" name="Google Shape;92;g10b4058950d_0_0"/>
          <p:cNvSpPr txBox="1"/>
          <p:nvPr/>
        </p:nvSpPr>
        <p:spPr>
          <a:xfrm>
            <a:off x="6631400" y="1886675"/>
            <a:ext cx="2927700" cy="2173200"/>
          </a:xfrm>
          <a:prstGeom prst="rect">
            <a:avLst/>
          </a:prstGeom>
          <a:solidFill>
            <a:srgbClr val="FFE599"/>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GB" sz="1800" u="sng" cap="none" strike="noStrike">
                <a:solidFill>
                  <a:schemeClr val="dk1"/>
                </a:solidFill>
                <a:latin typeface="Calibri"/>
                <a:ea typeface="Calibri"/>
                <a:cs typeface="Calibri"/>
                <a:sym typeface="Calibri"/>
              </a:rPr>
              <a:t>Maths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600"/>
              <a:buFont typeface="Arial"/>
              <a:buNone/>
            </a:pPr>
            <a:r>
              <a:rPr b="0" i="0" lang="en-GB" sz="1500" u="none" cap="none" strike="noStrike">
                <a:solidFill>
                  <a:schemeClr val="dk1"/>
                </a:solidFill>
                <a:latin typeface="Calibri"/>
                <a:ea typeface="Calibri"/>
                <a:cs typeface="Calibri"/>
                <a:sym typeface="Calibri"/>
              </a:rPr>
              <a:t>First, we will </a:t>
            </a:r>
            <a:r>
              <a:rPr lang="en-GB" sz="1500">
                <a:solidFill>
                  <a:schemeClr val="dk1"/>
                </a:solidFill>
                <a:latin typeface="Calibri"/>
                <a:ea typeface="Calibri"/>
                <a:cs typeface="Calibri"/>
                <a:sym typeface="Calibri"/>
              </a:rPr>
              <a:t>continue from Spring 2 by looking at ‘Length and Perimeter’. T</a:t>
            </a:r>
            <a:r>
              <a:rPr b="0" i="0" lang="en-GB" sz="1500" u="none" cap="none" strike="noStrike">
                <a:solidFill>
                  <a:schemeClr val="dk1"/>
                </a:solidFill>
                <a:latin typeface="Calibri"/>
                <a:ea typeface="Calibri"/>
                <a:cs typeface="Calibri"/>
                <a:sym typeface="Calibri"/>
              </a:rPr>
              <a:t>hen, </a:t>
            </a:r>
            <a:r>
              <a:rPr lang="en-GB" sz="1500">
                <a:solidFill>
                  <a:schemeClr val="dk1"/>
                </a:solidFill>
                <a:latin typeface="Calibri"/>
                <a:ea typeface="Calibri"/>
                <a:cs typeface="Calibri"/>
                <a:sym typeface="Calibri"/>
              </a:rPr>
              <a:t>we will </a:t>
            </a:r>
            <a:r>
              <a:rPr b="0" i="0" lang="en-GB" sz="1500" u="none" cap="none" strike="noStrike">
                <a:solidFill>
                  <a:schemeClr val="dk1"/>
                </a:solidFill>
                <a:latin typeface="Calibri"/>
                <a:ea typeface="Calibri"/>
                <a:cs typeface="Calibri"/>
                <a:sym typeface="Calibri"/>
              </a:rPr>
              <a:t>start our work on fractions</a:t>
            </a:r>
            <a:r>
              <a:rPr lang="en-GB" sz="1500">
                <a:solidFill>
                  <a:schemeClr val="dk1"/>
                </a:solidFill>
                <a:latin typeface="Calibri"/>
                <a:ea typeface="Calibri"/>
                <a:cs typeface="Calibri"/>
                <a:sym typeface="Calibri"/>
              </a:rPr>
              <a:t>. </a:t>
            </a:r>
            <a:r>
              <a:rPr b="0" i="0" lang="en-GB" sz="1500" u="none" cap="none" strike="noStrike">
                <a:solidFill>
                  <a:schemeClr val="dk1"/>
                </a:solidFill>
                <a:latin typeface="Calibri"/>
                <a:ea typeface="Calibri"/>
                <a:cs typeface="Calibri"/>
                <a:sym typeface="Calibri"/>
              </a:rPr>
              <a:t>We will learn how to </a:t>
            </a:r>
            <a:r>
              <a:rPr lang="en-GB" sz="1500">
                <a:solidFill>
                  <a:schemeClr val="dk1"/>
                </a:solidFill>
                <a:latin typeface="Calibri"/>
                <a:ea typeface="Calibri"/>
                <a:cs typeface="Calibri"/>
                <a:sym typeface="Calibri"/>
              </a:rPr>
              <a:t>order</a:t>
            </a:r>
            <a:r>
              <a:rPr b="0" i="0" lang="en-GB" sz="1500" u="none" cap="none" strike="noStrike">
                <a:solidFill>
                  <a:schemeClr val="dk1"/>
                </a:solidFill>
                <a:latin typeface="Calibri"/>
                <a:ea typeface="Calibri"/>
                <a:cs typeface="Calibri"/>
                <a:sym typeface="Calibri"/>
              </a:rPr>
              <a:t> and </a:t>
            </a:r>
            <a:r>
              <a:rPr lang="en-GB" sz="1500">
                <a:solidFill>
                  <a:schemeClr val="dk1"/>
                </a:solidFill>
                <a:latin typeface="Calibri"/>
                <a:ea typeface="Calibri"/>
                <a:cs typeface="Calibri"/>
                <a:sym typeface="Calibri"/>
              </a:rPr>
              <a:t>compare fractions;</a:t>
            </a:r>
            <a:r>
              <a:rPr b="0" i="0" lang="en-GB" sz="1500" u="none" cap="none" strike="noStrike">
                <a:solidFill>
                  <a:schemeClr val="dk1"/>
                </a:solidFill>
                <a:latin typeface="Calibri"/>
                <a:ea typeface="Calibri"/>
                <a:cs typeface="Calibri"/>
                <a:sym typeface="Calibri"/>
              </a:rPr>
              <a:t> add and subtract fractions; and find</a:t>
            </a:r>
            <a:r>
              <a:rPr lang="en-GB" sz="1500">
                <a:solidFill>
                  <a:schemeClr val="dk1"/>
                </a:solidFill>
                <a:latin typeface="Calibri"/>
                <a:ea typeface="Calibri"/>
                <a:cs typeface="Calibri"/>
                <a:sym typeface="Calibri"/>
              </a:rPr>
              <a:t> </a:t>
            </a:r>
            <a:r>
              <a:rPr b="0" i="0" lang="en-GB" sz="1500" u="none" cap="none" strike="noStrike">
                <a:solidFill>
                  <a:schemeClr val="dk1"/>
                </a:solidFill>
                <a:latin typeface="Calibri"/>
                <a:ea typeface="Calibri"/>
                <a:cs typeface="Calibri"/>
                <a:sym typeface="Calibri"/>
              </a:rPr>
              <a:t>fractions of a set of objects. </a:t>
            </a:r>
            <a:endParaRPr b="0" i="0" sz="1500" u="none" cap="none" strike="noStrike">
              <a:solidFill>
                <a:schemeClr val="dk1"/>
              </a:solidFill>
              <a:latin typeface="Calibri"/>
              <a:ea typeface="Calibri"/>
              <a:cs typeface="Calibri"/>
              <a:sym typeface="Calibri"/>
            </a:endParaRPr>
          </a:p>
        </p:txBody>
      </p:sp>
      <p:sp>
        <p:nvSpPr>
          <p:cNvPr id="93" name="Google Shape;93;g10b4058950d_0_0"/>
          <p:cNvSpPr txBox="1"/>
          <p:nvPr/>
        </p:nvSpPr>
        <p:spPr>
          <a:xfrm>
            <a:off x="9709500" y="3174950"/>
            <a:ext cx="2440800" cy="1569900"/>
          </a:xfrm>
          <a:prstGeom prst="rect">
            <a:avLst/>
          </a:prstGeom>
          <a:solidFill>
            <a:srgbClr val="F1C232"/>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GB" u="sng" cap="none" strike="noStrike">
                <a:solidFill>
                  <a:schemeClr val="dk1"/>
                </a:solidFill>
                <a:latin typeface="Calibri"/>
                <a:ea typeface="Calibri"/>
                <a:cs typeface="Calibri"/>
                <a:sym typeface="Calibri"/>
              </a:rPr>
              <a:t>Music </a:t>
            </a:r>
            <a:endParaRPr b="1" i="0" u="sng"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200"/>
              <a:buFont typeface="Arial"/>
              <a:buNone/>
            </a:pPr>
            <a:r>
              <a:rPr b="0" i="0" lang="en-GB" u="none" cap="none" strike="noStrike">
                <a:solidFill>
                  <a:schemeClr val="dk1"/>
                </a:solidFill>
                <a:latin typeface="Calibri"/>
                <a:ea typeface="Calibri"/>
                <a:cs typeface="Calibri"/>
                <a:sym typeface="Calibri"/>
              </a:rPr>
              <a:t>We will continue with our weekly Ukulele sessions</a:t>
            </a:r>
            <a:r>
              <a:rPr lang="en-GB">
                <a:solidFill>
                  <a:schemeClr val="dk1"/>
                </a:solidFill>
                <a:latin typeface="Calibri"/>
                <a:ea typeface="Calibri"/>
                <a:cs typeface="Calibri"/>
                <a:sym typeface="Calibri"/>
              </a:rPr>
              <a:t>. In our lessons with Mrs Milner, we will focus on ‘do’ ‘to’ ‘so’ ‘mi’ and ‘la’. We </a:t>
            </a:r>
            <a:r>
              <a:rPr lang="en-GB">
                <a:solidFill>
                  <a:schemeClr val="dk1"/>
                </a:solidFill>
                <a:latin typeface="Calibri"/>
                <a:ea typeface="Calibri"/>
                <a:cs typeface="Calibri"/>
                <a:sym typeface="Calibri"/>
              </a:rPr>
              <a:t>will</a:t>
            </a:r>
            <a:r>
              <a:rPr lang="en-GB">
                <a:solidFill>
                  <a:schemeClr val="dk1"/>
                </a:solidFill>
                <a:latin typeface="Calibri"/>
                <a:ea typeface="Calibri"/>
                <a:cs typeface="Calibri"/>
                <a:sym typeface="Calibri"/>
              </a:rPr>
              <a:t> use hand staves and the printed stave.</a:t>
            </a:r>
            <a:r>
              <a:rPr b="0" i="0" lang="en-GB" sz="1500" u="none" cap="none" strike="noStrike">
                <a:solidFill>
                  <a:schemeClr val="dk1"/>
                </a:solidFill>
                <a:latin typeface="Calibri"/>
                <a:ea typeface="Calibri"/>
                <a:cs typeface="Calibri"/>
                <a:sym typeface="Calibri"/>
              </a:rPr>
              <a:t> </a:t>
            </a:r>
            <a:endParaRPr b="0" i="0" sz="15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1" i="0" sz="1200" u="sng" cap="none" strike="noStrike">
              <a:solidFill>
                <a:schemeClr val="dk1"/>
              </a:solidFill>
              <a:latin typeface="Calibri"/>
              <a:ea typeface="Calibri"/>
              <a:cs typeface="Calibri"/>
              <a:sym typeface="Calibri"/>
            </a:endParaRPr>
          </a:p>
        </p:txBody>
      </p:sp>
      <p:sp>
        <p:nvSpPr>
          <p:cNvPr id="94" name="Google Shape;94;g10b4058950d_0_0"/>
          <p:cNvSpPr/>
          <p:nvPr/>
        </p:nvSpPr>
        <p:spPr>
          <a:xfrm>
            <a:off x="2611075" y="0"/>
            <a:ext cx="7046700" cy="1153500"/>
          </a:xfrm>
          <a:prstGeom prst="rect">
            <a:avLst/>
          </a:prstGeom>
          <a:solidFill>
            <a:srgbClr val="FFE599"/>
          </a:solidFill>
          <a:ln cap="flat" cmpd="sng" w="25400">
            <a:solidFill>
              <a:srgbClr val="FF99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95" name="Google Shape;95;g10b4058950d_0_0"/>
          <p:cNvSpPr txBox="1"/>
          <p:nvPr/>
        </p:nvSpPr>
        <p:spPr>
          <a:xfrm>
            <a:off x="1936000" y="5729825"/>
            <a:ext cx="4307700" cy="1029600"/>
          </a:xfrm>
          <a:prstGeom prst="rect">
            <a:avLst/>
          </a:prstGeom>
          <a:solidFill>
            <a:srgbClr val="F1C232"/>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GB" sz="1500" u="sng" cap="none" strike="noStrike">
                <a:solidFill>
                  <a:schemeClr val="dk1"/>
                </a:solidFill>
                <a:latin typeface="Calibri"/>
                <a:ea typeface="Calibri"/>
                <a:cs typeface="Calibri"/>
                <a:sym typeface="Calibri"/>
              </a:rPr>
              <a:t>French</a:t>
            </a:r>
            <a:endParaRPr b="1" i="0" sz="1500" u="sng"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600"/>
              <a:buFont typeface="Arial"/>
              <a:buNone/>
            </a:pPr>
            <a:r>
              <a:rPr lang="en-GB" sz="1500">
                <a:solidFill>
                  <a:schemeClr val="dk1"/>
                </a:solidFill>
                <a:latin typeface="Calibri"/>
                <a:ea typeface="Calibri"/>
                <a:cs typeface="Calibri"/>
                <a:sym typeface="Calibri"/>
              </a:rPr>
              <a:t>We will begins to look at the nouns for body parts, using songs such as ‘Heads, Shoulders, Knees and Toes’ to help us. </a:t>
            </a:r>
            <a:endParaRPr b="0" i="0" sz="15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1" i="0" sz="1400" u="sng" cap="none" strike="noStrike">
              <a:solidFill>
                <a:schemeClr val="dk1"/>
              </a:solidFill>
              <a:latin typeface="Calibri"/>
              <a:ea typeface="Calibri"/>
              <a:cs typeface="Calibri"/>
              <a:sym typeface="Calibri"/>
            </a:endParaRPr>
          </a:p>
        </p:txBody>
      </p:sp>
      <p:sp>
        <p:nvSpPr>
          <p:cNvPr id="96" name="Google Shape;96;g10b4058950d_0_0"/>
          <p:cNvSpPr/>
          <p:nvPr/>
        </p:nvSpPr>
        <p:spPr>
          <a:xfrm>
            <a:off x="2844462" y="87175"/>
            <a:ext cx="7492481" cy="802650"/>
          </a:xfrm>
          <a:prstGeom prst="rect">
            <a:avLst/>
          </a:prstGeom>
        </p:spPr>
        <p:txBody>
          <a:bodyPr>
            <a:prstTxWarp prst="textPlain"/>
          </a:bodyPr>
          <a:lstStyle/>
          <a:p>
            <a:pPr lvl="0" algn="ctr"/>
            <a:r>
              <a:rPr b="0" i="0">
                <a:ln cap="flat" cmpd="sng" w="9525">
                  <a:solidFill>
                    <a:srgbClr val="000000"/>
                  </a:solidFill>
                  <a:prstDash val="solid"/>
                  <a:round/>
                  <a:headEnd len="sm" w="sm" type="none"/>
                  <a:tailEnd len="sm" w="sm" type="none"/>
                </a:ln>
                <a:solidFill>
                  <a:srgbClr val="0070C0"/>
                </a:solidFill>
                <a:latin typeface="Oswald"/>
              </a:rPr>
              <a:t>The Ancient Civilisations</a:t>
            </a:r>
          </a:p>
        </p:txBody>
      </p:sp>
      <p:sp>
        <p:nvSpPr>
          <p:cNvPr id="97" name="Google Shape;97;g10b4058950d_0_0"/>
          <p:cNvSpPr txBox="1"/>
          <p:nvPr/>
        </p:nvSpPr>
        <p:spPr>
          <a:xfrm>
            <a:off x="4588250" y="4113750"/>
            <a:ext cx="1655400" cy="1477500"/>
          </a:xfrm>
          <a:prstGeom prst="rect">
            <a:avLst/>
          </a:prstGeom>
          <a:solidFill>
            <a:srgbClr val="9FC5E8"/>
          </a:solid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800"/>
              <a:buFont typeface="Arial"/>
              <a:buNone/>
            </a:pPr>
            <a:r>
              <a:rPr b="1" i="0" lang="en-GB" u="sng" cap="none" strike="noStrike">
                <a:solidFill>
                  <a:schemeClr val="dk1"/>
                </a:solidFill>
                <a:latin typeface="Calibri"/>
                <a:ea typeface="Calibri"/>
                <a:cs typeface="Calibri"/>
                <a:sym typeface="Calibri"/>
              </a:rPr>
              <a:t>PSHE</a:t>
            </a:r>
            <a:endParaRPr b="1" i="0" u="sng"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400"/>
              <a:buFont typeface="Arial"/>
              <a:buNone/>
            </a:pPr>
            <a:r>
              <a:rPr b="0" i="0" lang="en-GB" u="none" cap="none" strike="noStrike">
                <a:solidFill>
                  <a:schemeClr val="dk1"/>
                </a:solidFill>
                <a:latin typeface="Calibri"/>
                <a:ea typeface="Calibri"/>
                <a:cs typeface="Calibri"/>
                <a:sym typeface="Calibri"/>
              </a:rPr>
              <a:t>This half term we will be thinking about smoking and its impact on physical health. </a:t>
            </a:r>
            <a:endParaRPr b="0" i="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Damon McDonald</dc:creator>
</cp:coreProperties>
</file>