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3840">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hgEUpKOv2wEoGqVWk6wYD3vKTLz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10b4058950d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2" name="Google Shape;82;g10b4058950d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1"/>
        <p:cNvGrpSpPr/>
        <p:nvPr/>
      </p:nvGrpSpPr>
      <p:grpSpPr>
        <a:xfrm>
          <a:off x="0" y="0"/>
          <a:ext cx="0" cy="0"/>
          <a:chOff x="0" y="0"/>
          <a:chExt cx="0" cy="0"/>
        </a:xfrm>
      </p:grpSpPr>
      <p:sp>
        <p:nvSpPr>
          <p:cNvPr id="12" name="Google Shape;12;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 name="Google Shape;14;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1"/>
          <p:cNvSpPr>
            <a:spLocks noGrp="1"/>
          </p:cNvSpPr>
          <p:nvPr>
            <p:ph type="pic" idx="2"/>
          </p:nvPr>
        </p:nvSpPr>
        <p:spPr>
          <a:xfrm>
            <a:off x="5183188" y="987425"/>
            <a:ext cx="6172200" cy="4873625"/>
          </a:xfrm>
          <a:prstGeom prst="rect">
            <a:avLst/>
          </a:prstGeom>
          <a:noFill/>
          <a:ln>
            <a:noFill/>
          </a:ln>
        </p:spPr>
      </p:sp>
      <p:sp>
        <p:nvSpPr>
          <p:cNvPr id="64" name="Google Shape;6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g10b4058950d_0_0"/>
          <p:cNvSpPr txBox="1"/>
          <p:nvPr/>
        </p:nvSpPr>
        <p:spPr>
          <a:xfrm>
            <a:off x="102575" y="1003450"/>
            <a:ext cx="1808700" cy="4657200"/>
          </a:xfrm>
          <a:prstGeom prst="rect">
            <a:avLst/>
          </a:prstGeom>
          <a:solidFill>
            <a:srgbClr val="D9EAD3"/>
          </a:solidFill>
          <a:ln w="38100" cap="flat" cmpd="sng">
            <a:solidFill>
              <a:srgbClr val="3C78D8"/>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Arial"/>
              <a:buNone/>
            </a:pPr>
            <a:r>
              <a:rPr lang="en-GB" sz="1800" b="1" i="0" u="sng" strike="noStrike" cap="none">
                <a:solidFill>
                  <a:schemeClr val="dk1"/>
                </a:solidFill>
                <a:latin typeface="Calibri"/>
                <a:ea typeface="Calibri"/>
                <a:cs typeface="Calibri"/>
                <a:sym typeface="Calibri"/>
              </a:rPr>
              <a:t>Geography</a:t>
            </a:r>
            <a:endParaRPr sz="1800" b="1" i="0" u="sng"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600"/>
              <a:buFont typeface="Arial"/>
              <a:buNone/>
            </a:pPr>
            <a:r>
              <a:rPr lang="en-GB" sz="1400" b="0" i="0" u="none" strike="noStrike" cap="none">
                <a:solidFill>
                  <a:schemeClr val="dk1"/>
                </a:solidFill>
                <a:latin typeface="Calibri"/>
                <a:ea typeface="Calibri"/>
                <a:cs typeface="Calibri"/>
                <a:sym typeface="Calibri"/>
              </a:rPr>
              <a:t>This half term, we will take a look at the geography of the UK – from the physical features of mountains, rivers and seas to man-made administrative regions and counties. We will find out how the UK has changed over time, looking specifically at how Newcastle has changed.  We will refine our atlas skills as we look to map out the different counties within the UK’s regions.</a:t>
            </a:r>
            <a:endParaRPr sz="1600" b="0" i="0" u="none" strike="noStrike" cap="none">
              <a:solidFill>
                <a:srgbClr val="000000"/>
              </a:solidFill>
              <a:latin typeface="Arial"/>
              <a:ea typeface="Arial"/>
              <a:cs typeface="Arial"/>
              <a:sym typeface="Arial"/>
            </a:endParaRPr>
          </a:p>
        </p:txBody>
      </p:sp>
      <p:sp>
        <p:nvSpPr>
          <p:cNvPr id="85" name="Google Shape;85;g10b4058950d_0_0"/>
          <p:cNvSpPr txBox="1"/>
          <p:nvPr/>
        </p:nvSpPr>
        <p:spPr>
          <a:xfrm>
            <a:off x="1995450" y="2031563"/>
            <a:ext cx="3918300" cy="1724400"/>
          </a:xfrm>
          <a:prstGeom prst="rect">
            <a:avLst/>
          </a:prstGeom>
          <a:solidFill>
            <a:srgbClr val="D0E0E3"/>
          </a:solidFill>
          <a:ln w="38100" cap="flat" cmpd="sng">
            <a:solidFill>
              <a:srgbClr val="6FA8DC"/>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Arial"/>
              <a:buNone/>
            </a:pPr>
            <a:r>
              <a:rPr lang="en-GB" sz="1600" b="1" i="0" u="sng" strike="noStrike" cap="none">
                <a:solidFill>
                  <a:schemeClr val="dk1"/>
                </a:solidFill>
                <a:latin typeface="Calibri"/>
                <a:ea typeface="Calibri"/>
                <a:cs typeface="Calibri"/>
                <a:sym typeface="Calibri"/>
              </a:rPr>
              <a:t>English </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200"/>
              <a:buFont typeface="Arial"/>
              <a:buNone/>
            </a:pPr>
            <a:r>
              <a:rPr lang="en-GB" sz="1100" b="0" i="0" u="none" strike="noStrike" cap="none">
                <a:solidFill>
                  <a:srgbClr val="000000"/>
                </a:solidFill>
                <a:latin typeface="Calibri"/>
                <a:ea typeface="Calibri"/>
                <a:cs typeface="Calibri"/>
                <a:sym typeface="Calibri"/>
              </a:rPr>
              <a:t>Our class text in Spring two will be the last book ever written by Roald Dahl;  </a:t>
            </a:r>
            <a:r>
              <a:rPr lang="en-GB" sz="1100" b="1" i="0" u="none" strike="noStrike" cap="none">
                <a:solidFill>
                  <a:srgbClr val="000000"/>
                </a:solidFill>
                <a:latin typeface="Calibri"/>
                <a:ea typeface="Calibri"/>
                <a:cs typeface="Calibri"/>
                <a:sym typeface="Calibri"/>
              </a:rPr>
              <a:t>all will be revealed!  </a:t>
            </a:r>
            <a:r>
              <a:rPr lang="en-GB" sz="1100" b="0" i="0" u="none" strike="noStrike" cap="none">
                <a:solidFill>
                  <a:srgbClr val="000000"/>
                </a:solidFill>
                <a:latin typeface="Calibri"/>
                <a:ea typeface="Calibri"/>
                <a:cs typeface="Calibri"/>
                <a:sym typeface="Calibri"/>
              </a:rPr>
              <a:t>We will use this text to facilitate our whole class guided reading sessions, in addition to inspiring our writing opportunities. We will use this book to write setting descriptions for “The Forest of Sin” and character descriptions for the red-hot, smoke-belching Gruncher. Our final piece of writing for the half term  will be a non-chronological report on birds, as they play an integral part to this amazing story. </a:t>
            </a:r>
            <a:endParaRPr sz="1100" b="1" i="0" u="none" strike="noStrike" cap="none">
              <a:solidFill>
                <a:srgbClr val="000000"/>
              </a:solidFill>
              <a:latin typeface="Arial"/>
              <a:ea typeface="Arial"/>
              <a:cs typeface="Arial"/>
              <a:sym typeface="Arial"/>
            </a:endParaRPr>
          </a:p>
        </p:txBody>
      </p:sp>
      <p:sp>
        <p:nvSpPr>
          <p:cNvPr id="86" name="Google Shape;86;g10b4058950d_0_0"/>
          <p:cNvSpPr txBox="1"/>
          <p:nvPr/>
        </p:nvSpPr>
        <p:spPr>
          <a:xfrm>
            <a:off x="1995450" y="3869250"/>
            <a:ext cx="3918300" cy="1815900"/>
          </a:xfrm>
          <a:prstGeom prst="rect">
            <a:avLst/>
          </a:prstGeom>
          <a:solidFill>
            <a:srgbClr val="38761D"/>
          </a:solidFill>
          <a:ln w="38100" cap="flat" cmpd="sng">
            <a:solidFill>
              <a:srgbClr val="4A86E8"/>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Arial"/>
              <a:buNone/>
            </a:pPr>
            <a:r>
              <a:rPr lang="en-GB" sz="1600" b="1" i="0" u="sng" strike="noStrike" cap="none">
                <a:solidFill>
                  <a:schemeClr val="lt1"/>
                </a:solidFill>
                <a:latin typeface="Calibri"/>
                <a:ea typeface="Calibri"/>
                <a:cs typeface="Calibri"/>
                <a:sym typeface="Calibri"/>
              </a:rPr>
              <a:t>RE &amp; PSHE</a:t>
            </a:r>
            <a:endParaRPr sz="1600" b="1" i="0" u="sng" strike="noStrike" cap="none">
              <a:solidFill>
                <a:schemeClr val="lt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600"/>
              <a:buFont typeface="Arial"/>
              <a:buNone/>
            </a:pPr>
            <a:r>
              <a:rPr lang="en-GB" b="0" i="0" u="none" strike="noStrike" cap="none">
                <a:solidFill>
                  <a:schemeClr val="lt1"/>
                </a:solidFill>
                <a:latin typeface="Calibri"/>
                <a:ea typeface="Calibri"/>
                <a:cs typeface="Calibri"/>
                <a:sym typeface="Calibri"/>
              </a:rPr>
              <a:t>In RE we will be </a:t>
            </a:r>
            <a:r>
              <a:rPr lang="en-GB">
                <a:solidFill>
                  <a:schemeClr val="lt1"/>
                </a:solidFill>
                <a:latin typeface="Calibri"/>
                <a:ea typeface="Calibri"/>
                <a:cs typeface="Calibri"/>
                <a:sym typeface="Calibri"/>
              </a:rPr>
              <a:t>focusing on the Christian topic ‘Salvation’. We will recap the Easter story and examine the story from Mary’s perspective as well as considering what Easter festival means to christians today. In PSHE we will be finishing our topic ‘Understanding the Law’ as well as looking at the dangers of smoking. </a:t>
            </a:r>
            <a:endParaRPr sz="1600" b="0" i="0" u="none" strike="noStrike" cap="none">
              <a:solidFill>
                <a:schemeClr val="lt1"/>
              </a:solidFill>
              <a:latin typeface="Calibri"/>
              <a:ea typeface="Calibri"/>
              <a:cs typeface="Calibri"/>
              <a:sym typeface="Calibri"/>
            </a:endParaRPr>
          </a:p>
        </p:txBody>
      </p:sp>
      <p:sp>
        <p:nvSpPr>
          <p:cNvPr id="87" name="Google Shape;87;g10b4058950d_0_0"/>
          <p:cNvSpPr txBox="1"/>
          <p:nvPr/>
        </p:nvSpPr>
        <p:spPr>
          <a:xfrm>
            <a:off x="9902975" y="1003450"/>
            <a:ext cx="2289000" cy="4431900"/>
          </a:xfrm>
          <a:prstGeom prst="rect">
            <a:avLst/>
          </a:prstGeom>
          <a:solidFill>
            <a:srgbClr val="93C47D"/>
          </a:solidFill>
          <a:ln w="38100" cap="flat" cmpd="sng">
            <a:solidFill>
              <a:srgbClr val="3D85C6"/>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Arial"/>
              <a:buNone/>
            </a:pPr>
            <a:r>
              <a:rPr lang="en-GB" sz="1500" b="1" i="0" u="sng" strike="noStrike" cap="none">
                <a:solidFill>
                  <a:schemeClr val="dk1"/>
                </a:solidFill>
                <a:latin typeface="Calibri"/>
                <a:ea typeface="Calibri"/>
                <a:cs typeface="Calibri"/>
                <a:sym typeface="Calibri"/>
              </a:rPr>
              <a:t>Science</a:t>
            </a:r>
            <a:endParaRPr sz="15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500" b="0" i="0" u="none" strike="noStrike" cap="none">
                <a:solidFill>
                  <a:srgbClr val="000000"/>
                </a:solidFill>
                <a:latin typeface="Calibri"/>
                <a:ea typeface="Calibri"/>
                <a:cs typeface="Calibri"/>
                <a:sym typeface="Calibri"/>
              </a:rPr>
              <a:t>Our science focus this half term is </a:t>
            </a:r>
            <a:r>
              <a:rPr lang="en-GB" sz="1500" b="1" i="0" u="none" strike="noStrike" cap="none">
                <a:solidFill>
                  <a:srgbClr val="000000"/>
                </a:solidFill>
                <a:latin typeface="Calibri"/>
                <a:ea typeface="Calibri"/>
                <a:cs typeface="Calibri"/>
                <a:sym typeface="Calibri"/>
              </a:rPr>
              <a:t>Plants. </a:t>
            </a:r>
            <a:r>
              <a:rPr lang="en-GB" sz="1500" b="0" i="0" u="none" strike="noStrike" cap="none">
                <a:solidFill>
                  <a:srgbClr val="000000"/>
                </a:solidFill>
                <a:latin typeface="Calibri"/>
                <a:ea typeface="Calibri"/>
                <a:cs typeface="Calibri"/>
                <a:sym typeface="Calibri"/>
              </a:rPr>
              <a:t>We will learn the names of the different parts of plants, and the jobs they do. We will work scientifically to investigate what plants need to grow well, and we will present our findings to the class. We will look at how water is transported within plants, and identify the parts of a flower. Finally, we will explore the stages of the life cycle of a flowering plant. </a:t>
            </a:r>
            <a:endParaRPr sz="1400" b="0" i="0" u="none" strike="noStrike" cap="none">
              <a:solidFill>
                <a:srgbClr val="000000"/>
              </a:solidFill>
              <a:latin typeface="Arial"/>
              <a:ea typeface="Arial"/>
              <a:cs typeface="Arial"/>
              <a:sym typeface="Arial"/>
            </a:endParaRPr>
          </a:p>
        </p:txBody>
      </p:sp>
      <p:sp>
        <p:nvSpPr>
          <p:cNvPr id="88" name="Google Shape;88;g10b4058950d_0_0"/>
          <p:cNvSpPr txBox="1"/>
          <p:nvPr/>
        </p:nvSpPr>
        <p:spPr>
          <a:xfrm>
            <a:off x="5997925" y="3989400"/>
            <a:ext cx="3613500" cy="1575600"/>
          </a:xfrm>
          <a:prstGeom prst="rect">
            <a:avLst/>
          </a:prstGeom>
          <a:solidFill>
            <a:srgbClr val="FFE599"/>
          </a:solidFill>
          <a:ln w="38100" cap="flat" cmpd="sng">
            <a:solidFill>
              <a:srgbClr val="9FC5E8"/>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Arial"/>
              <a:buNone/>
            </a:pPr>
            <a:r>
              <a:rPr lang="en-GB" sz="1400" b="1" i="0" u="sng" strike="noStrike" cap="none">
                <a:solidFill>
                  <a:schemeClr val="dk1"/>
                </a:solidFill>
                <a:latin typeface="Calibri"/>
                <a:ea typeface="Calibri"/>
                <a:cs typeface="Calibri"/>
                <a:sym typeface="Calibri"/>
              </a:rPr>
              <a:t>D&amp;T</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r>
              <a:rPr lang="en-GB" sz="1400" b="0" i="0" u="none" strike="noStrike" cap="none">
                <a:solidFill>
                  <a:schemeClr val="dk1"/>
                </a:solidFill>
                <a:latin typeface="Calibri"/>
                <a:ea typeface="Calibri"/>
                <a:cs typeface="Calibri"/>
                <a:sym typeface="Calibri"/>
              </a:rPr>
              <a:t>For our DT project this half term, the children will create a </a:t>
            </a:r>
            <a:r>
              <a:rPr lang="en-GB" sz="1400" b="1" i="0" u="none" strike="noStrike" cap="none">
                <a:solidFill>
                  <a:schemeClr val="dk1"/>
                </a:solidFill>
                <a:latin typeface="Calibri"/>
                <a:ea typeface="Calibri"/>
                <a:cs typeface="Calibri"/>
                <a:sym typeface="Calibri"/>
              </a:rPr>
              <a:t>healthy snack</a:t>
            </a:r>
            <a:r>
              <a:rPr lang="en-GB" sz="1400" b="0" i="0" u="none" strike="noStrike" cap="none">
                <a:solidFill>
                  <a:schemeClr val="dk1"/>
                </a:solidFill>
                <a:latin typeface="Calibri"/>
                <a:ea typeface="Calibri"/>
                <a:cs typeface="Calibri"/>
                <a:sym typeface="Calibri"/>
              </a:rPr>
              <a:t>. To do this, we will practise our cutting, grating and spreading skills before creating our product.  </a:t>
            </a:r>
            <a:endParaRPr sz="1400" b="0" i="0" u="none" strike="noStrike" cap="none">
              <a:solidFill>
                <a:schemeClr val="dk1"/>
              </a:solidFill>
              <a:latin typeface="Calibri"/>
              <a:ea typeface="Calibri"/>
              <a:cs typeface="Calibri"/>
              <a:sym typeface="Calibri"/>
            </a:endParaRPr>
          </a:p>
        </p:txBody>
      </p:sp>
      <p:sp>
        <p:nvSpPr>
          <p:cNvPr id="89" name="Google Shape;89;g10b4058950d_0_0"/>
          <p:cNvSpPr txBox="1"/>
          <p:nvPr/>
        </p:nvSpPr>
        <p:spPr>
          <a:xfrm>
            <a:off x="3340213" y="5944200"/>
            <a:ext cx="2798700" cy="913800"/>
          </a:xfrm>
          <a:prstGeom prst="rect">
            <a:avLst/>
          </a:prstGeom>
          <a:solidFill>
            <a:srgbClr val="C9DAF8"/>
          </a:solidFill>
          <a:ln w="38100" cap="flat" cmpd="sng">
            <a:solidFill>
              <a:srgbClr val="BF9000"/>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Arial"/>
              <a:buNone/>
            </a:pPr>
            <a:r>
              <a:rPr lang="en-GB" sz="1800" b="1" i="0" u="sng" strike="noStrike" cap="none">
                <a:solidFill>
                  <a:schemeClr val="dk1"/>
                </a:solidFill>
                <a:latin typeface="Calibri"/>
                <a:ea typeface="Calibri"/>
                <a:cs typeface="Calibri"/>
                <a:sym typeface="Calibri"/>
              </a:rPr>
              <a:t>Computing</a:t>
            </a:r>
            <a:endParaRPr sz="1800" b="0" i="0" u="none" strike="noStrike" cap="none">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1200"/>
              <a:buFont typeface="Arial"/>
              <a:buNone/>
            </a:pPr>
            <a:r>
              <a:rPr lang="en-GB" sz="1300" b="0" i="0" u="none" strike="noStrike" cap="none">
                <a:solidFill>
                  <a:schemeClr val="dk1"/>
                </a:solidFill>
                <a:latin typeface="Calibri"/>
                <a:ea typeface="Calibri"/>
                <a:cs typeface="Calibri"/>
                <a:sym typeface="Calibri"/>
              </a:rPr>
              <a:t>In Computing we will</a:t>
            </a:r>
            <a:r>
              <a:rPr lang="en-GB" sz="1300">
                <a:solidFill>
                  <a:schemeClr val="dk1"/>
                </a:solidFill>
                <a:latin typeface="Calibri"/>
                <a:ea typeface="Calibri"/>
                <a:cs typeface="Calibri"/>
                <a:sym typeface="Calibri"/>
              </a:rPr>
              <a:t> start looking at coding and how to progress our skills form Year 2. </a:t>
            </a:r>
            <a:endParaRPr sz="1400" b="0" i="0" u="none" strike="noStrike" cap="none">
              <a:solidFill>
                <a:schemeClr val="dk1"/>
              </a:solidFill>
              <a:latin typeface="Calibri"/>
              <a:ea typeface="Calibri"/>
              <a:cs typeface="Calibri"/>
              <a:sym typeface="Calibri"/>
            </a:endParaRPr>
          </a:p>
        </p:txBody>
      </p:sp>
      <p:sp>
        <p:nvSpPr>
          <p:cNvPr id="90" name="Google Shape;90;g10b4058950d_0_0"/>
          <p:cNvSpPr txBox="1"/>
          <p:nvPr/>
        </p:nvSpPr>
        <p:spPr>
          <a:xfrm>
            <a:off x="9067200" y="5648300"/>
            <a:ext cx="3124800" cy="1203000"/>
          </a:xfrm>
          <a:prstGeom prst="rect">
            <a:avLst/>
          </a:prstGeom>
          <a:solidFill>
            <a:srgbClr val="D9EAD3"/>
          </a:solidFill>
          <a:ln w="38100" cap="flat" cmpd="sng">
            <a:solidFill>
              <a:srgbClr val="3D85C6"/>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Arial"/>
              <a:buNone/>
            </a:pPr>
            <a:r>
              <a:rPr lang="en-GB" sz="1800" b="1" i="0" u="sng" strike="noStrike" cap="none">
                <a:solidFill>
                  <a:srgbClr val="000000"/>
                </a:solidFill>
                <a:latin typeface="Calibri"/>
                <a:ea typeface="Calibri"/>
                <a:cs typeface="Calibri"/>
                <a:sym typeface="Calibri"/>
              </a:rPr>
              <a:t>PE</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600"/>
              <a:buFont typeface="Arial"/>
              <a:buNone/>
            </a:pPr>
            <a:r>
              <a:rPr lang="en-GB" sz="1200" b="0" i="0" u="none" strike="noStrike" cap="none">
                <a:solidFill>
                  <a:srgbClr val="000000"/>
                </a:solidFill>
                <a:latin typeface="Calibri"/>
                <a:ea typeface="Calibri"/>
                <a:cs typeface="Calibri"/>
                <a:sym typeface="Calibri"/>
              </a:rPr>
              <a:t>We will be building upon our skills learnt during </a:t>
            </a:r>
            <a:r>
              <a:rPr lang="en-GB" sz="1200">
                <a:latin typeface="Calibri"/>
                <a:ea typeface="Calibri"/>
                <a:cs typeface="Calibri"/>
                <a:sym typeface="Calibri"/>
              </a:rPr>
              <a:t>our dance unit by continuing to focus on gymnastics. We will also be looking at improving our basketball skills. </a:t>
            </a:r>
            <a:endParaRPr sz="1200" b="0" i="0" u="none" strike="noStrike" cap="none">
              <a:solidFill>
                <a:schemeClr val="dk1"/>
              </a:solidFill>
              <a:latin typeface="Calibri"/>
              <a:ea typeface="Calibri"/>
              <a:cs typeface="Calibri"/>
              <a:sym typeface="Calibri"/>
            </a:endParaRPr>
          </a:p>
        </p:txBody>
      </p:sp>
      <p:sp>
        <p:nvSpPr>
          <p:cNvPr id="91" name="Google Shape;91;g10b4058950d_0_0"/>
          <p:cNvSpPr txBox="1"/>
          <p:nvPr/>
        </p:nvSpPr>
        <p:spPr>
          <a:xfrm>
            <a:off x="5997925" y="2015788"/>
            <a:ext cx="3613500" cy="1890300"/>
          </a:xfrm>
          <a:prstGeom prst="rect">
            <a:avLst/>
          </a:prstGeom>
          <a:solidFill>
            <a:srgbClr val="1155CC"/>
          </a:solidFill>
          <a:ln w="38100" cap="flat" cmpd="sng">
            <a:solidFill>
              <a:srgbClr val="93C47D"/>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Arial"/>
              <a:buNone/>
            </a:pPr>
            <a:r>
              <a:rPr lang="en-GB" sz="1800" b="1" i="0" u="sng" strike="noStrike" cap="none">
                <a:solidFill>
                  <a:schemeClr val="lt1"/>
                </a:solidFill>
                <a:latin typeface="Calibri"/>
                <a:ea typeface="Calibri"/>
                <a:cs typeface="Calibri"/>
                <a:sym typeface="Calibri"/>
              </a:rPr>
              <a:t>Maths</a:t>
            </a:r>
            <a:endParaRPr sz="1400" b="0" i="0" u="none" strike="noStrike" cap="none">
              <a:solidFill>
                <a:schemeClr val="lt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600"/>
              <a:buFont typeface="Arial"/>
              <a:buNone/>
            </a:pPr>
            <a:r>
              <a:rPr lang="en-GB" sz="1400" b="0" i="0" u="none" strike="noStrike" cap="none">
                <a:solidFill>
                  <a:schemeClr val="lt1"/>
                </a:solidFill>
                <a:latin typeface="Calibri"/>
                <a:ea typeface="Calibri"/>
                <a:cs typeface="Calibri"/>
                <a:sym typeface="Calibri"/>
              </a:rPr>
              <a:t>Across the next six weeks we will mainly focus </a:t>
            </a:r>
            <a:r>
              <a:rPr lang="en-GB">
                <a:solidFill>
                  <a:schemeClr val="lt1"/>
                </a:solidFill>
                <a:latin typeface="Calibri"/>
                <a:ea typeface="Calibri"/>
                <a:cs typeface="Calibri"/>
                <a:sym typeface="Calibri"/>
              </a:rPr>
              <a:t>multiplying 2 digit numbers by a 1 digit number before moving onto length and perimeter.</a:t>
            </a:r>
            <a:r>
              <a:rPr lang="en-GB" sz="1400" b="0" i="0" u="none" strike="noStrike" cap="none">
                <a:solidFill>
                  <a:schemeClr val="lt1"/>
                </a:solidFill>
                <a:latin typeface="Calibri"/>
                <a:ea typeface="Calibri"/>
                <a:cs typeface="Calibri"/>
                <a:sym typeface="Calibri"/>
              </a:rPr>
              <a:t>  We will continue to use Times Table Rockstars</a:t>
            </a:r>
            <a:r>
              <a:rPr lang="en-GB">
                <a:solidFill>
                  <a:schemeClr val="lt1"/>
                </a:solidFill>
                <a:latin typeface="Calibri"/>
                <a:ea typeface="Calibri"/>
                <a:cs typeface="Calibri"/>
                <a:sym typeface="Calibri"/>
              </a:rPr>
              <a:t>. </a:t>
            </a:r>
            <a:r>
              <a:rPr lang="en-GB" sz="1400" b="0" i="0" u="none" strike="noStrike" cap="none">
                <a:solidFill>
                  <a:schemeClr val="lt1"/>
                </a:solidFill>
                <a:latin typeface="Calibri"/>
                <a:ea typeface="Calibri"/>
                <a:cs typeface="Calibri"/>
                <a:sym typeface="Calibri"/>
              </a:rPr>
              <a:t>Towards the end of the half term we will begin our work on </a:t>
            </a:r>
            <a:r>
              <a:rPr lang="en-GB">
                <a:solidFill>
                  <a:schemeClr val="lt1"/>
                </a:solidFill>
                <a:latin typeface="Calibri"/>
                <a:ea typeface="Calibri"/>
                <a:cs typeface="Calibri"/>
                <a:sym typeface="Calibri"/>
              </a:rPr>
              <a:t>fractions.</a:t>
            </a:r>
            <a:endParaRPr sz="1400" b="0" i="0" u="none" strike="noStrike" cap="none">
              <a:solidFill>
                <a:schemeClr val="lt1"/>
              </a:solidFill>
              <a:latin typeface="Calibri"/>
              <a:ea typeface="Calibri"/>
              <a:cs typeface="Calibri"/>
              <a:sym typeface="Calibri"/>
            </a:endParaRPr>
          </a:p>
        </p:txBody>
      </p:sp>
      <p:sp>
        <p:nvSpPr>
          <p:cNvPr id="92" name="Google Shape;92;g10b4058950d_0_0"/>
          <p:cNvSpPr txBox="1"/>
          <p:nvPr/>
        </p:nvSpPr>
        <p:spPr>
          <a:xfrm>
            <a:off x="6350913" y="5798400"/>
            <a:ext cx="2634000" cy="1059600"/>
          </a:xfrm>
          <a:prstGeom prst="rect">
            <a:avLst/>
          </a:prstGeom>
          <a:solidFill>
            <a:srgbClr val="A2C4C9"/>
          </a:solidFill>
          <a:ln w="38100" cap="flat" cmpd="sng">
            <a:solidFill>
              <a:srgbClr val="38761D"/>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Arial"/>
              <a:buNone/>
            </a:pPr>
            <a:r>
              <a:rPr lang="en-GB" sz="1600" b="1" i="0" u="sng" strike="noStrike" cap="none">
                <a:solidFill>
                  <a:schemeClr val="dk1"/>
                </a:solidFill>
                <a:latin typeface="Calibri"/>
                <a:ea typeface="Calibri"/>
                <a:cs typeface="Calibri"/>
                <a:sym typeface="Calibri"/>
              </a:rPr>
              <a:t>Music </a:t>
            </a:r>
            <a:endParaRPr sz="1600" b="1" i="0" u="sng"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b="0" i="0" u="none" strike="noStrike" cap="none">
                <a:solidFill>
                  <a:schemeClr val="dk1"/>
                </a:solidFill>
                <a:latin typeface="Calibri"/>
                <a:ea typeface="Calibri"/>
                <a:cs typeface="Calibri"/>
                <a:sym typeface="Calibri"/>
              </a:rPr>
              <a:t>We will continue with our weekly Ukulele sessions, in addition to our lessons with Mrs Milner.  </a:t>
            </a:r>
            <a:endParaRPr sz="1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endParaRPr sz="1200" b="1" i="0" u="sng" strike="noStrike" cap="none">
              <a:solidFill>
                <a:schemeClr val="dk1"/>
              </a:solidFill>
              <a:latin typeface="Calibri"/>
              <a:ea typeface="Calibri"/>
              <a:cs typeface="Calibri"/>
              <a:sym typeface="Calibri"/>
            </a:endParaRPr>
          </a:p>
        </p:txBody>
      </p:sp>
      <p:sp>
        <p:nvSpPr>
          <p:cNvPr id="93" name="Google Shape;93;g10b4058950d_0_0"/>
          <p:cNvSpPr txBox="1"/>
          <p:nvPr/>
        </p:nvSpPr>
        <p:spPr>
          <a:xfrm>
            <a:off x="102575" y="5798400"/>
            <a:ext cx="3124800" cy="1059600"/>
          </a:xfrm>
          <a:prstGeom prst="rect">
            <a:avLst/>
          </a:prstGeom>
          <a:solidFill>
            <a:srgbClr val="F1C232"/>
          </a:solidFill>
          <a:ln w="38100" cap="flat" cmpd="sng">
            <a:solidFill>
              <a:srgbClr val="4A86E8"/>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600"/>
              <a:buFont typeface="Arial"/>
              <a:buNone/>
            </a:pPr>
            <a:r>
              <a:rPr lang="en-GB" sz="1600" b="1" i="0" u="sng" strike="noStrike" cap="none">
                <a:solidFill>
                  <a:schemeClr val="dk1"/>
                </a:solidFill>
                <a:latin typeface="Calibri"/>
                <a:ea typeface="Calibri"/>
                <a:cs typeface="Calibri"/>
                <a:sym typeface="Calibri"/>
              </a:rPr>
              <a:t>French</a:t>
            </a:r>
            <a:endParaRPr sz="1600" b="1" i="0" u="sng" strike="noStrike" cap="none">
              <a:solidFill>
                <a:schemeClr val="dk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600"/>
              <a:buFont typeface="Arial"/>
              <a:buNone/>
            </a:pPr>
            <a:r>
              <a:rPr lang="en-GB" sz="1200" b="0" i="0" u="none" strike="noStrike" cap="none">
                <a:solidFill>
                  <a:schemeClr val="dk1"/>
                </a:solidFill>
                <a:latin typeface="Calibri"/>
                <a:ea typeface="Calibri"/>
                <a:cs typeface="Calibri"/>
                <a:sym typeface="Calibri"/>
              </a:rPr>
              <a:t>We will continue to build our French vocabulary, learning adjectives to describe animals in our favourite books. We will also learn the French lyrics to some songs. </a:t>
            </a:r>
            <a:endParaRPr sz="1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200" b="1" i="0" u="sng" strike="noStrike" cap="none">
              <a:solidFill>
                <a:schemeClr val="dk1"/>
              </a:solidFill>
              <a:latin typeface="Calibri"/>
              <a:ea typeface="Calibri"/>
              <a:cs typeface="Calibri"/>
              <a:sym typeface="Calibri"/>
            </a:endParaRPr>
          </a:p>
        </p:txBody>
      </p:sp>
      <p:sp>
        <p:nvSpPr>
          <p:cNvPr id="94" name="Google Shape;94;g10b4058950d_0_0"/>
          <p:cNvSpPr txBox="1"/>
          <p:nvPr/>
        </p:nvSpPr>
        <p:spPr>
          <a:xfrm>
            <a:off x="1911424" y="63025"/>
            <a:ext cx="8368917" cy="850800"/>
          </a:xfrm>
          <a:prstGeom prst="rect">
            <a:avLst/>
          </a:prstGeom>
          <a:noFill/>
          <a:ln w="28575" cap="flat" cmpd="sng">
            <a:solidFill>
              <a:srgbClr val="93C47D"/>
            </a:solidFill>
            <a:prstDash val="dash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4300" b="1">
                <a:solidFill>
                  <a:srgbClr val="134F5C"/>
                </a:solidFill>
                <a:latin typeface="Calibri"/>
                <a:ea typeface="Calibri"/>
                <a:cs typeface="Calibri"/>
                <a:sym typeface="Calibri"/>
              </a:rPr>
              <a:t>Why do people live where they do?</a:t>
            </a:r>
            <a:endParaRPr sz="4300" b="1">
              <a:solidFill>
                <a:srgbClr val="134F5C"/>
              </a:solidFill>
              <a:latin typeface="Calibri"/>
              <a:ea typeface="Calibri"/>
              <a:cs typeface="Calibri"/>
              <a:sym typeface="Calibri"/>
            </a:endParaRPr>
          </a:p>
        </p:txBody>
      </p:sp>
      <p:sp>
        <p:nvSpPr>
          <p:cNvPr id="95" name="Google Shape;95;g10b4058950d_0_0"/>
          <p:cNvSpPr txBox="1"/>
          <p:nvPr/>
        </p:nvSpPr>
        <p:spPr>
          <a:xfrm>
            <a:off x="4420775" y="913825"/>
            <a:ext cx="2972700" cy="9138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2800" b="1">
                <a:solidFill>
                  <a:srgbClr val="38761D"/>
                </a:solidFill>
                <a:latin typeface="Calibri"/>
                <a:ea typeface="Calibri"/>
                <a:cs typeface="Calibri"/>
                <a:sym typeface="Calibri"/>
              </a:rPr>
              <a:t> Year 3 Spring 2 </a:t>
            </a:r>
            <a:endParaRPr sz="2800" b="1">
              <a:solidFill>
                <a:srgbClr val="38761D"/>
              </a:solidFill>
              <a:latin typeface="Calibri"/>
              <a:ea typeface="Calibri"/>
              <a:cs typeface="Calibri"/>
              <a:sym typeface="Calibri"/>
            </a:endParaRPr>
          </a:p>
          <a:p>
            <a:pPr marL="0" lvl="0" indent="0" algn="ctr" rtl="0">
              <a:spcBef>
                <a:spcPts val="0"/>
              </a:spcBef>
              <a:spcAft>
                <a:spcPts val="0"/>
              </a:spcAft>
              <a:buNone/>
            </a:pPr>
            <a:r>
              <a:rPr lang="en-GB" sz="2800" b="1">
                <a:solidFill>
                  <a:srgbClr val="38761D"/>
                </a:solidFill>
                <a:latin typeface="Calibri"/>
                <a:ea typeface="Calibri"/>
                <a:cs typeface="Calibri"/>
                <a:sym typeface="Calibri"/>
              </a:rPr>
              <a:t>Curriculum leaflet</a:t>
            </a:r>
            <a:endParaRPr sz="2800" b="1">
              <a:solidFill>
                <a:srgbClr val="38761D"/>
              </a:solidFill>
              <a:latin typeface="Calibri"/>
              <a:ea typeface="Calibri"/>
              <a:cs typeface="Calibri"/>
              <a:sym typeface="Calibri"/>
            </a:endParaRPr>
          </a:p>
        </p:txBody>
      </p:sp>
      <p:pic>
        <p:nvPicPr>
          <p:cNvPr id="96" name="Google Shape;96;g10b4058950d_0_0"/>
          <p:cNvPicPr preferRelativeResize="0"/>
          <p:nvPr/>
        </p:nvPicPr>
        <p:blipFill>
          <a:blip r:embed="rId3">
            <a:alphaModFix/>
          </a:blip>
          <a:stretch>
            <a:fillRect/>
          </a:stretch>
        </p:blipFill>
        <p:spPr>
          <a:xfrm>
            <a:off x="2829327" y="1047299"/>
            <a:ext cx="850800" cy="850800"/>
          </a:xfrm>
          <a:prstGeom prst="rect">
            <a:avLst/>
          </a:prstGeom>
          <a:noFill/>
          <a:ln>
            <a:noFill/>
          </a:ln>
        </p:spPr>
      </p:pic>
      <p:pic>
        <p:nvPicPr>
          <p:cNvPr id="97" name="Google Shape;97;g10b4058950d_0_0"/>
          <p:cNvPicPr preferRelativeResize="0"/>
          <p:nvPr/>
        </p:nvPicPr>
        <p:blipFill>
          <a:blip r:embed="rId3">
            <a:alphaModFix/>
          </a:blip>
          <a:stretch>
            <a:fillRect/>
          </a:stretch>
        </p:blipFill>
        <p:spPr>
          <a:xfrm>
            <a:off x="8134127" y="1039411"/>
            <a:ext cx="850800" cy="85080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524</Words>
  <Application>Microsoft Office PowerPoint</Application>
  <PresentationFormat>Widescreen</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Damon McDonald</dc:creator>
  <cp:lastModifiedBy>Miranda Cook</cp:lastModifiedBy>
  <cp:revision>1</cp:revision>
  <dcterms:modified xsi:type="dcterms:W3CDTF">2026-03-26T13:13:18Z</dcterms:modified>
</cp:coreProperties>
</file>