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nvSpPr>
        <p:spPr>
          <a:xfrm>
            <a:off x="92850" y="82527"/>
            <a:ext cx="2841600" cy="1433100"/>
          </a:xfrm>
          <a:prstGeom prst="rect">
            <a:avLst/>
          </a:prstGeom>
          <a:solidFill>
            <a:schemeClr val="lt2"/>
          </a:solid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0"/>
              </a:spcAft>
              <a:buClr>
                <a:schemeClr val="dk1"/>
              </a:buClr>
              <a:buSzPts val="1100"/>
              <a:buFont typeface="Arial"/>
              <a:buNone/>
            </a:pPr>
            <a:r>
              <a:rPr lang="en-GB" sz="900" u="sng">
                <a:solidFill>
                  <a:schemeClr val="dk1"/>
                </a:solidFill>
                <a:latin typeface="Calibri"/>
                <a:ea typeface="Calibri"/>
                <a:cs typeface="Calibri"/>
                <a:sym typeface="Calibri"/>
              </a:rPr>
              <a:t>English</a:t>
            </a:r>
            <a:endParaRPr sz="900" u="sng">
              <a:solidFill>
                <a:schemeClr val="dk1"/>
              </a:solidFill>
              <a:latin typeface="Calibri"/>
              <a:ea typeface="Calibri"/>
              <a:cs typeface="Calibri"/>
              <a:sym typeface="Calibri"/>
            </a:endParaRPr>
          </a:p>
          <a:p>
            <a:pPr indent="0" lvl="0" marL="0" rtl="0" algn="ctr">
              <a:lnSpc>
                <a:spcPct val="115000"/>
              </a:lnSpc>
              <a:spcBef>
                <a:spcPts val="1200"/>
              </a:spcBef>
              <a:spcAft>
                <a:spcPts val="1200"/>
              </a:spcAft>
              <a:buNone/>
            </a:pPr>
            <a:r>
              <a:rPr lang="en-GB" sz="900">
                <a:solidFill>
                  <a:schemeClr val="dk1"/>
                </a:solidFill>
                <a:latin typeface="Calibri"/>
                <a:ea typeface="Calibri"/>
                <a:cs typeface="Calibri"/>
                <a:sym typeface="Calibri"/>
              </a:rPr>
              <a:t>In English, we will be studying the book ‘ Rhythm of the Rain’ to deepen our understanding of the water cycle. After that, we will be exploring the depths of the ocean looking at writing some of our own non-fiction texts about the deadly and most unusual creatures of the deep!   </a:t>
            </a:r>
            <a:endParaRPr/>
          </a:p>
        </p:txBody>
      </p:sp>
      <p:sp>
        <p:nvSpPr>
          <p:cNvPr id="55" name="Google Shape;55;p13"/>
          <p:cNvSpPr txBox="1"/>
          <p:nvPr/>
        </p:nvSpPr>
        <p:spPr>
          <a:xfrm>
            <a:off x="82418" y="1565591"/>
            <a:ext cx="2660100" cy="2016300"/>
          </a:xfrm>
          <a:prstGeom prst="rect">
            <a:avLst/>
          </a:prstGeom>
          <a:solidFill>
            <a:schemeClr val="lt2"/>
          </a:solidFill>
          <a:ln>
            <a:noFill/>
          </a:ln>
        </p:spPr>
        <p:txBody>
          <a:bodyPr anchorCtr="0" anchor="t" bIns="91425" lIns="91425" spcFirstLastPara="1" rIns="91425" wrap="square" tIns="91425">
            <a:spAutoFit/>
          </a:bodyPr>
          <a:lstStyle/>
          <a:p>
            <a:pPr indent="0" lvl="0" marL="0" rtl="0" algn="ctr">
              <a:lnSpc>
                <a:spcPct val="100000"/>
              </a:lnSpc>
              <a:spcBef>
                <a:spcPts val="1200"/>
              </a:spcBef>
              <a:spcAft>
                <a:spcPts val="0"/>
              </a:spcAft>
              <a:buNone/>
            </a:pPr>
            <a:r>
              <a:rPr lang="en-GB" sz="900" u="sng">
                <a:solidFill>
                  <a:schemeClr val="dk1"/>
                </a:solidFill>
                <a:latin typeface="Calibri"/>
                <a:ea typeface="Calibri"/>
                <a:cs typeface="Calibri"/>
                <a:sym typeface="Calibri"/>
              </a:rPr>
              <a:t>RE and PSHE</a:t>
            </a:r>
            <a:endParaRPr sz="900" u="sng">
              <a:solidFill>
                <a:schemeClr val="dk1"/>
              </a:solidFill>
              <a:latin typeface="Calibri"/>
              <a:ea typeface="Calibri"/>
              <a:cs typeface="Calibri"/>
              <a:sym typeface="Calibri"/>
            </a:endParaRPr>
          </a:p>
          <a:p>
            <a:pPr indent="0" lvl="0" marL="0" rtl="0" algn="l">
              <a:lnSpc>
                <a:spcPct val="100000"/>
              </a:lnSpc>
              <a:spcBef>
                <a:spcPts val="1200"/>
              </a:spcBef>
              <a:spcAft>
                <a:spcPts val="0"/>
              </a:spcAft>
              <a:buNone/>
            </a:pPr>
            <a:r>
              <a:rPr lang="en-GB" sz="900">
                <a:solidFill>
                  <a:schemeClr val="dk1"/>
                </a:solidFill>
                <a:latin typeface="Calibri"/>
                <a:ea typeface="Calibri"/>
                <a:cs typeface="Calibri"/>
                <a:sym typeface="Calibri"/>
              </a:rPr>
              <a:t>In RE, we will be asking: Why do Christians call the day Jesus died ‘Good Friday’? The children will explore the Easter story and consider it from the point of view of different people. </a:t>
            </a:r>
            <a:endParaRPr sz="900">
              <a:solidFill>
                <a:schemeClr val="dk1"/>
              </a:solidFill>
              <a:latin typeface="Calibri"/>
              <a:ea typeface="Calibri"/>
              <a:cs typeface="Calibri"/>
              <a:sym typeface="Calibri"/>
            </a:endParaRPr>
          </a:p>
          <a:p>
            <a:pPr indent="0" lvl="0" marL="0" rtl="0" algn="l">
              <a:lnSpc>
                <a:spcPct val="100000"/>
              </a:lnSpc>
              <a:spcBef>
                <a:spcPts val="1200"/>
              </a:spcBef>
              <a:spcAft>
                <a:spcPts val="0"/>
              </a:spcAft>
              <a:buNone/>
            </a:pPr>
            <a:r>
              <a:rPr lang="en-GB" sz="900">
                <a:solidFill>
                  <a:schemeClr val="dk1"/>
                </a:solidFill>
                <a:latin typeface="Calibri"/>
                <a:ea typeface="Calibri"/>
                <a:cs typeface="Calibri"/>
                <a:sym typeface="Calibri"/>
              </a:rPr>
              <a:t>This half term in PSHE, Year 4 pupils will explore identity, respect and understanding others. They will learn about prejudice, protected characteristics, fairness and empathy, and how to treat people kindly. Pupils will also consider different jobs and how stereotypes can influence choices.</a:t>
            </a:r>
            <a:endParaRPr sz="900">
              <a:solidFill>
                <a:schemeClr val="dk1"/>
              </a:solidFill>
              <a:latin typeface="Calibri"/>
              <a:ea typeface="Calibri"/>
              <a:cs typeface="Calibri"/>
              <a:sym typeface="Calibri"/>
            </a:endParaRPr>
          </a:p>
        </p:txBody>
      </p:sp>
      <p:sp>
        <p:nvSpPr>
          <p:cNvPr id="56" name="Google Shape;56;p13"/>
          <p:cNvSpPr txBox="1"/>
          <p:nvPr/>
        </p:nvSpPr>
        <p:spPr>
          <a:xfrm>
            <a:off x="92851" y="3715326"/>
            <a:ext cx="2660100" cy="1273800"/>
          </a:xfrm>
          <a:prstGeom prst="rect">
            <a:avLst/>
          </a:prstGeom>
          <a:solidFill>
            <a:schemeClr val="lt2"/>
          </a:solid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0"/>
              </a:spcAft>
              <a:buNone/>
            </a:pPr>
            <a:r>
              <a:rPr lang="en-GB" sz="900" u="sng">
                <a:solidFill>
                  <a:schemeClr val="dk1"/>
                </a:solidFill>
                <a:latin typeface="Calibri"/>
                <a:ea typeface="Calibri"/>
                <a:cs typeface="Calibri"/>
                <a:sym typeface="Calibri"/>
              </a:rPr>
              <a:t>Art and DT</a:t>
            </a:r>
            <a:endParaRPr sz="900" u="sng">
              <a:solidFill>
                <a:schemeClr val="dk1"/>
              </a:solidFill>
              <a:latin typeface="Calibri"/>
              <a:ea typeface="Calibri"/>
              <a:cs typeface="Calibri"/>
              <a:sym typeface="Calibri"/>
            </a:endParaRPr>
          </a:p>
          <a:p>
            <a:pPr indent="0" lvl="0" marL="0" rtl="0" algn="ctr">
              <a:lnSpc>
                <a:spcPct val="115000"/>
              </a:lnSpc>
              <a:spcBef>
                <a:spcPts val="1200"/>
              </a:spcBef>
              <a:spcAft>
                <a:spcPts val="1200"/>
              </a:spcAft>
              <a:buNone/>
            </a:pPr>
            <a:r>
              <a:rPr lang="en-GB" sz="900">
                <a:solidFill>
                  <a:schemeClr val="dk1"/>
                </a:solidFill>
                <a:latin typeface="Calibri"/>
                <a:ea typeface="Calibri"/>
                <a:cs typeface="Calibri"/>
                <a:sym typeface="Calibri"/>
              </a:rPr>
              <a:t>We will  study the work of JMW Turner, discussing our likes and dislikes. We will mix shades of green and blue to produce our own versions of his work. We will create tones, tints and shades to create watercolour paintings of land and </a:t>
            </a:r>
            <a:r>
              <a:rPr lang="en-GB" sz="900">
                <a:solidFill>
                  <a:schemeClr val="dk1"/>
                </a:solidFill>
                <a:latin typeface="Calibri"/>
                <a:ea typeface="Calibri"/>
                <a:cs typeface="Calibri"/>
                <a:sym typeface="Calibri"/>
              </a:rPr>
              <a:t>waterscapes</a:t>
            </a:r>
            <a:r>
              <a:rPr lang="en-GB" sz="900">
                <a:solidFill>
                  <a:schemeClr val="dk1"/>
                </a:solidFill>
                <a:latin typeface="Calibri"/>
                <a:ea typeface="Calibri"/>
                <a:cs typeface="Calibri"/>
                <a:sym typeface="Calibri"/>
              </a:rPr>
              <a:t>.</a:t>
            </a:r>
            <a:endParaRPr/>
          </a:p>
        </p:txBody>
      </p:sp>
      <p:sp>
        <p:nvSpPr>
          <p:cNvPr id="57" name="Google Shape;57;p13"/>
          <p:cNvSpPr txBox="1"/>
          <p:nvPr/>
        </p:nvSpPr>
        <p:spPr>
          <a:xfrm>
            <a:off x="3157304" y="74844"/>
            <a:ext cx="3049200" cy="1268100"/>
          </a:xfrm>
          <a:prstGeom prst="rect">
            <a:avLst/>
          </a:prstGeom>
          <a:solidFill>
            <a:schemeClr val="lt2"/>
          </a:solid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0"/>
              </a:spcAft>
              <a:buClr>
                <a:schemeClr val="dk1"/>
              </a:buClr>
              <a:buSzPts val="1100"/>
              <a:buFont typeface="Arial"/>
              <a:buNone/>
            </a:pPr>
            <a:r>
              <a:rPr lang="en-GB" sz="900" u="sng">
                <a:solidFill>
                  <a:schemeClr val="dk1"/>
                </a:solidFill>
                <a:latin typeface="Calibri"/>
                <a:ea typeface="Calibri"/>
                <a:cs typeface="Calibri"/>
                <a:sym typeface="Calibri"/>
              </a:rPr>
              <a:t>Science</a:t>
            </a:r>
            <a:endParaRPr sz="900" u="sng">
              <a:solidFill>
                <a:schemeClr val="dk1"/>
              </a:solidFill>
              <a:latin typeface="Calibri"/>
              <a:ea typeface="Calibri"/>
              <a:cs typeface="Calibri"/>
              <a:sym typeface="Calibri"/>
            </a:endParaRPr>
          </a:p>
          <a:p>
            <a:pPr indent="0" lvl="0" marL="0" rtl="0" algn="l">
              <a:lnSpc>
                <a:spcPct val="114000"/>
              </a:lnSpc>
              <a:spcBef>
                <a:spcPts val="1200"/>
              </a:spcBef>
              <a:spcAft>
                <a:spcPts val="1000"/>
              </a:spcAft>
              <a:buNone/>
            </a:pPr>
            <a:r>
              <a:rPr lang="en-GB" sz="900">
                <a:solidFill>
                  <a:schemeClr val="dk1"/>
                </a:solidFill>
                <a:latin typeface="Calibri"/>
                <a:ea typeface="Calibri"/>
                <a:cs typeface="Calibri"/>
                <a:sym typeface="Calibri"/>
              </a:rPr>
              <a:t>In science we are starting our unit on States of Matter where children will group materials by their properties and observe changes to materials when they are heated and cooled. We will learn about the Water Cycle and the role of evaporation and condensation.</a:t>
            </a:r>
            <a:endParaRPr/>
          </a:p>
        </p:txBody>
      </p:sp>
      <p:sp>
        <p:nvSpPr>
          <p:cNvPr id="58" name="Google Shape;58;p13"/>
          <p:cNvSpPr txBox="1"/>
          <p:nvPr/>
        </p:nvSpPr>
        <p:spPr>
          <a:xfrm>
            <a:off x="3627525" y="1452064"/>
            <a:ext cx="2016300" cy="7026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0"/>
              </a:spcAft>
              <a:buClr>
                <a:schemeClr val="dk1"/>
              </a:buClr>
              <a:buSzPts val="1100"/>
              <a:buFont typeface="Arial"/>
              <a:buNone/>
            </a:pPr>
            <a:r>
              <a:rPr b="1" lang="en-GB" sz="1100">
                <a:solidFill>
                  <a:schemeClr val="dk1"/>
                </a:solidFill>
                <a:latin typeface="Calibri"/>
                <a:ea typeface="Calibri"/>
                <a:cs typeface="Calibri"/>
                <a:sym typeface="Calibri"/>
              </a:rPr>
              <a:t>The Wonders of Water</a:t>
            </a:r>
            <a:endParaRPr b="1" sz="1100">
              <a:solidFill>
                <a:schemeClr val="dk1"/>
              </a:solidFill>
              <a:latin typeface="Calibri"/>
              <a:ea typeface="Calibri"/>
              <a:cs typeface="Calibri"/>
              <a:sym typeface="Calibri"/>
            </a:endParaRPr>
          </a:p>
          <a:p>
            <a:pPr indent="0" lvl="0" marL="0" rtl="0" algn="ctr">
              <a:lnSpc>
                <a:spcPct val="115000"/>
              </a:lnSpc>
              <a:spcBef>
                <a:spcPts val="1200"/>
              </a:spcBef>
              <a:spcAft>
                <a:spcPts val="1200"/>
              </a:spcAft>
              <a:buNone/>
            </a:pPr>
            <a:r>
              <a:rPr lang="en-GB" sz="1100">
                <a:solidFill>
                  <a:schemeClr val="dk1"/>
                </a:solidFill>
                <a:latin typeface="Calibri"/>
                <a:ea typeface="Calibri"/>
                <a:cs typeface="Calibri"/>
                <a:sym typeface="Calibri"/>
              </a:rPr>
              <a:t>Year 4 Spring Term 2</a:t>
            </a:r>
            <a:endParaRPr sz="1100"/>
          </a:p>
        </p:txBody>
      </p:sp>
      <p:sp>
        <p:nvSpPr>
          <p:cNvPr id="59" name="Google Shape;59;p13"/>
          <p:cNvSpPr txBox="1"/>
          <p:nvPr/>
        </p:nvSpPr>
        <p:spPr>
          <a:xfrm>
            <a:off x="2840484" y="2389004"/>
            <a:ext cx="3049200" cy="1273800"/>
          </a:xfrm>
          <a:prstGeom prst="rect">
            <a:avLst/>
          </a:prstGeom>
          <a:solidFill>
            <a:schemeClr val="lt2"/>
          </a:solid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0"/>
              </a:spcAft>
              <a:buClr>
                <a:schemeClr val="dk1"/>
              </a:buClr>
              <a:buSzPts val="1100"/>
              <a:buFont typeface="Arial"/>
              <a:buNone/>
            </a:pPr>
            <a:r>
              <a:rPr lang="en-GB" sz="900" u="sng">
                <a:solidFill>
                  <a:schemeClr val="dk1"/>
                </a:solidFill>
                <a:latin typeface="Calibri"/>
                <a:ea typeface="Calibri"/>
                <a:cs typeface="Calibri"/>
                <a:sym typeface="Calibri"/>
              </a:rPr>
              <a:t>Geography</a:t>
            </a:r>
            <a:endParaRPr sz="900" u="sng">
              <a:solidFill>
                <a:schemeClr val="dk1"/>
              </a:solidFill>
              <a:latin typeface="Calibri"/>
              <a:ea typeface="Calibri"/>
              <a:cs typeface="Calibri"/>
              <a:sym typeface="Calibri"/>
            </a:endParaRPr>
          </a:p>
          <a:p>
            <a:pPr indent="0" lvl="0" marL="0" rtl="0" algn="ctr">
              <a:lnSpc>
                <a:spcPct val="115000"/>
              </a:lnSpc>
              <a:spcBef>
                <a:spcPts val="1200"/>
              </a:spcBef>
              <a:spcAft>
                <a:spcPts val="1200"/>
              </a:spcAft>
              <a:buNone/>
            </a:pPr>
            <a:r>
              <a:rPr lang="en-GB" sz="900">
                <a:solidFill>
                  <a:schemeClr val="dk1"/>
                </a:solidFill>
                <a:latin typeface="Calibri"/>
                <a:ea typeface="Calibri"/>
                <a:cs typeface="Calibri"/>
                <a:sym typeface="Calibri"/>
              </a:rPr>
              <a:t>In this topic, we will find out about the journey of a river from source to mouth. Pupils will investigate how human decisions impact on a river. We will also study the main rivers of the world. Throughout the topic we will practise our map reading skills and improve knowledge of location and place.</a:t>
            </a:r>
            <a:endParaRPr sz="900"/>
          </a:p>
        </p:txBody>
      </p:sp>
      <p:sp>
        <p:nvSpPr>
          <p:cNvPr id="60" name="Google Shape;60;p13"/>
          <p:cNvSpPr txBox="1"/>
          <p:nvPr/>
        </p:nvSpPr>
        <p:spPr>
          <a:xfrm>
            <a:off x="6262427" y="75902"/>
            <a:ext cx="2716800" cy="1751700"/>
          </a:xfrm>
          <a:prstGeom prst="rect">
            <a:avLst/>
          </a:prstGeom>
          <a:solidFill>
            <a:schemeClr val="lt2"/>
          </a:solid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0"/>
              </a:spcAft>
              <a:buClr>
                <a:schemeClr val="dk1"/>
              </a:buClr>
              <a:buSzPts val="1100"/>
              <a:buFont typeface="Arial"/>
              <a:buNone/>
            </a:pPr>
            <a:r>
              <a:rPr lang="en-GB" sz="900" u="sng">
                <a:solidFill>
                  <a:schemeClr val="dk1"/>
                </a:solidFill>
                <a:latin typeface="Calibri"/>
                <a:ea typeface="Calibri"/>
                <a:cs typeface="Calibri"/>
                <a:sym typeface="Calibri"/>
              </a:rPr>
              <a:t>Maths</a:t>
            </a:r>
            <a:endParaRPr sz="900" u="sng">
              <a:solidFill>
                <a:schemeClr val="dk1"/>
              </a:solidFill>
              <a:latin typeface="Calibri"/>
              <a:ea typeface="Calibri"/>
              <a:cs typeface="Calibri"/>
              <a:sym typeface="Calibri"/>
            </a:endParaRPr>
          </a:p>
          <a:p>
            <a:pPr indent="0" lvl="0" marL="0" rtl="0" algn="l">
              <a:lnSpc>
                <a:spcPct val="115000"/>
              </a:lnSpc>
              <a:spcBef>
                <a:spcPts val="1200"/>
              </a:spcBef>
              <a:spcAft>
                <a:spcPts val="1200"/>
              </a:spcAft>
              <a:buNone/>
            </a:pPr>
            <a:r>
              <a:rPr lang="en-GB" sz="900">
                <a:solidFill>
                  <a:schemeClr val="dk1"/>
                </a:solidFill>
                <a:latin typeface="Calibri"/>
                <a:ea typeface="Calibri"/>
                <a:cs typeface="Calibri"/>
                <a:sym typeface="Calibri"/>
              </a:rPr>
              <a:t>We will continue with our recall of times tables. Ahead of the MTC, children will have daily tables practise in school. Our Spring 2 unit gives us more time to deepen our understanding of mixed numbers and </a:t>
            </a:r>
            <a:r>
              <a:rPr lang="en-GB" sz="900">
                <a:solidFill>
                  <a:schemeClr val="dk1"/>
                </a:solidFill>
                <a:latin typeface="Calibri"/>
                <a:ea typeface="Calibri"/>
                <a:cs typeface="Calibri"/>
                <a:sym typeface="Calibri"/>
              </a:rPr>
              <a:t>improper</a:t>
            </a:r>
            <a:r>
              <a:rPr lang="en-GB" sz="900">
                <a:solidFill>
                  <a:schemeClr val="dk1"/>
                </a:solidFill>
                <a:latin typeface="Calibri"/>
                <a:ea typeface="Calibri"/>
                <a:cs typeface="Calibri"/>
                <a:sym typeface="Calibri"/>
              </a:rPr>
              <a:t> fractions including addition and subtraction. We will also be finding fractions of amounts. Some of our learning time this half term will be dedicated to revision of formal methods of ‘the 4 operations’.</a:t>
            </a:r>
            <a:endParaRPr sz="900"/>
          </a:p>
        </p:txBody>
      </p:sp>
      <p:sp>
        <p:nvSpPr>
          <p:cNvPr id="61" name="Google Shape;61;p13"/>
          <p:cNvSpPr txBox="1"/>
          <p:nvPr/>
        </p:nvSpPr>
        <p:spPr>
          <a:xfrm>
            <a:off x="5977192" y="1878767"/>
            <a:ext cx="3049200" cy="1729200"/>
          </a:xfrm>
          <a:prstGeom prst="rect">
            <a:avLst/>
          </a:prstGeom>
          <a:solidFill>
            <a:schemeClr val="lt2"/>
          </a:solid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0"/>
              </a:spcAft>
              <a:buNone/>
            </a:pPr>
            <a:r>
              <a:rPr lang="en-GB" sz="900" u="sng">
                <a:solidFill>
                  <a:schemeClr val="dk1"/>
                </a:solidFill>
                <a:latin typeface="Calibri"/>
                <a:ea typeface="Calibri"/>
                <a:cs typeface="Calibri"/>
                <a:sym typeface="Calibri"/>
              </a:rPr>
              <a:t>French and Music</a:t>
            </a:r>
            <a:endParaRPr sz="900" u="sng">
              <a:solidFill>
                <a:schemeClr val="dk1"/>
              </a:solidFill>
              <a:latin typeface="Calibri"/>
              <a:ea typeface="Calibri"/>
              <a:cs typeface="Calibri"/>
              <a:sym typeface="Calibri"/>
            </a:endParaRPr>
          </a:p>
          <a:p>
            <a:pPr indent="0" lvl="0" marL="0" rtl="0" algn="l">
              <a:spcBef>
                <a:spcPts val="1200"/>
              </a:spcBef>
              <a:spcAft>
                <a:spcPts val="0"/>
              </a:spcAft>
              <a:buNone/>
            </a:pPr>
            <a:r>
              <a:rPr lang="en-GB" sz="1000"/>
              <a:t>In French Year 4 will construct negative sentences using ne pas and give opinions as 'Eurovision' song judges</a:t>
            </a:r>
            <a:endParaRPr sz="1000">
              <a:solidFill>
                <a:schemeClr val="dk1"/>
              </a:solidFill>
              <a:latin typeface="Calibri"/>
              <a:ea typeface="Calibri"/>
              <a:cs typeface="Calibri"/>
              <a:sym typeface="Calibri"/>
            </a:endParaRPr>
          </a:p>
          <a:p>
            <a:pPr indent="0" lvl="0" marL="0" rtl="0" algn="l">
              <a:spcBef>
                <a:spcPts val="0"/>
              </a:spcBef>
              <a:spcAft>
                <a:spcPts val="0"/>
              </a:spcAft>
              <a:buNone/>
            </a:pPr>
            <a:r>
              <a:t/>
            </a:r>
            <a:endParaRPr sz="1000">
              <a:solidFill>
                <a:schemeClr val="dk1"/>
              </a:solidFill>
              <a:latin typeface="Calibri"/>
              <a:ea typeface="Calibri"/>
              <a:cs typeface="Calibri"/>
              <a:sym typeface="Calibri"/>
            </a:endParaRPr>
          </a:p>
          <a:p>
            <a:pPr indent="0" lvl="0" marL="0" rtl="0" algn="l">
              <a:spcBef>
                <a:spcPts val="0"/>
              </a:spcBef>
              <a:spcAft>
                <a:spcPts val="0"/>
              </a:spcAft>
              <a:buNone/>
            </a:pPr>
            <a:r>
              <a:rPr lang="en-GB" sz="1000"/>
              <a:t>In Music, Year 4 will be reinforcing high do, low la and low so in the pentatonic scale, and practice these through sight-reading in combination with all rhythm names to date.</a:t>
            </a:r>
            <a:endParaRPr sz="1000">
              <a:solidFill>
                <a:schemeClr val="dk1"/>
              </a:solidFill>
              <a:latin typeface="Calibri"/>
              <a:ea typeface="Calibri"/>
              <a:cs typeface="Calibri"/>
              <a:sym typeface="Calibri"/>
            </a:endParaRPr>
          </a:p>
        </p:txBody>
      </p:sp>
      <p:sp>
        <p:nvSpPr>
          <p:cNvPr id="62" name="Google Shape;62;p13"/>
          <p:cNvSpPr txBox="1"/>
          <p:nvPr/>
        </p:nvSpPr>
        <p:spPr>
          <a:xfrm>
            <a:off x="5981825" y="3642293"/>
            <a:ext cx="3049200" cy="1467600"/>
          </a:xfrm>
          <a:prstGeom prst="rect">
            <a:avLst/>
          </a:prstGeom>
          <a:solidFill>
            <a:schemeClr val="lt2"/>
          </a:solid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0"/>
              </a:spcAft>
              <a:buClr>
                <a:schemeClr val="dk1"/>
              </a:buClr>
              <a:buSzPts val="1100"/>
              <a:buFont typeface="Arial"/>
              <a:buNone/>
            </a:pPr>
            <a:r>
              <a:rPr lang="en-GB" sz="900" u="sng">
                <a:solidFill>
                  <a:schemeClr val="dk1"/>
                </a:solidFill>
                <a:latin typeface="Calibri"/>
                <a:ea typeface="Calibri"/>
                <a:cs typeface="Calibri"/>
                <a:sym typeface="Calibri"/>
              </a:rPr>
              <a:t>Computing</a:t>
            </a:r>
            <a:endParaRPr sz="900" u="sng">
              <a:solidFill>
                <a:schemeClr val="dk1"/>
              </a:solidFill>
              <a:latin typeface="Calibri"/>
              <a:ea typeface="Calibri"/>
              <a:cs typeface="Calibri"/>
              <a:sym typeface="Calibri"/>
            </a:endParaRPr>
          </a:p>
          <a:p>
            <a:pPr indent="0" lvl="0" marL="0" rtl="0" algn="l">
              <a:spcBef>
                <a:spcPts val="1200"/>
              </a:spcBef>
              <a:spcAft>
                <a:spcPts val="0"/>
              </a:spcAft>
              <a:buNone/>
            </a:pPr>
            <a:r>
              <a:rPr lang="en-GB" sz="900"/>
              <a:t>In computing, Year 4 will be exploring what makes audiobooks and podcasts effective and identify the key features that make them engaging.</a:t>
            </a:r>
            <a:endParaRPr sz="900"/>
          </a:p>
          <a:p>
            <a:pPr indent="0" lvl="0" marL="0" rtl="0" algn="l">
              <a:spcBef>
                <a:spcPts val="0"/>
              </a:spcBef>
              <a:spcAft>
                <a:spcPts val="0"/>
              </a:spcAft>
              <a:buNone/>
            </a:pPr>
            <a:r>
              <a:rPr lang="en-GB" sz="900"/>
              <a:t>They will  plan and write a script for an engaging audiobook;  record clear narration and add sound effects to an audiobook and edit, improve and finalise an audiobook using recording and sound </a:t>
            </a:r>
            <a:r>
              <a:rPr lang="en-GB" sz="900"/>
              <a:t>design</a:t>
            </a:r>
            <a:r>
              <a:rPr lang="en-GB" sz="900"/>
              <a:t> tools.</a:t>
            </a:r>
            <a:endParaRPr sz="900"/>
          </a:p>
        </p:txBody>
      </p:sp>
      <p:sp>
        <p:nvSpPr>
          <p:cNvPr id="63" name="Google Shape;63;p13"/>
          <p:cNvSpPr txBox="1"/>
          <p:nvPr/>
        </p:nvSpPr>
        <p:spPr>
          <a:xfrm>
            <a:off x="2865402" y="3791161"/>
            <a:ext cx="2977200" cy="1114500"/>
          </a:xfrm>
          <a:prstGeom prst="rect">
            <a:avLst/>
          </a:prstGeom>
          <a:solidFill>
            <a:schemeClr val="lt2"/>
          </a:solid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0"/>
              </a:spcAft>
              <a:buClr>
                <a:schemeClr val="dk1"/>
              </a:buClr>
              <a:buSzPts val="1100"/>
              <a:buFont typeface="Arial"/>
              <a:buNone/>
            </a:pPr>
            <a:r>
              <a:rPr lang="en-GB" sz="900" u="sng">
                <a:solidFill>
                  <a:schemeClr val="dk1"/>
                </a:solidFill>
                <a:latin typeface="Calibri"/>
                <a:ea typeface="Calibri"/>
                <a:cs typeface="Calibri"/>
                <a:sym typeface="Calibri"/>
              </a:rPr>
              <a:t>PE</a:t>
            </a:r>
            <a:endParaRPr sz="900" u="sng">
              <a:solidFill>
                <a:schemeClr val="dk1"/>
              </a:solidFill>
              <a:latin typeface="Calibri"/>
              <a:ea typeface="Calibri"/>
              <a:cs typeface="Calibri"/>
              <a:sym typeface="Calibri"/>
            </a:endParaRPr>
          </a:p>
          <a:p>
            <a:pPr indent="0" lvl="0" marL="0" rtl="0" algn="ctr">
              <a:lnSpc>
                <a:spcPct val="115000"/>
              </a:lnSpc>
              <a:spcBef>
                <a:spcPts val="1200"/>
              </a:spcBef>
              <a:spcAft>
                <a:spcPts val="1200"/>
              </a:spcAft>
              <a:buClr>
                <a:schemeClr val="dk1"/>
              </a:buClr>
              <a:buSzPts val="1100"/>
              <a:buFont typeface="Arial"/>
              <a:buNone/>
            </a:pPr>
            <a:r>
              <a:rPr lang="en-GB" sz="900">
                <a:solidFill>
                  <a:schemeClr val="dk1"/>
                </a:solidFill>
                <a:latin typeface="Calibri"/>
                <a:ea typeface="Calibri"/>
                <a:cs typeface="Calibri"/>
                <a:sym typeface="Calibri"/>
              </a:rPr>
              <a:t>This half term in PE, Year 4 will be exploring the skills needed for basketball and hockey. We will also continue with our weekly swimming lessons each Wednesday afternoon.</a:t>
            </a:r>
            <a:endParaRPr sz="900">
              <a:solidFill>
                <a:schemeClr val="dk1"/>
              </a:solidFill>
              <a:latin typeface="Calibri"/>
              <a:ea typeface="Calibri"/>
              <a:cs typeface="Calibri"/>
              <a:sym typeface="Calibri"/>
            </a:endParaRPr>
          </a:p>
        </p:txBody>
      </p:sp>
      <p:pic>
        <p:nvPicPr>
          <p:cNvPr id="64" name="Google Shape;64;p13"/>
          <p:cNvPicPr preferRelativeResize="0"/>
          <p:nvPr/>
        </p:nvPicPr>
        <p:blipFill>
          <a:blip r:embed="rId4">
            <a:alphaModFix/>
          </a:blip>
          <a:stretch>
            <a:fillRect/>
          </a:stretch>
        </p:blipFill>
        <p:spPr>
          <a:xfrm rot="-625909">
            <a:off x="2565145" y="1344235"/>
            <a:ext cx="1112636" cy="12848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