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gx7lbzdFz0Z48xwRqq6jQOLYJLV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2.png"/><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3" name="Shape 83"/>
        <p:cNvGrpSpPr/>
        <p:nvPr/>
      </p:nvGrpSpPr>
      <p:grpSpPr>
        <a:xfrm>
          <a:off x="0" y="0"/>
          <a:ext cx="0" cy="0"/>
          <a:chOff x="0" y="0"/>
          <a:chExt cx="0" cy="0"/>
        </a:xfrm>
      </p:grpSpPr>
      <p:sp>
        <p:nvSpPr>
          <p:cNvPr id="84" name="Google Shape;84;p1"/>
          <p:cNvSpPr txBox="1"/>
          <p:nvPr/>
        </p:nvSpPr>
        <p:spPr>
          <a:xfrm>
            <a:off x="4320875" y="1720575"/>
            <a:ext cx="3076500" cy="638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chemeClr val="accent1"/>
                </a:solidFill>
                <a:latin typeface="Arial"/>
                <a:ea typeface="Arial"/>
                <a:cs typeface="Arial"/>
                <a:sym typeface="Arial"/>
              </a:rPr>
              <a:t>YEAR 3 AUTUMN TERM </a:t>
            </a:r>
            <a:r>
              <a:rPr b="1" lang="en-GB" sz="1800">
                <a:solidFill>
                  <a:schemeClr val="accent1"/>
                </a:solidFill>
              </a:rPr>
              <a:t>2</a:t>
            </a:r>
            <a:r>
              <a:rPr b="1" i="0" lang="en-GB" sz="1800" u="none" cap="none" strike="noStrike">
                <a:solidFill>
                  <a:schemeClr val="accent1"/>
                </a:solidFill>
                <a:latin typeface="Arial"/>
                <a:ea typeface="Arial"/>
                <a:cs typeface="Arial"/>
                <a:sym typeface="Arial"/>
              </a:rPr>
              <a:t> </a:t>
            </a:r>
            <a:endParaRPr b="0" i="0" sz="1800" u="none" cap="none" strike="noStrike">
              <a:solidFill>
                <a:schemeClr val="accen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chemeClr val="accent1"/>
                </a:solidFill>
                <a:latin typeface="Arial"/>
                <a:ea typeface="Arial"/>
                <a:cs typeface="Arial"/>
                <a:sym typeface="Arial"/>
              </a:rPr>
              <a:t>CURRICULUM MAP 2025</a:t>
            </a:r>
            <a:endParaRPr b="0" i="0" sz="1800" u="none" cap="none" strike="noStrike">
              <a:solidFill>
                <a:schemeClr val="accent1"/>
              </a:solidFill>
              <a:latin typeface="Arial"/>
              <a:ea typeface="Arial"/>
              <a:cs typeface="Arial"/>
              <a:sym typeface="Arial"/>
            </a:endParaRPr>
          </a:p>
        </p:txBody>
      </p:sp>
      <p:sp>
        <p:nvSpPr>
          <p:cNvPr id="85" name="Google Shape;85;p1"/>
          <p:cNvSpPr txBox="1"/>
          <p:nvPr/>
        </p:nvSpPr>
        <p:spPr>
          <a:xfrm>
            <a:off x="97800" y="706275"/>
            <a:ext cx="2365200" cy="4038300"/>
          </a:xfrm>
          <a:prstGeom prst="rect">
            <a:avLst/>
          </a:prstGeom>
          <a:solidFill>
            <a:srgbClr val="93C47D"/>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lang="en-GB" sz="1600" u="sng">
                <a:solidFill>
                  <a:schemeClr val="dk1"/>
                </a:solidFill>
                <a:latin typeface="Calibri"/>
                <a:ea typeface="Calibri"/>
                <a:cs typeface="Calibri"/>
                <a:sym typeface="Calibri"/>
              </a:rPr>
              <a:t>Geography</a:t>
            </a:r>
            <a:endParaRPr b="1" sz="1600" u="sng">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rPr lang="en-GB">
                <a:solidFill>
                  <a:schemeClr val="dk1"/>
                </a:solidFill>
                <a:latin typeface="Calibri"/>
                <a:ea typeface="Calibri"/>
                <a:cs typeface="Calibri"/>
                <a:sym typeface="Calibri"/>
              </a:rPr>
              <a:t>This half term we will be taking a close look at where the countries of the world are located, in addition to some of the ways geographers describe locations.  Furthermore, we will look at major cities, regions and key physical and human characteristics. We will learn to locate countries and find out about the significance of the Equator, the Hemispheres and the Tropics. We will use the eight points of a compass to describe where locations are in relation to each other. </a:t>
            </a:r>
            <a:r>
              <a:rPr b="0" i="0" lang="en-GB" u="none" cap="none" strike="noStrike">
                <a:solidFill>
                  <a:schemeClr val="dk1"/>
                </a:solidFill>
                <a:latin typeface="Calibri"/>
                <a:ea typeface="Calibri"/>
                <a:cs typeface="Calibri"/>
                <a:sym typeface="Calibri"/>
              </a:rPr>
              <a:t> </a:t>
            </a:r>
            <a:endParaRPr b="0" i="0" u="none" cap="none" strike="noStrike">
              <a:solidFill>
                <a:srgbClr val="000000"/>
              </a:solidFill>
              <a:latin typeface="Arial"/>
              <a:ea typeface="Arial"/>
              <a:cs typeface="Arial"/>
              <a:sym typeface="Arial"/>
            </a:endParaRPr>
          </a:p>
        </p:txBody>
      </p:sp>
      <p:sp>
        <p:nvSpPr>
          <p:cNvPr id="86" name="Google Shape;86;p1"/>
          <p:cNvSpPr txBox="1"/>
          <p:nvPr/>
        </p:nvSpPr>
        <p:spPr>
          <a:xfrm>
            <a:off x="9501400" y="592275"/>
            <a:ext cx="2523000" cy="4152300"/>
          </a:xfrm>
          <a:prstGeom prst="rect">
            <a:avLst/>
          </a:prstGeom>
          <a:solidFill>
            <a:srgbClr val="9FC5E8"/>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sng" cap="none" strike="noStrike">
                <a:solidFill>
                  <a:schemeClr val="dk1"/>
                </a:solidFill>
                <a:latin typeface="Calibri"/>
                <a:ea typeface="Calibri"/>
                <a:cs typeface="Calibri"/>
                <a:sym typeface="Calibri"/>
              </a:rPr>
              <a:t>English </a:t>
            </a:r>
            <a:endParaRPr b="1" i="0" sz="1600" u="sng" cap="none" strike="noStrike">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200"/>
              <a:buFont typeface="Arial"/>
              <a:buNone/>
            </a:pPr>
            <a:r>
              <a:rPr lang="en-GB">
                <a:solidFill>
                  <a:schemeClr val="dk1"/>
                </a:solidFill>
                <a:latin typeface="Calibri"/>
                <a:ea typeface="Calibri"/>
                <a:cs typeface="Calibri"/>
                <a:sym typeface="Calibri"/>
              </a:rPr>
              <a:t>Our class text in Autumn 2 will be written by Vivian French and will be introduced to the class as we start the half-term. We will use this text to facilitate our whole class guided reading sessions, in addition to inspiring our writing opportunities. We will explore writing for different audiences and purposes, with a focus on writing to entertain and inform. We will produce a narrative piece of writing in addition to a newspaper article.  We will then move on to something more festively focussed towards the end of the half term.</a:t>
            </a:r>
            <a:endParaRPr b="1">
              <a:solidFill>
                <a:schemeClr val="dk1"/>
              </a:solidFill>
            </a:endParaRPr>
          </a:p>
          <a:p>
            <a:pPr indent="0" lvl="0" marL="0" marR="0" rtl="0" algn="just">
              <a:lnSpc>
                <a:spcPct val="100000"/>
              </a:lnSpc>
              <a:spcBef>
                <a:spcPts val="0"/>
              </a:spcBef>
              <a:spcAft>
                <a:spcPts val="0"/>
              </a:spcAft>
              <a:buClr>
                <a:srgbClr val="000000"/>
              </a:buClr>
              <a:buSzPts val="1200"/>
              <a:buFont typeface="Arial"/>
              <a:buNone/>
            </a:pPr>
            <a:r>
              <a:t/>
            </a:r>
            <a:endParaRPr sz="1100">
              <a:latin typeface="Calibri"/>
              <a:ea typeface="Calibri"/>
              <a:cs typeface="Calibri"/>
              <a:sym typeface="Calibri"/>
            </a:endParaRPr>
          </a:p>
        </p:txBody>
      </p:sp>
      <p:sp>
        <p:nvSpPr>
          <p:cNvPr id="87" name="Google Shape;87;p1"/>
          <p:cNvSpPr txBox="1"/>
          <p:nvPr/>
        </p:nvSpPr>
        <p:spPr>
          <a:xfrm>
            <a:off x="5846575" y="4845525"/>
            <a:ext cx="4567500" cy="1959300"/>
          </a:xfrm>
          <a:prstGeom prst="rect">
            <a:avLst/>
          </a:prstGeom>
          <a:solidFill>
            <a:srgbClr val="E9D0D0"/>
          </a:solid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1600"/>
              <a:buFont typeface="Arial"/>
              <a:buNone/>
            </a:pPr>
            <a:r>
              <a:rPr b="1" lang="en-GB" sz="1600" u="sng">
                <a:solidFill>
                  <a:schemeClr val="dk1"/>
                </a:solidFill>
                <a:latin typeface="Calibri"/>
                <a:ea typeface="Calibri"/>
                <a:cs typeface="Calibri"/>
                <a:sym typeface="Calibri"/>
              </a:rPr>
              <a:t>P.S.H.E and RE</a:t>
            </a:r>
            <a:endParaRPr>
              <a:solidFill>
                <a:schemeClr val="dk1"/>
              </a:solidFill>
            </a:endParaRPr>
          </a:p>
          <a:p>
            <a:pPr indent="0" lvl="0" marL="0" rtl="0" algn="l">
              <a:spcBef>
                <a:spcPts val="0"/>
              </a:spcBef>
              <a:spcAft>
                <a:spcPts val="0"/>
              </a:spcAft>
              <a:buClr>
                <a:schemeClr val="dk1"/>
              </a:buClr>
              <a:buSzPts val="1200"/>
              <a:buFont typeface="Arial"/>
              <a:buNone/>
            </a:pPr>
            <a:r>
              <a:rPr lang="en-GB">
                <a:solidFill>
                  <a:schemeClr val="dk1"/>
                </a:solidFill>
                <a:latin typeface="Calibri"/>
                <a:ea typeface="Calibri"/>
                <a:cs typeface="Calibri"/>
                <a:sym typeface="Calibri"/>
              </a:rPr>
              <a:t>Our RE lessons this half term will centre around the key question: “What does it mean to be a Hindu in Britain today?” We will explore key aspects of Hindu belief and worship, learn about spiritual practices, and understand how Hindus show their faith. </a:t>
            </a:r>
            <a:endParaRPr>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a:solidFill>
                  <a:schemeClr val="dk1"/>
                </a:solidFill>
                <a:latin typeface="Calibri"/>
                <a:ea typeface="Calibri"/>
                <a:cs typeface="Calibri"/>
                <a:sym typeface="Calibri"/>
              </a:rPr>
              <a:t>Our PSHE unit will be, ‘Relationships.’ We will be exploring how to respect each other and to foster positive relationships. </a:t>
            </a:r>
            <a:endParaRPr b="1" sz="1800" u="sng">
              <a:solidFill>
                <a:schemeClr val="dk1"/>
              </a:solidFill>
              <a:latin typeface="Calibri"/>
              <a:ea typeface="Calibri"/>
              <a:cs typeface="Calibri"/>
              <a:sym typeface="Calibri"/>
            </a:endParaRPr>
          </a:p>
        </p:txBody>
      </p:sp>
      <p:sp>
        <p:nvSpPr>
          <p:cNvPr id="88" name="Google Shape;88;p1"/>
          <p:cNvSpPr txBox="1"/>
          <p:nvPr/>
        </p:nvSpPr>
        <p:spPr>
          <a:xfrm>
            <a:off x="6868825" y="2555850"/>
            <a:ext cx="2523000" cy="2188800"/>
          </a:xfrm>
          <a:prstGeom prst="rect">
            <a:avLst/>
          </a:prstGeom>
          <a:solidFill>
            <a:srgbClr val="FC9556"/>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sng" cap="none" strike="noStrike">
                <a:solidFill>
                  <a:schemeClr val="dk1"/>
                </a:solidFill>
                <a:latin typeface="Calibri"/>
                <a:ea typeface="Calibri"/>
                <a:cs typeface="Calibri"/>
                <a:sym typeface="Calibri"/>
              </a:rPr>
              <a:t>Science</a:t>
            </a:r>
            <a:endParaRPr b="0" i="0" sz="1600" u="none" cap="none" strike="noStrike">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a:solidFill>
                  <a:schemeClr val="dk1"/>
                </a:solidFill>
                <a:latin typeface="Calibri"/>
                <a:ea typeface="Calibri"/>
                <a:cs typeface="Calibri"/>
                <a:sym typeface="Calibri"/>
              </a:rPr>
              <a:t>Within Science, we will explore light, reflection and shadows.  We will be looking at different light sources, investigating reflective materials  and observing how shadows can change depending on the distance of the light source. </a:t>
            </a:r>
            <a:endParaRPr b="0" i="0" sz="1500" u="none" cap="none" strike="noStrike">
              <a:solidFill>
                <a:srgbClr val="000000"/>
              </a:solidFill>
              <a:latin typeface="Arial"/>
              <a:ea typeface="Arial"/>
              <a:cs typeface="Arial"/>
              <a:sym typeface="Arial"/>
            </a:endParaRPr>
          </a:p>
        </p:txBody>
      </p:sp>
      <p:sp>
        <p:nvSpPr>
          <p:cNvPr id="89" name="Google Shape;89;p1"/>
          <p:cNvSpPr txBox="1"/>
          <p:nvPr/>
        </p:nvSpPr>
        <p:spPr>
          <a:xfrm>
            <a:off x="2500275" y="4845525"/>
            <a:ext cx="3130200" cy="1959300"/>
          </a:xfrm>
          <a:prstGeom prst="rect">
            <a:avLst/>
          </a:prstGeom>
          <a:solidFill>
            <a:srgbClr val="DFCB92"/>
          </a:solid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1600"/>
              <a:buFont typeface="Arial"/>
              <a:buNone/>
            </a:pPr>
            <a:r>
              <a:rPr b="1" lang="en-GB" u="sng">
                <a:solidFill>
                  <a:schemeClr val="dk1"/>
                </a:solidFill>
                <a:latin typeface="Calibri"/>
                <a:ea typeface="Calibri"/>
                <a:cs typeface="Calibri"/>
                <a:sym typeface="Calibri"/>
              </a:rPr>
              <a:t>D&amp;T</a:t>
            </a:r>
            <a:endParaRPr>
              <a:solidFill>
                <a:schemeClr val="dk1"/>
              </a:solidFill>
            </a:endParaRPr>
          </a:p>
          <a:p>
            <a:pPr indent="0" lvl="0" marL="0" rtl="0" algn="ctr">
              <a:spcBef>
                <a:spcPts val="0"/>
              </a:spcBef>
              <a:spcAft>
                <a:spcPts val="0"/>
              </a:spcAft>
              <a:buClr>
                <a:schemeClr val="dk1"/>
              </a:buClr>
              <a:buSzPts val="1600"/>
              <a:buFont typeface="Arial"/>
              <a:buNone/>
            </a:pPr>
            <a:r>
              <a:rPr lang="en-GB">
                <a:solidFill>
                  <a:schemeClr val="dk1"/>
                </a:solidFill>
                <a:latin typeface="Calibri"/>
                <a:ea typeface="Calibri"/>
                <a:cs typeface="Calibri"/>
                <a:sym typeface="Calibri"/>
              </a:rPr>
              <a:t>In D&amp;T this half term we will be investigating mechanical systems, focusing on levers and linkages. We will explore mechanisms such as flaps, sliders and levers, and gain experience in cutting, joining and finishing techniques. </a:t>
            </a:r>
            <a:endParaRPr b="1" u="sng">
              <a:solidFill>
                <a:schemeClr val="dk1"/>
              </a:solidFill>
              <a:latin typeface="Calibri"/>
              <a:ea typeface="Calibri"/>
              <a:cs typeface="Calibri"/>
              <a:sym typeface="Calibri"/>
            </a:endParaRPr>
          </a:p>
        </p:txBody>
      </p:sp>
      <p:sp>
        <p:nvSpPr>
          <p:cNvPr id="90" name="Google Shape;90;p1"/>
          <p:cNvSpPr txBox="1"/>
          <p:nvPr/>
        </p:nvSpPr>
        <p:spPr>
          <a:xfrm>
            <a:off x="5330050" y="2591850"/>
            <a:ext cx="1341600" cy="2152800"/>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sng" cap="none" strike="noStrike">
                <a:solidFill>
                  <a:srgbClr val="000000"/>
                </a:solidFill>
                <a:latin typeface="Calibri"/>
                <a:ea typeface="Calibri"/>
                <a:cs typeface="Calibri"/>
                <a:sym typeface="Calibri"/>
              </a:rPr>
              <a:t>PE</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Calibri"/>
                <a:ea typeface="Calibri"/>
                <a:cs typeface="Calibri"/>
                <a:sym typeface="Calibri"/>
              </a:rPr>
              <a:t>Our PE sessions will be Mondays and Thursdays during this half-term.</a:t>
            </a:r>
            <a:r>
              <a:rPr b="0" i="0" lang="en-GB" sz="1200" u="none" cap="none" strike="noStrike">
                <a:solidFill>
                  <a:srgbClr val="000000"/>
                </a:solidFill>
                <a:latin typeface="Calibri"/>
                <a:ea typeface="Calibri"/>
                <a:cs typeface="Calibri"/>
                <a:sym typeface="Calibri"/>
              </a:rPr>
              <a:t>  Please come to school in your PE kit, following the kit guidance.</a:t>
            </a:r>
            <a:endParaRPr b="0" i="0" sz="1200" u="none" cap="none" strike="noStrike">
              <a:solidFill>
                <a:schemeClr val="dk1"/>
              </a:solidFill>
              <a:highlight>
                <a:srgbClr val="FFFF00"/>
              </a:highlight>
              <a:latin typeface="Calibri"/>
              <a:ea typeface="Calibri"/>
              <a:cs typeface="Calibri"/>
              <a:sym typeface="Calibri"/>
            </a:endParaRPr>
          </a:p>
        </p:txBody>
      </p:sp>
      <p:sp>
        <p:nvSpPr>
          <p:cNvPr id="91" name="Google Shape;91;p1"/>
          <p:cNvSpPr txBox="1"/>
          <p:nvPr/>
        </p:nvSpPr>
        <p:spPr>
          <a:xfrm>
            <a:off x="2564663" y="2555850"/>
            <a:ext cx="2663700" cy="2188800"/>
          </a:xfrm>
          <a:prstGeom prst="rect">
            <a:avLst/>
          </a:prstGeom>
          <a:solidFill>
            <a:srgbClr val="F4B081"/>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sng" cap="none" strike="noStrike">
                <a:solidFill>
                  <a:schemeClr val="dk1"/>
                </a:solidFill>
                <a:latin typeface="Calibri"/>
                <a:ea typeface="Calibri"/>
                <a:cs typeface="Calibri"/>
                <a:sym typeface="Calibri"/>
              </a:rPr>
              <a:t>Maths</a:t>
            </a:r>
            <a:endParaRPr b="0" i="0" sz="1600" u="none" cap="none" strike="noStrike">
              <a:solidFill>
                <a:schemeClr val="dk1"/>
              </a:solidFill>
              <a:latin typeface="Calibri"/>
              <a:ea typeface="Calibri"/>
              <a:cs typeface="Calibri"/>
              <a:sym typeface="Calibri"/>
            </a:endParaRPr>
          </a:p>
          <a:p>
            <a:pPr indent="0" lvl="0" marL="0" rtl="0" algn="ctr">
              <a:spcBef>
                <a:spcPts val="0"/>
              </a:spcBef>
              <a:spcAft>
                <a:spcPts val="0"/>
              </a:spcAft>
              <a:buClr>
                <a:schemeClr val="dk1"/>
              </a:buClr>
              <a:buSzPts val="1600"/>
              <a:buFont typeface="Arial"/>
              <a:buNone/>
            </a:pPr>
            <a:r>
              <a:rPr lang="en-GB">
                <a:solidFill>
                  <a:schemeClr val="dk1"/>
                </a:solidFill>
                <a:latin typeface="Calibri"/>
                <a:ea typeface="Calibri"/>
                <a:cs typeface="Calibri"/>
                <a:sym typeface="Calibri"/>
              </a:rPr>
              <a:t>We will continue to focus on addition and subtraction methods after the half term, before moving onto multiplication and division.  We will also continue to work through our times tables using Times Table Rock Stars.</a:t>
            </a:r>
            <a:endParaRPr b="0" i="0" sz="1100" u="none" cap="none" strike="noStrike">
              <a:solidFill>
                <a:schemeClr val="dk1"/>
              </a:solidFill>
              <a:highlight>
                <a:srgbClr val="FFFF00"/>
              </a:highlight>
              <a:latin typeface="Calibri"/>
              <a:ea typeface="Calibri"/>
              <a:cs typeface="Calibri"/>
              <a:sym typeface="Calibri"/>
            </a:endParaRPr>
          </a:p>
        </p:txBody>
      </p:sp>
      <p:sp>
        <p:nvSpPr>
          <p:cNvPr id="92" name="Google Shape;92;p1"/>
          <p:cNvSpPr/>
          <p:nvPr/>
        </p:nvSpPr>
        <p:spPr>
          <a:xfrm>
            <a:off x="2793350" y="328425"/>
            <a:ext cx="6439371" cy="1255075"/>
          </a:xfrm>
          <a:prstGeom prst="rect">
            <a:avLst/>
          </a:prstGeom>
        </p:spPr>
        <p:txBody>
          <a:bodyPr>
            <a:prstTxWarp prst="textPlain"/>
          </a:bodyPr>
          <a:lstStyle/>
          <a:p>
            <a:pPr lvl="0" algn="ctr"/>
            <a:r>
              <a:rPr b="0" i="0">
                <a:ln cap="flat" cmpd="sng" w="9525">
                  <a:solidFill>
                    <a:srgbClr val="000000"/>
                  </a:solidFill>
                  <a:prstDash val="solid"/>
                  <a:round/>
                  <a:headEnd len="sm" w="sm" type="none"/>
                  <a:tailEnd len="sm" w="sm" type="none"/>
                </a:ln>
                <a:solidFill>
                  <a:schemeClr val="accent6"/>
                </a:solidFill>
                <a:latin typeface="Oswald"/>
              </a:rPr>
              <a:t>Where in the world are we?</a:t>
            </a:r>
          </a:p>
        </p:txBody>
      </p:sp>
      <p:sp>
        <p:nvSpPr>
          <p:cNvPr id="93" name="Google Shape;93;p1"/>
          <p:cNvSpPr txBox="1"/>
          <p:nvPr/>
        </p:nvSpPr>
        <p:spPr>
          <a:xfrm>
            <a:off x="10581700" y="4845525"/>
            <a:ext cx="1442700" cy="1959300"/>
          </a:xfrm>
          <a:prstGeom prst="rect">
            <a:avLst/>
          </a:prstGeom>
          <a:solidFill>
            <a:srgbClr val="F4B081"/>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sng" cap="none" strike="noStrike">
                <a:solidFill>
                  <a:schemeClr val="dk1"/>
                </a:solidFill>
                <a:latin typeface="Calibri"/>
                <a:ea typeface="Calibri"/>
                <a:cs typeface="Calibri"/>
                <a:sym typeface="Calibri"/>
              </a:rPr>
              <a:t>Music </a:t>
            </a:r>
            <a:endParaRPr b="1" i="0" sz="1600" u="sng"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u="none" cap="none" strike="noStrike">
                <a:solidFill>
                  <a:schemeClr val="dk1"/>
                </a:solidFill>
                <a:latin typeface="Calibri"/>
                <a:ea typeface="Calibri"/>
                <a:cs typeface="Calibri"/>
                <a:sym typeface="Calibri"/>
              </a:rPr>
              <a:t>Within KS2, we will study the history of music. Ukulele will </a:t>
            </a:r>
            <a:r>
              <a:rPr lang="en-GB">
                <a:solidFill>
                  <a:schemeClr val="dk1"/>
                </a:solidFill>
                <a:latin typeface="Calibri"/>
                <a:ea typeface="Calibri"/>
                <a:cs typeface="Calibri"/>
                <a:sym typeface="Calibri"/>
              </a:rPr>
              <a:t>continue </a:t>
            </a:r>
            <a:r>
              <a:rPr b="0" i="0" lang="en-GB" u="none" cap="none" strike="noStrike">
                <a:solidFill>
                  <a:schemeClr val="dk1"/>
                </a:solidFill>
                <a:latin typeface="Calibri"/>
                <a:ea typeface="Calibri"/>
                <a:cs typeface="Calibri"/>
                <a:sym typeface="Calibri"/>
              </a:rPr>
              <a:t>during the rest of the Autumn Term. </a:t>
            </a:r>
            <a:endParaRPr b="0" i="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1" i="0" sz="1200" u="sng" cap="none" strike="noStrike">
              <a:solidFill>
                <a:schemeClr val="dk1"/>
              </a:solidFill>
              <a:latin typeface="Calibri"/>
              <a:ea typeface="Calibri"/>
              <a:cs typeface="Calibri"/>
              <a:sym typeface="Calibri"/>
            </a:endParaRPr>
          </a:p>
        </p:txBody>
      </p:sp>
      <p:sp>
        <p:nvSpPr>
          <p:cNvPr id="94" name="Google Shape;94;p1"/>
          <p:cNvSpPr txBox="1"/>
          <p:nvPr/>
        </p:nvSpPr>
        <p:spPr>
          <a:xfrm>
            <a:off x="97800" y="4845525"/>
            <a:ext cx="2211900" cy="1959300"/>
          </a:xfrm>
          <a:prstGeom prst="rect">
            <a:avLst/>
          </a:prstGeom>
          <a:solidFill>
            <a:srgbClr val="DFCB92"/>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GB" sz="1600" u="sng" cap="none" strike="noStrike">
                <a:solidFill>
                  <a:schemeClr val="dk1"/>
                </a:solidFill>
                <a:latin typeface="Calibri"/>
                <a:ea typeface="Calibri"/>
                <a:cs typeface="Calibri"/>
                <a:sym typeface="Calibri"/>
              </a:rPr>
              <a:t>French</a:t>
            </a:r>
            <a:endParaRPr b="1" i="0" sz="1600" u="sng" cap="none" strike="noStrike">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400"/>
              <a:buFont typeface="Arial"/>
              <a:buNone/>
            </a:pPr>
            <a:r>
              <a:rPr lang="en-GB">
                <a:solidFill>
                  <a:schemeClr val="dk1"/>
                </a:solidFill>
                <a:latin typeface="Calibri"/>
                <a:ea typeface="Calibri"/>
                <a:cs typeface="Calibri"/>
                <a:sym typeface="Calibri"/>
              </a:rPr>
              <a:t>In French lessons, we will continue to progress our knowledge of numbers. We will practice numbers from 1 to 31, in addition to learning the days and months.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1" i="0" sz="1200" u="sng" cap="none" strike="noStrike">
              <a:solidFill>
                <a:schemeClr val="dk1"/>
              </a:solidFill>
              <a:latin typeface="Calibri"/>
              <a:ea typeface="Calibri"/>
              <a:cs typeface="Calibri"/>
              <a:sym typeface="Calibri"/>
            </a:endParaRPr>
          </a:p>
        </p:txBody>
      </p:sp>
      <p:pic>
        <p:nvPicPr>
          <p:cNvPr id="95" name="Google Shape;95;p1"/>
          <p:cNvPicPr preferRelativeResize="0"/>
          <p:nvPr/>
        </p:nvPicPr>
        <p:blipFill>
          <a:blip r:embed="rId3">
            <a:alphaModFix/>
          </a:blip>
          <a:stretch>
            <a:fillRect/>
          </a:stretch>
        </p:blipFill>
        <p:spPr>
          <a:xfrm>
            <a:off x="97799" y="81300"/>
            <a:ext cx="526375" cy="524025"/>
          </a:xfrm>
          <a:prstGeom prst="rect">
            <a:avLst/>
          </a:prstGeom>
          <a:noFill/>
          <a:ln>
            <a:noFill/>
          </a:ln>
        </p:spPr>
      </p:pic>
      <p:pic>
        <p:nvPicPr>
          <p:cNvPr id="96" name="Google Shape;96;p1"/>
          <p:cNvPicPr preferRelativeResize="0"/>
          <p:nvPr/>
        </p:nvPicPr>
        <p:blipFill>
          <a:blip r:embed="rId3">
            <a:alphaModFix/>
          </a:blip>
          <a:stretch>
            <a:fillRect/>
          </a:stretch>
        </p:blipFill>
        <p:spPr>
          <a:xfrm>
            <a:off x="11498024" y="23975"/>
            <a:ext cx="526375" cy="524025"/>
          </a:xfrm>
          <a:prstGeom prst="rect">
            <a:avLst/>
          </a:prstGeom>
          <a:noFill/>
          <a:ln>
            <a:noFill/>
          </a:ln>
        </p:spPr>
      </p:pic>
      <p:pic>
        <p:nvPicPr>
          <p:cNvPr id="97" name="Google Shape;97;p1"/>
          <p:cNvPicPr preferRelativeResize="0"/>
          <p:nvPr/>
        </p:nvPicPr>
        <p:blipFill>
          <a:blip r:embed="rId4">
            <a:alphaModFix/>
          </a:blip>
          <a:stretch>
            <a:fillRect/>
          </a:stretch>
        </p:blipFill>
        <p:spPr>
          <a:xfrm>
            <a:off x="10800600" y="23975"/>
            <a:ext cx="421304" cy="524025"/>
          </a:xfrm>
          <a:prstGeom prst="rect">
            <a:avLst/>
          </a:prstGeom>
          <a:noFill/>
          <a:ln>
            <a:noFill/>
          </a:ln>
        </p:spPr>
      </p:pic>
      <p:pic>
        <p:nvPicPr>
          <p:cNvPr id="98" name="Google Shape;98;p1"/>
          <p:cNvPicPr preferRelativeResize="0"/>
          <p:nvPr/>
        </p:nvPicPr>
        <p:blipFill>
          <a:blip r:embed="rId4">
            <a:alphaModFix/>
          </a:blip>
          <a:stretch>
            <a:fillRect/>
          </a:stretch>
        </p:blipFill>
        <p:spPr>
          <a:xfrm>
            <a:off x="858400" y="81300"/>
            <a:ext cx="421304" cy="524025"/>
          </a:xfrm>
          <a:prstGeom prst="rect">
            <a:avLst/>
          </a:prstGeom>
          <a:noFill/>
          <a:ln>
            <a:noFill/>
          </a:ln>
        </p:spPr>
      </p:pic>
      <p:pic>
        <p:nvPicPr>
          <p:cNvPr id="99" name="Google Shape;99;p1"/>
          <p:cNvPicPr preferRelativeResize="0"/>
          <p:nvPr/>
        </p:nvPicPr>
        <p:blipFill>
          <a:blip r:embed="rId5">
            <a:alphaModFix/>
          </a:blip>
          <a:stretch>
            <a:fillRect/>
          </a:stretch>
        </p:blipFill>
        <p:spPr>
          <a:xfrm>
            <a:off x="1513916" y="78941"/>
            <a:ext cx="526375" cy="526375"/>
          </a:xfrm>
          <a:prstGeom prst="rect">
            <a:avLst/>
          </a:prstGeom>
          <a:noFill/>
          <a:ln>
            <a:noFill/>
          </a:ln>
        </p:spPr>
      </p:pic>
      <p:pic>
        <p:nvPicPr>
          <p:cNvPr id="100" name="Google Shape;100;p1"/>
          <p:cNvPicPr preferRelativeResize="0"/>
          <p:nvPr/>
        </p:nvPicPr>
        <p:blipFill>
          <a:blip r:embed="rId5">
            <a:alphaModFix/>
          </a:blip>
          <a:stretch>
            <a:fillRect/>
          </a:stretch>
        </p:blipFill>
        <p:spPr>
          <a:xfrm>
            <a:off x="9985778" y="22791"/>
            <a:ext cx="526375" cy="5263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Damon McDonald</dc:creator>
</cp:coreProperties>
</file>