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 roundtripDataSignature="AMtx7mhxg1zVSr5wPG2zehAlu9ENoesF7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1"/>
          <p:cNvSpPr/>
          <p:nvPr>
            <p:ph idx="2" type="pic"/>
          </p:nvPr>
        </p:nvSpPr>
        <p:spPr>
          <a:xfrm>
            <a:off x="5183188" y="987425"/>
            <a:ext cx="6172200" cy="4873625"/>
          </a:xfrm>
          <a:prstGeom prst="rect">
            <a:avLst/>
          </a:prstGeom>
          <a:noFill/>
          <a:ln>
            <a:noFill/>
          </a:ln>
        </p:spPr>
      </p:sp>
      <p:sp>
        <p:nvSpPr>
          <p:cNvPr id="64" name="Google Shape;64;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050"/>
        </a:solidFill>
      </p:bgPr>
    </p:bg>
    <p:spTree>
      <p:nvGrpSpPr>
        <p:cNvPr id="83" name="Shape 83"/>
        <p:cNvGrpSpPr/>
        <p:nvPr/>
      </p:nvGrpSpPr>
      <p:grpSpPr>
        <a:xfrm>
          <a:off x="0" y="0"/>
          <a:ext cx="0" cy="0"/>
          <a:chOff x="0" y="0"/>
          <a:chExt cx="0" cy="0"/>
        </a:xfrm>
      </p:grpSpPr>
      <p:sp>
        <p:nvSpPr>
          <p:cNvPr id="84" name="Google Shape;84;p1"/>
          <p:cNvSpPr/>
          <p:nvPr/>
        </p:nvSpPr>
        <p:spPr>
          <a:xfrm>
            <a:off x="3984770" y="100668"/>
            <a:ext cx="4211274" cy="1023457"/>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lt1"/>
                </a:solidFill>
                <a:latin typeface="Calibri"/>
                <a:ea typeface="Calibri"/>
                <a:cs typeface="Calibri"/>
                <a:sym typeface="Calibri"/>
              </a:rPr>
              <a:t>Year 5</a:t>
            </a:r>
            <a:endParaRPr/>
          </a:p>
          <a:p>
            <a:pPr indent="0" lvl="0" marL="0" marR="0" rtl="0" algn="ctr">
              <a:spcBef>
                <a:spcPts val="0"/>
              </a:spcBef>
              <a:spcAft>
                <a:spcPts val="0"/>
              </a:spcAft>
              <a:buNone/>
            </a:pPr>
            <a:r>
              <a:rPr b="0" i="0" lang="en-GB" sz="1800" u="none" cap="none" strike="noStrike">
                <a:solidFill>
                  <a:schemeClr val="lt1"/>
                </a:solidFill>
                <a:latin typeface="Calibri"/>
                <a:ea typeface="Calibri"/>
                <a:cs typeface="Calibri"/>
                <a:sym typeface="Calibri"/>
              </a:rPr>
              <a:t>Summer 2</a:t>
            </a:r>
            <a:endParaRPr/>
          </a:p>
          <a:p>
            <a:pPr indent="0" lvl="0" marL="0" marR="0" rtl="0" algn="ctr">
              <a:spcBef>
                <a:spcPts val="0"/>
              </a:spcBef>
              <a:spcAft>
                <a:spcPts val="0"/>
              </a:spcAft>
              <a:buNone/>
            </a:pPr>
            <a:r>
              <a:rPr b="0" i="0" lang="en-GB" sz="1800" u="none" cap="none" strike="noStrike">
                <a:solidFill>
                  <a:schemeClr val="lt1"/>
                </a:solidFill>
                <a:latin typeface="Calibri"/>
                <a:ea typeface="Calibri"/>
                <a:cs typeface="Calibri"/>
                <a:sym typeface="Calibri"/>
              </a:rPr>
              <a:t>No one is too small to make a difference!</a:t>
            </a:r>
            <a:endParaRPr/>
          </a:p>
        </p:txBody>
      </p:sp>
      <p:sp>
        <p:nvSpPr>
          <p:cNvPr id="85" name="Google Shape;85;p1"/>
          <p:cNvSpPr/>
          <p:nvPr/>
        </p:nvSpPr>
        <p:spPr>
          <a:xfrm>
            <a:off x="209725" y="218114"/>
            <a:ext cx="2273416" cy="336398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200" u="none" cap="none" strike="noStrike">
                <a:solidFill>
                  <a:schemeClr val="lt1"/>
                </a:solidFill>
                <a:latin typeface="Calibri"/>
                <a:ea typeface="Calibri"/>
                <a:cs typeface="Calibri"/>
                <a:sym typeface="Calibri"/>
              </a:rPr>
              <a:t>English</a:t>
            </a:r>
            <a:endParaRPr/>
          </a:p>
          <a:p>
            <a:pPr indent="0" lvl="0" marL="0" marR="0" rtl="0" algn="ctr">
              <a:spcBef>
                <a:spcPts val="0"/>
              </a:spcBef>
              <a:spcAft>
                <a:spcPts val="0"/>
              </a:spcAft>
              <a:buNone/>
            </a:pPr>
            <a:r>
              <a:rPr b="0" i="0" lang="en-GB" sz="1200" u="none" cap="none" strike="noStrike">
                <a:solidFill>
                  <a:schemeClr val="lt1"/>
                </a:solidFill>
                <a:latin typeface="Calibri"/>
                <a:ea typeface="Calibri"/>
                <a:cs typeface="Calibri"/>
                <a:sym typeface="Calibri"/>
              </a:rPr>
              <a:t>This half term we will be focusing on our new class text</a:t>
            </a:r>
            <a:r>
              <a:rPr b="0" i="0" lang="en-GB" sz="1800" u="none" cap="none" strike="noStrike">
                <a:solidFill>
                  <a:schemeClr val="lt1"/>
                </a:solidFill>
                <a:latin typeface="Calibri"/>
                <a:ea typeface="Calibri"/>
                <a:cs typeface="Calibri"/>
                <a:sym typeface="Calibri"/>
              </a:rPr>
              <a:t> </a:t>
            </a:r>
            <a:r>
              <a:rPr b="0" i="0" lang="en-GB" sz="1200" u="none" cap="none" strike="noStrike">
                <a:solidFill>
                  <a:schemeClr val="lt1"/>
                </a:solidFill>
                <a:latin typeface="Calibri"/>
                <a:ea typeface="Calibri"/>
                <a:cs typeface="Calibri"/>
                <a:sym typeface="Calibri"/>
              </a:rPr>
              <a:t>‘The Last Bear’ by Hannah Gold. We will be consolidating our </a:t>
            </a:r>
            <a:r>
              <a:rPr lang="en-GB" sz="1200">
                <a:solidFill>
                  <a:schemeClr val="lt1"/>
                </a:solidFill>
                <a:latin typeface="Calibri"/>
                <a:ea typeface="Calibri"/>
                <a:cs typeface="Calibri"/>
                <a:sym typeface="Calibri"/>
              </a:rPr>
              <a:t>reciprocal reading skills </a:t>
            </a:r>
            <a:r>
              <a:rPr b="0" i="0" lang="en-GB" sz="1200" u="none" cap="none" strike="noStrike">
                <a:solidFill>
                  <a:schemeClr val="lt1"/>
                </a:solidFill>
                <a:latin typeface="Calibri"/>
                <a:ea typeface="Calibri"/>
                <a:cs typeface="Calibri"/>
                <a:sym typeface="Calibri"/>
              </a:rPr>
              <a:t>that we have learned throughout the year such as prediction, inference</a:t>
            </a:r>
            <a:r>
              <a:rPr lang="en-GB" sz="1200">
                <a:solidFill>
                  <a:schemeClr val="lt1"/>
                </a:solidFill>
                <a:latin typeface="Calibri"/>
                <a:ea typeface="Calibri"/>
                <a:cs typeface="Calibri"/>
                <a:sym typeface="Calibri"/>
              </a:rPr>
              <a:t> and </a:t>
            </a:r>
            <a:r>
              <a:rPr b="0" i="0" lang="en-GB" sz="1200" u="none" cap="none" strike="noStrike">
                <a:solidFill>
                  <a:schemeClr val="lt1"/>
                </a:solidFill>
                <a:latin typeface="Calibri"/>
                <a:ea typeface="Calibri"/>
                <a:cs typeface="Calibri"/>
                <a:sym typeface="Calibri"/>
              </a:rPr>
              <a:t>summarising.  We will also be reading and discussing themes in biographies as part of our Non-Fiction unit. Children will continue to have spelling rules taught to them each week.</a:t>
            </a:r>
            <a:endParaRPr/>
          </a:p>
        </p:txBody>
      </p:sp>
      <p:sp>
        <p:nvSpPr>
          <p:cNvPr id="86" name="Google Shape;86;p1"/>
          <p:cNvSpPr/>
          <p:nvPr/>
        </p:nvSpPr>
        <p:spPr>
          <a:xfrm>
            <a:off x="9697673" y="100668"/>
            <a:ext cx="2273416" cy="336398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200" u="none" cap="none" strike="noStrike">
                <a:solidFill>
                  <a:schemeClr val="lt1"/>
                </a:solidFill>
                <a:latin typeface="Calibri"/>
                <a:ea typeface="Calibri"/>
                <a:cs typeface="Calibri"/>
                <a:sym typeface="Calibri"/>
              </a:rPr>
              <a:t>Maths</a:t>
            </a:r>
            <a:endParaRPr/>
          </a:p>
          <a:p>
            <a:pPr indent="0" lvl="0" marL="0" marR="0" rtl="0" algn="ctr">
              <a:spcBef>
                <a:spcPts val="0"/>
              </a:spcBef>
              <a:spcAft>
                <a:spcPts val="0"/>
              </a:spcAft>
              <a:buNone/>
            </a:pPr>
            <a:r>
              <a:rPr b="0" i="0" lang="en-GB" sz="1200" u="none" cap="none" strike="noStrike">
                <a:solidFill>
                  <a:schemeClr val="lt1"/>
                </a:solidFill>
                <a:latin typeface="Calibri"/>
                <a:ea typeface="Calibri"/>
                <a:cs typeface="Calibri"/>
                <a:sym typeface="Calibri"/>
              </a:rPr>
              <a:t>This half term the children will be developing their knowledge of shape, direction and decimals.</a:t>
            </a:r>
            <a:endParaRPr/>
          </a:p>
          <a:p>
            <a:pPr indent="0" lvl="0" marL="0" marR="0" rtl="0" algn="ctr">
              <a:spcBef>
                <a:spcPts val="0"/>
              </a:spcBef>
              <a:spcAft>
                <a:spcPts val="0"/>
              </a:spcAft>
              <a:buNone/>
            </a:pPr>
            <a:r>
              <a:rPr b="0" i="0" lang="en-GB" sz="1200" u="none" cap="none" strike="noStrike">
                <a:solidFill>
                  <a:schemeClr val="lt1"/>
                </a:solidFill>
                <a:latin typeface="Calibri"/>
                <a:ea typeface="Calibri"/>
                <a:cs typeface="Calibri"/>
                <a:sym typeface="Calibri"/>
              </a:rPr>
              <a:t>Children will be learning new skills like using a protractor to measure angles. They will continue to complete daily mental maths tasks at the start of each lesson to consolidate prior knowledge. We will still continue to complete Times Tables Rockstars three times per week.</a:t>
            </a:r>
            <a:endParaRPr/>
          </a:p>
        </p:txBody>
      </p:sp>
      <p:sp>
        <p:nvSpPr>
          <p:cNvPr id="87" name="Google Shape;87;p1"/>
          <p:cNvSpPr/>
          <p:nvPr/>
        </p:nvSpPr>
        <p:spPr>
          <a:xfrm>
            <a:off x="209725" y="3687659"/>
            <a:ext cx="2273416" cy="2964111"/>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200" u="none" cap="none" strike="noStrike">
                <a:solidFill>
                  <a:schemeClr val="lt1"/>
                </a:solidFill>
                <a:latin typeface="Calibri"/>
                <a:ea typeface="Calibri"/>
                <a:cs typeface="Calibri"/>
                <a:sym typeface="Calibri"/>
              </a:rPr>
              <a:t>Science</a:t>
            </a:r>
            <a:endParaRPr/>
          </a:p>
          <a:p>
            <a:pPr indent="0" lvl="0" marL="0" marR="0" rtl="0" algn="ctr">
              <a:spcBef>
                <a:spcPts val="0"/>
              </a:spcBef>
              <a:spcAft>
                <a:spcPts val="0"/>
              </a:spcAft>
              <a:buNone/>
            </a:pPr>
            <a:r>
              <a:rPr b="0" i="0" lang="en-GB" sz="1200" u="none" cap="none" strike="noStrike">
                <a:solidFill>
                  <a:schemeClr val="lt1"/>
                </a:solidFill>
                <a:latin typeface="Calibri"/>
                <a:ea typeface="Calibri"/>
                <a:cs typeface="Calibri"/>
                <a:sym typeface="Calibri"/>
              </a:rPr>
              <a:t>This half term the Year 5 children will be continuing their learning of reproduction. They will be researching and discovering: How humans and animals change over time, human life cycles, life spans and gestation periods. Additionally, children in Year 5 will be able to learn about </a:t>
            </a:r>
            <a:r>
              <a:rPr lang="en-GB" sz="1200">
                <a:solidFill>
                  <a:schemeClr val="lt1"/>
                </a:solidFill>
                <a:latin typeface="Calibri"/>
                <a:ea typeface="Calibri"/>
                <a:cs typeface="Calibri"/>
                <a:sym typeface="Calibri"/>
              </a:rPr>
              <a:t>p</a:t>
            </a:r>
            <a:r>
              <a:rPr b="0" i="0" lang="en-GB" sz="1200" u="none" cap="none" strike="noStrike">
                <a:solidFill>
                  <a:schemeClr val="lt1"/>
                </a:solidFill>
                <a:latin typeface="Calibri"/>
                <a:ea typeface="Calibri"/>
                <a:cs typeface="Calibri"/>
                <a:sym typeface="Calibri"/>
              </a:rPr>
              <a:t>uberty, and this is where the children will study physical changes and understand why they are happening.</a:t>
            </a:r>
            <a:endParaRPr/>
          </a:p>
        </p:txBody>
      </p:sp>
      <p:sp>
        <p:nvSpPr>
          <p:cNvPr id="88" name="Google Shape;88;p1"/>
          <p:cNvSpPr/>
          <p:nvPr/>
        </p:nvSpPr>
        <p:spPr>
          <a:xfrm>
            <a:off x="2694263" y="1454090"/>
            <a:ext cx="2273416" cy="336398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200" u="none" cap="none" strike="noStrike">
                <a:solidFill>
                  <a:schemeClr val="lt1"/>
                </a:solidFill>
                <a:latin typeface="Calibri"/>
                <a:ea typeface="Calibri"/>
                <a:cs typeface="Calibri"/>
                <a:sym typeface="Calibri"/>
              </a:rPr>
              <a:t>Geography</a:t>
            </a:r>
            <a:endParaRPr/>
          </a:p>
          <a:p>
            <a:pPr indent="0" lvl="0" marL="0" marR="0" rtl="0" algn="ctr">
              <a:spcBef>
                <a:spcPts val="0"/>
              </a:spcBef>
              <a:spcAft>
                <a:spcPts val="0"/>
              </a:spcAft>
              <a:buNone/>
            </a:pPr>
            <a:r>
              <a:rPr b="0" i="0" lang="en-GB" sz="1200" u="none" cap="none" strike="noStrike">
                <a:solidFill>
                  <a:schemeClr val="lt1"/>
                </a:solidFill>
                <a:latin typeface="Calibri"/>
                <a:ea typeface="Calibri"/>
                <a:cs typeface="Calibri"/>
                <a:sym typeface="Calibri"/>
              </a:rPr>
              <a:t>Year 5 children will be learning all about ‘Earning a Living’. This will give the children a great opportunity to learn about the working world and the jobs that they might look at in the future. We will also look at trade routes during this unit and discuss the importance of import and exports and what that does not only for the economy but for jobs within each sector.</a:t>
            </a:r>
            <a:endParaRPr/>
          </a:p>
        </p:txBody>
      </p:sp>
      <p:sp>
        <p:nvSpPr>
          <p:cNvPr id="89" name="Google Shape;89;p1"/>
          <p:cNvSpPr/>
          <p:nvPr/>
        </p:nvSpPr>
        <p:spPr>
          <a:xfrm>
            <a:off x="7994708" y="5192785"/>
            <a:ext cx="3987567" cy="1564547"/>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chemeClr val="lt1"/>
              </a:solidFill>
              <a:latin typeface="Calibri"/>
              <a:ea typeface="Calibri"/>
              <a:cs typeface="Calibri"/>
              <a:sym typeface="Calibri"/>
            </a:endParaRPr>
          </a:p>
          <a:p>
            <a:pPr indent="0" lvl="0" marL="0" marR="0" rtl="0" algn="ctr">
              <a:spcBef>
                <a:spcPts val="0"/>
              </a:spcBef>
              <a:spcAft>
                <a:spcPts val="0"/>
              </a:spcAft>
              <a:buNone/>
            </a:pPr>
            <a:r>
              <a:rPr b="1" i="0" lang="en-GB" sz="1200" u="none" cap="none" strike="noStrike">
                <a:solidFill>
                  <a:schemeClr val="lt1"/>
                </a:solidFill>
                <a:latin typeface="Calibri"/>
                <a:ea typeface="Calibri"/>
                <a:cs typeface="Calibri"/>
                <a:sym typeface="Calibri"/>
              </a:rPr>
              <a:t>Art and DT</a:t>
            </a:r>
            <a:endParaRPr b="1" i="0" sz="1200" u="none" cap="none" strike="noStrike">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200">
              <a:solidFill>
                <a:schemeClr val="lt1"/>
              </a:solidFill>
              <a:latin typeface="Calibri"/>
              <a:ea typeface="Calibri"/>
              <a:cs typeface="Calibri"/>
              <a:sym typeface="Calibri"/>
            </a:endParaRPr>
          </a:p>
          <a:p>
            <a:pPr indent="0" lvl="0" marL="0" marR="0" rtl="0" algn="ctr">
              <a:spcBef>
                <a:spcPts val="0"/>
              </a:spcBef>
              <a:spcAft>
                <a:spcPts val="0"/>
              </a:spcAft>
              <a:buNone/>
            </a:pPr>
            <a:r>
              <a:rPr b="0" i="0" lang="en-GB" sz="1200" u="none" cap="none" strike="noStrike">
                <a:solidFill>
                  <a:schemeClr val="lt1"/>
                </a:solidFill>
                <a:latin typeface="Calibri"/>
                <a:ea typeface="Calibri"/>
                <a:cs typeface="Calibri"/>
                <a:sym typeface="Calibri"/>
              </a:rPr>
              <a:t>We will be finishing off creating our fruit crumbles. We will be designing, making and evaluating  our own creations after working with our amazing school chef</a:t>
            </a:r>
            <a:r>
              <a:rPr lang="en-GB" sz="1200">
                <a:solidFill>
                  <a:schemeClr val="lt1"/>
                </a:solidFill>
                <a:latin typeface="Calibri"/>
                <a:ea typeface="Calibri"/>
                <a:cs typeface="Calibri"/>
                <a:sym typeface="Calibri"/>
              </a:rPr>
              <a:t>, Richard!</a:t>
            </a:r>
            <a:endParaRPr sz="12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a:p>
            <a:pPr indent="0" lvl="0" marL="0" marR="0" rtl="0" algn="ctr">
              <a:spcBef>
                <a:spcPts val="0"/>
              </a:spcBef>
              <a:spcAft>
                <a:spcPts val="0"/>
              </a:spcAft>
              <a:buNone/>
            </a:pPr>
            <a:r>
              <a:rPr b="0" i="0" lang="en-GB" sz="1200" u="none" cap="none" strike="noStrike">
                <a:solidFill>
                  <a:schemeClr val="lt1"/>
                </a:solidFill>
                <a:latin typeface="Calibri"/>
                <a:ea typeface="Calibri"/>
                <a:cs typeface="Calibri"/>
                <a:sym typeface="Calibri"/>
              </a:rPr>
              <a:t>In art we will be looking at Frida Kahlo and how her abstract self-portraits are composed, scaled and drawn.</a:t>
            </a:r>
            <a:endParaRPr/>
          </a:p>
          <a:p>
            <a:pPr indent="0" lvl="0" marL="0" marR="0" rtl="0" algn="ctr">
              <a:spcBef>
                <a:spcPts val="0"/>
              </a:spcBef>
              <a:spcAft>
                <a:spcPts val="0"/>
              </a:spcAft>
              <a:buNone/>
            </a:pPr>
            <a:r>
              <a:t/>
            </a:r>
            <a:endParaRPr b="0" i="0" sz="1200" u="none" cap="none" strike="noStrike">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i="0" sz="1200" u="none" cap="none" strike="noStrike">
              <a:solidFill>
                <a:schemeClr val="lt1"/>
              </a:solidFill>
              <a:latin typeface="Calibri"/>
              <a:ea typeface="Calibri"/>
              <a:cs typeface="Calibri"/>
              <a:sym typeface="Calibri"/>
            </a:endParaRPr>
          </a:p>
        </p:txBody>
      </p:sp>
      <p:sp>
        <p:nvSpPr>
          <p:cNvPr id="90" name="Google Shape;90;p1"/>
          <p:cNvSpPr/>
          <p:nvPr/>
        </p:nvSpPr>
        <p:spPr>
          <a:xfrm>
            <a:off x="5308834" y="4994244"/>
            <a:ext cx="2273416" cy="1680591"/>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200" u="none" cap="none" strike="noStrike">
                <a:solidFill>
                  <a:schemeClr val="lt1"/>
                </a:solidFill>
                <a:latin typeface="Calibri"/>
                <a:ea typeface="Calibri"/>
                <a:cs typeface="Calibri"/>
                <a:sym typeface="Calibri"/>
              </a:rPr>
              <a:t>RE</a:t>
            </a:r>
            <a:endParaRPr/>
          </a:p>
          <a:p>
            <a:pPr indent="0" lvl="0" marL="0" marR="0" rtl="0" algn="ctr">
              <a:spcBef>
                <a:spcPts val="0"/>
              </a:spcBef>
              <a:spcAft>
                <a:spcPts val="0"/>
              </a:spcAft>
              <a:buNone/>
            </a:pPr>
            <a:r>
              <a:rPr b="0" i="0" lang="en-GB" sz="1200" u="none" cap="none" strike="noStrike">
                <a:solidFill>
                  <a:schemeClr val="lt1"/>
                </a:solidFill>
                <a:latin typeface="Calibri"/>
                <a:ea typeface="Calibri"/>
                <a:cs typeface="Calibri"/>
                <a:sym typeface="Calibri"/>
              </a:rPr>
              <a:t>This unit will focus on Judaism – ‘Why is the Torah important to Jewish people?’. In this sequence of lessons, we will be learning about different denominations of Jews and where local synagogues are located. </a:t>
            </a:r>
            <a:r>
              <a:rPr b="0" i="0" lang="en-GB" sz="1800" u="none" cap="none" strike="noStrike">
                <a:solidFill>
                  <a:schemeClr val="lt1"/>
                </a:solidFill>
                <a:latin typeface="Calibri"/>
                <a:ea typeface="Calibri"/>
                <a:cs typeface="Calibri"/>
                <a:sym typeface="Calibri"/>
              </a:rPr>
              <a:t>  </a:t>
            </a:r>
            <a:endParaRPr/>
          </a:p>
        </p:txBody>
      </p:sp>
      <p:sp>
        <p:nvSpPr>
          <p:cNvPr id="91" name="Google Shape;91;p1"/>
          <p:cNvSpPr/>
          <p:nvPr/>
        </p:nvSpPr>
        <p:spPr>
          <a:xfrm>
            <a:off x="2685876" y="4994243"/>
            <a:ext cx="2273416" cy="1680591"/>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200" u="none" cap="none" strike="noStrike">
                <a:solidFill>
                  <a:schemeClr val="lt1"/>
                </a:solidFill>
                <a:latin typeface="Calibri"/>
                <a:ea typeface="Calibri"/>
                <a:cs typeface="Calibri"/>
                <a:sym typeface="Calibri"/>
              </a:rPr>
              <a:t>PSHE</a:t>
            </a:r>
            <a:endParaRPr/>
          </a:p>
          <a:p>
            <a:pPr indent="0" lvl="0" marL="0" marR="0" rtl="0" algn="ctr">
              <a:spcBef>
                <a:spcPts val="0"/>
              </a:spcBef>
              <a:spcAft>
                <a:spcPts val="0"/>
              </a:spcAft>
              <a:buNone/>
            </a:pPr>
            <a:r>
              <a:rPr b="0" i="0" lang="en-GB" sz="1200" u="none" cap="none" strike="noStrike">
                <a:solidFill>
                  <a:schemeClr val="lt1"/>
                </a:solidFill>
                <a:latin typeface="Calibri"/>
                <a:ea typeface="Calibri"/>
                <a:cs typeface="Calibri"/>
                <a:sym typeface="Calibri"/>
              </a:rPr>
              <a:t>We will be developing our knowledge of Zones of Regulation</a:t>
            </a:r>
            <a:r>
              <a:rPr b="1" i="0" lang="en-GB" sz="1200" u="none" cap="none" strike="noStrike">
                <a:solidFill>
                  <a:schemeClr val="lt1"/>
                </a:solidFill>
                <a:latin typeface="Calibri"/>
                <a:ea typeface="Calibri"/>
                <a:cs typeface="Calibri"/>
                <a:sym typeface="Calibri"/>
              </a:rPr>
              <a:t> </a:t>
            </a:r>
            <a:r>
              <a:rPr b="0" i="0" lang="en-GB" sz="1200" u="none" cap="none" strike="noStrike">
                <a:solidFill>
                  <a:schemeClr val="lt1"/>
                </a:solidFill>
                <a:latin typeface="Calibri"/>
                <a:ea typeface="Calibri"/>
                <a:cs typeface="Calibri"/>
                <a:sym typeface="Calibri"/>
              </a:rPr>
              <a:t>by identifying coping strategies and triggers. Also</a:t>
            </a:r>
            <a:r>
              <a:rPr lang="en-GB" sz="1200">
                <a:solidFill>
                  <a:schemeClr val="lt1"/>
                </a:solidFill>
                <a:latin typeface="Calibri"/>
                <a:ea typeface="Calibri"/>
                <a:cs typeface="Calibri"/>
                <a:sym typeface="Calibri"/>
              </a:rPr>
              <a:t>, </a:t>
            </a:r>
            <a:r>
              <a:rPr b="0" i="0" lang="en-GB" sz="1200" u="none" cap="none" strike="noStrike">
                <a:solidFill>
                  <a:schemeClr val="lt1"/>
                </a:solidFill>
                <a:latin typeface="Calibri"/>
                <a:ea typeface="Calibri"/>
                <a:cs typeface="Calibri"/>
                <a:sym typeface="Calibri"/>
              </a:rPr>
              <a:t>covered in our Science, we will be discussing and talking about </a:t>
            </a:r>
            <a:r>
              <a:rPr lang="en-GB" sz="1200">
                <a:solidFill>
                  <a:schemeClr val="lt1"/>
                </a:solidFill>
                <a:latin typeface="Calibri"/>
                <a:ea typeface="Calibri"/>
                <a:cs typeface="Calibri"/>
                <a:sym typeface="Calibri"/>
              </a:rPr>
              <a:t>p</a:t>
            </a:r>
            <a:r>
              <a:rPr b="0" i="0" lang="en-GB" sz="1200" u="none" cap="none" strike="noStrike">
                <a:solidFill>
                  <a:schemeClr val="lt1"/>
                </a:solidFill>
                <a:latin typeface="Calibri"/>
                <a:ea typeface="Calibri"/>
                <a:cs typeface="Calibri"/>
                <a:sym typeface="Calibri"/>
              </a:rPr>
              <a:t>uberty</a:t>
            </a:r>
            <a:r>
              <a:rPr lang="en-GB" sz="1200">
                <a:solidFill>
                  <a:schemeClr val="lt1"/>
                </a:solidFill>
                <a:latin typeface="Calibri"/>
                <a:ea typeface="Calibri"/>
                <a:cs typeface="Calibri"/>
                <a:sym typeface="Calibri"/>
              </a:rPr>
              <a:t>.</a:t>
            </a:r>
            <a:endParaRPr b="0" i="0" sz="1800" u="none" cap="none" strike="noStrike">
              <a:solidFill>
                <a:schemeClr val="lt1"/>
              </a:solidFill>
              <a:latin typeface="Calibri"/>
              <a:ea typeface="Calibri"/>
              <a:cs typeface="Calibri"/>
              <a:sym typeface="Calibri"/>
            </a:endParaRPr>
          </a:p>
        </p:txBody>
      </p:sp>
      <p:sp>
        <p:nvSpPr>
          <p:cNvPr id="92" name="Google Shape;92;p1"/>
          <p:cNvSpPr/>
          <p:nvPr/>
        </p:nvSpPr>
        <p:spPr>
          <a:xfrm>
            <a:off x="9708859" y="3637316"/>
            <a:ext cx="2273416" cy="1459692"/>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200" u="none" cap="none" strike="noStrike">
                <a:solidFill>
                  <a:schemeClr val="lt1"/>
                </a:solidFill>
                <a:latin typeface="Calibri"/>
                <a:ea typeface="Calibri"/>
                <a:cs typeface="Calibri"/>
                <a:sym typeface="Calibri"/>
              </a:rPr>
              <a:t>PE</a:t>
            </a:r>
            <a:endParaRPr/>
          </a:p>
          <a:p>
            <a:pPr indent="0" lvl="0" marL="0" marR="0" rtl="0" algn="ctr">
              <a:spcBef>
                <a:spcPts val="0"/>
              </a:spcBef>
              <a:spcAft>
                <a:spcPts val="0"/>
              </a:spcAft>
              <a:buNone/>
            </a:pPr>
            <a:r>
              <a:rPr b="0" i="0" lang="en-GB" sz="1200" u="none" cap="none" strike="noStrike">
                <a:solidFill>
                  <a:schemeClr val="lt1"/>
                </a:solidFill>
                <a:latin typeface="Calibri"/>
                <a:ea typeface="Calibri"/>
                <a:cs typeface="Calibri"/>
                <a:sym typeface="Calibri"/>
              </a:rPr>
              <a:t>In this unit we will be learning all about striking and fielding. This will give the children a chance to develop their skills of using a bats and racquets whilst learning to work as a team and field together.  </a:t>
            </a:r>
            <a:r>
              <a:rPr b="0" i="0" lang="en-GB" sz="1800" u="none" cap="none" strike="noStrike">
                <a:solidFill>
                  <a:schemeClr val="lt1"/>
                </a:solidFill>
                <a:latin typeface="Calibri"/>
                <a:ea typeface="Calibri"/>
                <a:cs typeface="Calibri"/>
                <a:sym typeface="Calibri"/>
              </a:rPr>
              <a:t>  </a:t>
            </a:r>
            <a:endParaRPr/>
          </a:p>
        </p:txBody>
      </p:sp>
      <p:pic>
        <p:nvPicPr>
          <p:cNvPr descr="The Last Bear: Winner of the Blue Peter Award – 'A dazzling debut' THE  TIMES : Gold, Hannah, Pinfold, Levi: Amazon.co.uk: Books" id="93" name="Google Shape;93;p1"/>
          <p:cNvPicPr preferRelativeResize="0"/>
          <p:nvPr/>
        </p:nvPicPr>
        <p:blipFill rotWithShape="1">
          <a:blip r:embed="rId3">
            <a:alphaModFix/>
          </a:blip>
          <a:srcRect b="0" l="0" r="0" t="0"/>
          <a:stretch/>
        </p:blipFill>
        <p:spPr>
          <a:xfrm>
            <a:off x="5308834" y="1454090"/>
            <a:ext cx="2174472" cy="2978573"/>
          </a:xfrm>
          <a:prstGeom prst="rect">
            <a:avLst/>
          </a:prstGeom>
          <a:noFill/>
          <a:ln>
            <a:noFill/>
          </a:ln>
        </p:spPr>
      </p:pic>
      <p:pic>
        <p:nvPicPr>
          <p:cNvPr descr="How do writers earn a living?" id="94" name="Google Shape;94;p1"/>
          <p:cNvPicPr preferRelativeResize="0"/>
          <p:nvPr/>
        </p:nvPicPr>
        <p:blipFill rotWithShape="1">
          <a:blip r:embed="rId4">
            <a:alphaModFix/>
          </a:blip>
          <a:srcRect b="0" l="0" r="0" t="0"/>
          <a:stretch/>
        </p:blipFill>
        <p:spPr>
          <a:xfrm>
            <a:off x="7656331" y="3687659"/>
            <a:ext cx="1841406" cy="1227604"/>
          </a:xfrm>
          <a:prstGeom prst="rect">
            <a:avLst/>
          </a:prstGeom>
          <a:noFill/>
          <a:ln>
            <a:noFill/>
          </a:ln>
        </p:spPr>
      </p:pic>
      <p:pic>
        <p:nvPicPr>
          <p:cNvPr descr="Free custom printable climate change poster templates | Canva" id="95" name="Google Shape;95;p1"/>
          <p:cNvPicPr preferRelativeResize="0"/>
          <p:nvPr/>
        </p:nvPicPr>
        <p:blipFill rotWithShape="1">
          <a:blip r:embed="rId5">
            <a:alphaModFix/>
          </a:blip>
          <a:srcRect b="0" l="0" r="0" t="0"/>
          <a:stretch/>
        </p:blipFill>
        <p:spPr>
          <a:xfrm>
            <a:off x="7824461" y="1372074"/>
            <a:ext cx="1479337" cy="209257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2023-06-13T10:58:15Z</dcterms:created>
  <dc:creator>Jack Hall</dc:creator>
</cp:coreProperties>
</file>