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141525" y="169800"/>
            <a:ext cx="2716800" cy="17316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GB" sz="1000" u="sng">
                <a:solidFill>
                  <a:schemeClr val="dk1"/>
                </a:solidFill>
                <a:latin typeface="Calibri"/>
                <a:ea typeface="Calibri"/>
                <a:cs typeface="Calibri"/>
                <a:sym typeface="Calibri"/>
              </a:rPr>
              <a:t>English</a:t>
            </a:r>
            <a:endParaRPr sz="1000" u="sng">
              <a:solidFill>
                <a:schemeClr val="dk1"/>
              </a:solidFill>
              <a:latin typeface="Calibri"/>
              <a:ea typeface="Calibri"/>
              <a:cs typeface="Calibri"/>
              <a:sym typeface="Calibri"/>
            </a:endParaRPr>
          </a:p>
          <a:p>
            <a:pPr indent="0" lvl="0" marL="0" rtl="0" algn="ctr">
              <a:lnSpc>
                <a:spcPct val="115000"/>
              </a:lnSpc>
              <a:spcBef>
                <a:spcPts val="1200"/>
              </a:spcBef>
              <a:spcAft>
                <a:spcPts val="1200"/>
              </a:spcAft>
              <a:buNone/>
            </a:pPr>
            <a:r>
              <a:rPr lang="en-GB" sz="1000">
                <a:solidFill>
                  <a:schemeClr val="dk1"/>
                </a:solidFill>
                <a:latin typeface="Calibri"/>
                <a:ea typeface="Calibri"/>
                <a:cs typeface="Calibri"/>
                <a:sym typeface="Calibri"/>
              </a:rPr>
              <a:t>In English, the class will begin by reading and studying ‘Stitch Head’ by Guy Bass. Through this text we will explore character development and the language devices Guy Bass uses to engage readers. We will continue to develop our knowledge of word classes, speech marks and fronted adverbials in grammar sessions. </a:t>
            </a:r>
            <a:endParaRPr sz="1500"/>
          </a:p>
        </p:txBody>
      </p:sp>
      <p:sp>
        <p:nvSpPr>
          <p:cNvPr id="55" name="Google Shape;55;p13"/>
          <p:cNvSpPr txBox="1"/>
          <p:nvPr/>
        </p:nvSpPr>
        <p:spPr>
          <a:xfrm>
            <a:off x="141525" y="1999100"/>
            <a:ext cx="2716800" cy="14007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00000"/>
              </a:lnSpc>
              <a:spcBef>
                <a:spcPts val="1200"/>
              </a:spcBef>
              <a:spcAft>
                <a:spcPts val="0"/>
              </a:spcAft>
              <a:buNone/>
            </a:pPr>
            <a:r>
              <a:rPr lang="en-GB" sz="900" u="sng">
                <a:solidFill>
                  <a:schemeClr val="dk1"/>
                </a:solidFill>
                <a:latin typeface="Calibri"/>
                <a:ea typeface="Calibri"/>
                <a:cs typeface="Calibri"/>
                <a:sym typeface="Calibri"/>
              </a:rPr>
              <a:t>RE and PSHCE</a:t>
            </a:r>
            <a:endParaRPr sz="900" u="sng">
              <a:solidFill>
                <a:schemeClr val="dk1"/>
              </a:solidFill>
              <a:latin typeface="Calibri"/>
              <a:ea typeface="Calibri"/>
              <a:cs typeface="Calibri"/>
              <a:sym typeface="Calibri"/>
            </a:endParaRPr>
          </a:p>
          <a:p>
            <a:pPr indent="0" lvl="0" marL="0" rtl="0" algn="ctr">
              <a:lnSpc>
                <a:spcPct val="100000"/>
              </a:lnSpc>
              <a:spcBef>
                <a:spcPts val="1200"/>
              </a:spcBef>
              <a:spcAft>
                <a:spcPts val="1200"/>
              </a:spcAft>
              <a:buNone/>
            </a:pPr>
            <a:r>
              <a:rPr lang="en-GB" sz="1000">
                <a:solidFill>
                  <a:schemeClr val="dk1"/>
                </a:solidFill>
                <a:latin typeface="Calibri"/>
                <a:ea typeface="Calibri"/>
                <a:cs typeface="Calibri"/>
                <a:sym typeface="Calibri"/>
              </a:rPr>
              <a:t>Our RE topic this term is Pilgrimage. We will find out about the importance of </a:t>
            </a:r>
            <a:r>
              <a:rPr lang="en-GB" sz="1000">
                <a:solidFill>
                  <a:schemeClr val="dk1"/>
                </a:solidFill>
                <a:latin typeface="Calibri"/>
                <a:ea typeface="Calibri"/>
                <a:cs typeface="Calibri"/>
                <a:sym typeface="Calibri"/>
              </a:rPr>
              <a:t>religious</a:t>
            </a:r>
            <a:r>
              <a:rPr lang="en-GB" sz="1000">
                <a:solidFill>
                  <a:schemeClr val="dk1"/>
                </a:solidFill>
                <a:latin typeface="Calibri"/>
                <a:ea typeface="Calibri"/>
                <a:cs typeface="Calibri"/>
                <a:sym typeface="Calibri"/>
              </a:rPr>
              <a:t> sites in different religions and why people choose to visit them. </a:t>
            </a:r>
            <a:r>
              <a:rPr lang="en-GB" sz="1000">
                <a:solidFill>
                  <a:schemeClr val="dk1"/>
                </a:solidFill>
                <a:latin typeface="Calibri"/>
                <a:ea typeface="Calibri"/>
                <a:cs typeface="Calibri"/>
                <a:sym typeface="Calibri"/>
              </a:rPr>
              <a:t>In PSHCE, we will think about making decisions about money, and using and keeping money safe.</a:t>
            </a:r>
            <a:endParaRPr sz="1000">
              <a:solidFill>
                <a:schemeClr val="dk1"/>
              </a:solidFill>
              <a:latin typeface="Calibri"/>
              <a:ea typeface="Calibri"/>
              <a:cs typeface="Calibri"/>
              <a:sym typeface="Calibri"/>
            </a:endParaRPr>
          </a:p>
        </p:txBody>
      </p:sp>
      <p:sp>
        <p:nvSpPr>
          <p:cNvPr id="56" name="Google Shape;56;p13"/>
          <p:cNvSpPr txBox="1"/>
          <p:nvPr/>
        </p:nvSpPr>
        <p:spPr>
          <a:xfrm>
            <a:off x="6370775" y="3630700"/>
            <a:ext cx="2660100" cy="14214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None/>
            </a:pPr>
            <a:r>
              <a:rPr lang="en-GB" sz="900" u="sng">
                <a:solidFill>
                  <a:schemeClr val="dk1"/>
                </a:solidFill>
                <a:latin typeface="Calibri"/>
                <a:ea typeface="Calibri"/>
                <a:cs typeface="Calibri"/>
                <a:sym typeface="Calibri"/>
              </a:rPr>
              <a:t>Art and DT</a:t>
            </a:r>
            <a:endParaRPr sz="900" u="sng">
              <a:solidFill>
                <a:schemeClr val="dk1"/>
              </a:solidFill>
              <a:latin typeface="Calibri"/>
              <a:ea typeface="Calibri"/>
              <a:cs typeface="Calibri"/>
              <a:sym typeface="Calibri"/>
            </a:endParaRPr>
          </a:p>
          <a:p>
            <a:pPr indent="0" lvl="0" marL="0" rtl="0" algn="ctr">
              <a:spcBef>
                <a:spcPts val="1200"/>
              </a:spcBef>
              <a:spcAft>
                <a:spcPts val="0"/>
              </a:spcAft>
              <a:buNone/>
            </a:pPr>
            <a:r>
              <a:rPr lang="en-GB" sz="1000">
                <a:solidFill>
                  <a:schemeClr val="dk1"/>
                </a:solidFill>
                <a:latin typeface="Calibri"/>
                <a:ea typeface="Calibri"/>
                <a:cs typeface="Calibri"/>
                <a:sym typeface="Calibri"/>
              </a:rPr>
              <a:t>Children will  make box for Stitch Head’s potions, so he doesn’t need to carry them in his bag.  We will investigate how boxes are made; learn a skill of making and using nets; design a container for Stitch Head; make the box; evaluate our work.</a:t>
            </a:r>
            <a:endParaRPr sz="900">
              <a:solidFill>
                <a:schemeClr val="dk1"/>
              </a:solidFill>
              <a:latin typeface="Calibri"/>
              <a:ea typeface="Calibri"/>
              <a:cs typeface="Calibri"/>
              <a:sym typeface="Calibri"/>
            </a:endParaRPr>
          </a:p>
        </p:txBody>
      </p:sp>
      <p:sp>
        <p:nvSpPr>
          <p:cNvPr id="57" name="Google Shape;57;p13"/>
          <p:cNvSpPr txBox="1"/>
          <p:nvPr/>
        </p:nvSpPr>
        <p:spPr>
          <a:xfrm>
            <a:off x="2915725" y="169800"/>
            <a:ext cx="3312600" cy="15291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GB" sz="900" u="sng">
                <a:solidFill>
                  <a:schemeClr val="dk1"/>
                </a:solidFill>
                <a:latin typeface="Calibri"/>
                <a:ea typeface="Calibri"/>
                <a:cs typeface="Calibri"/>
                <a:sym typeface="Calibri"/>
              </a:rPr>
              <a:t>Science</a:t>
            </a:r>
            <a:endParaRPr sz="900" u="sng">
              <a:solidFill>
                <a:schemeClr val="dk1"/>
              </a:solidFill>
              <a:latin typeface="Calibri"/>
              <a:ea typeface="Calibri"/>
              <a:cs typeface="Calibri"/>
              <a:sym typeface="Calibri"/>
            </a:endParaRPr>
          </a:p>
          <a:p>
            <a:pPr indent="0" lvl="0" marL="0" rtl="0" algn="ctr">
              <a:lnSpc>
                <a:spcPct val="114000"/>
              </a:lnSpc>
              <a:spcBef>
                <a:spcPts val="1200"/>
              </a:spcBef>
              <a:spcAft>
                <a:spcPts val="1000"/>
              </a:spcAft>
              <a:buNone/>
            </a:pPr>
            <a:r>
              <a:rPr lang="en-GB" sz="1000">
                <a:solidFill>
                  <a:schemeClr val="dk1"/>
                </a:solidFill>
                <a:latin typeface="Calibri"/>
                <a:ea typeface="Calibri"/>
                <a:cs typeface="Calibri"/>
                <a:sym typeface="Calibri"/>
              </a:rPr>
              <a:t>In science we will begin our unit about living things and their habitats. Using both  local and wider </a:t>
            </a:r>
            <a:r>
              <a:rPr lang="en-GB" sz="1000">
                <a:solidFill>
                  <a:schemeClr val="dk1"/>
                </a:solidFill>
                <a:latin typeface="Calibri"/>
                <a:ea typeface="Calibri"/>
                <a:cs typeface="Calibri"/>
                <a:sym typeface="Calibri"/>
              </a:rPr>
              <a:t>environments,</a:t>
            </a:r>
            <a:r>
              <a:rPr lang="en-GB" sz="1000">
                <a:solidFill>
                  <a:schemeClr val="dk1"/>
                </a:solidFill>
                <a:latin typeface="Calibri"/>
                <a:ea typeface="Calibri"/>
                <a:cs typeface="Calibri"/>
                <a:sym typeface="Calibri"/>
              </a:rPr>
              <a:t> children will explore and use classification keys to group, identify and name a variety of living things. We will also study how </a:t>
            </a:r>
            <a:r>
              <a:rPr lang="en-GB" sz="1000">
                <a:solidFill>
                  <a:schemeClr val="dk1"/>
                </a:solidFill>
                <a:latin typeface="Calibri"/>
                <a:ea typeface="Calibri"/>
                <a:cs typeface="Calibri"/>
                <a:sym typeface="Calibri"/>
              </a:rPr>
              <a:t>environments</a:t>
            </a:r>
            <a:r>
              <a:rPr lang="en-GB" sz="1000">
                <a:solidFill>
                  <a:schemeClr val="dk1"/>
                </a:solidFill>
                <a:latin typeface="Calibri"/>
                <a:ea typeface="Calibri"/>
                <a:cs typeface="Calibri"/>
                <a:sym typeface="Calibri"/>
              </a:rPr>
              <a:t> can change and that this can sometimes pose dangers to living things.  </a:t>
            </a:r>
            <a:endParaRPr sz="1500"/>
          </a:p>
        </p:txBody>
      </p:sp>
      <p:sp>
        <p:nvSpPr>
          <p:cNvPr id="58" name="Google Shape;58;p13"/>
          <p:cNvSpPr txBox="1"/>
          <p:nvPr/>
        </p:nvSpPr>
        <p:spPr>
          <a:xfrm>
            <a:off x="3496800" y="1883675"/>
            <a:ext cx="2150400" cy="681000"/>
          </a:xfrm>
          <a:prstGeom prst="rect">
            <a:avLst/>
          </a:prstGeom>
          <a:solidFill>
            <a:schemeClr val="accent5"/>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1200"/>
              </a:spcAft>
              <a:buNone/>
            </a:pPr>
            <a:r>
              <a:rPr lang="en-GB" sz="1500">
                <a:solidFill>
                  <a:schemeClr val="dk1"/>
                </a:solidFill>
                <a:latin typeface="Calibri"/>
                <a:ea typeface="Calibri"/>
                <a:cs typeface="Calibri"/>
                <a:sym typeface="Calibri"/>
              </a:rPr>
              <a:t>Year 4 Summer Term 2023</a:t>
            </a:r>
            <a:endParaRPr sz="1500"/>
          </a:p>
        </p:txBody>
      </p:sp>
      <p:sp>
        <p:nvSpPr>
          <p:cNvPr id="59" name="Google Shape;59;p13"/>
          <p:cNvSpPr txBox="1"/>
          <p:nvPr/>
        </p:nvSpPr>
        <p:spPr>
          <a:xfrm>
            <a:off x="2999050" y="2644295"/>
            <a:ext cx="3231000" cy="12006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GB" sz="1000" u="sng">
                <a:solidFill>
                  <a:schemeClr val="dk1"/>
                </a:solidFill>
                <a:latin typeface="Calibri"/>
                <a:ea typeface="Calibri"/>
                <a:cs typeface="Calibri"/>
                <a:sym typeface="Calibri"/>
              </a:rPr>
              <a:t>Geography</a:t>
            </a:r>
            <a:endParaRPr sz="1000" u="sng">
              <a:solidFill>
                <a:schemeClr val="dk1"/>
              </a:solidFill>
              <a:latin typeface="Calibri"/>
              <a:ea typeface="Calibri"/>
              <a:cs typeface="Calibri"/>
              <a:sym typeface="Calibri"/>
            </a:endParaRPr>
          </a:p>
          <a:p>
            <a:pPr indent="0" lvl="0" marL="0" rtl="0" algn="ctr">
              <a:lnSpc>
                <a:spcPct val="115000"/>
              </a:lnSpc>
              <a:spcBef>
                <a:spcPts val="1200"/>
              </a:spcBef>
              <a:spcAft>
                <a:spcPts val="1200"/>
              </a:spcAft>
              <a:buClr>
                <a:schemeClr val="dk1"/>
              </a:buClr>
              <a:buSzPts val="1100"/>
              <a:buFont typeface="Arial"/>
              <a:buNone/>
            </a:pPr>
            <a:r>
              <a:rPr lang="en-GB" sz="1000">
                <a:solidFill>
                  <a:schemeClr val="dk1"/>
                </a:solidFill>
                <a:latin typeface="Calibri"/>
                <a:ea typeface="Calibri"/>
                <a:cs typeface="Calibri"/>
                <a:sym typeface="Calibri"/>
              </a:rPr>
              <a:t>Following on from our study of Ancient Greece, children will study modern Greece. We will look at both physical and human features and compare these to features of the UK, particularly our local area. </a:t>
            </a:r>
            <a:endParaRPr sz="1000">
              <a:latin typeface="Calibri"/>
              <a:ea typeface="Calibri"/>
              <a:cs typeface="Calibri"/>
              <a:sym typeface="Calibri"/>
            </a:endParaRPr>
          </a:p>
        </p:txBody>
      </p:sp>
      <p:sp>
        <p:nvSpPr>
          <p:cNvPr id="60" name="Google Shape;60;p13"/>
          <p:cNvSpPr txBox="1"/>
          <p:nvPr/>
        </p:nvSpPr>
        <p:spPr>
          <a:xfrm>
            <a:off x="6325075" y="165900"/>
            <a:ext cx="2716800" cy="18909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GB" sz="900" u="sng">
                <a:solidFill>
                  <a:schemeClr val="dk1"/>
                </a:solidFill>
                <a:latin typeface="Calibri"/>
                <a:ea typeface="Calibri"/>
                <a:cs typeface="Calibri"/>
                <a:sym typeface="Calibri"/>
              </a:rPr>
              <a:t>Maths</a:t>
            </a:r>
            <a:endParaRPr sz="900" u="sng">
              <a:solidFill>
                <a:schemeClr val="dk1"/>
              </a:solidFill>
              <a:latin typeface="Calibri"/>
              <a:ea typeface="Calibri"/>
              <a:cs typeface="Calibri"/>
              <a:sym typeface="Calibri"/>
            </a:endParaRPr>
          </a:p>
          <a:p>
            <a:pPr indent="0" lvl="0" marL="0" rtl="0" algn="l">
              <a:lnSpc>
                <a:spcPct val="115000"/>
              </a:lnSpc>
              <a:spcBef>
                <a:spcPts val="1200"/>
              </a:spcBef>
              <a:spcAft>
                <a:spcPts val="1200"/>
              </a:spcAft>
              <a:buNone/>
            </a:pPr>
            <a:r>
              <a:rPr lang="en-GB" sz="1000">
                <a:latin typeface="Calibri"/>
                <a:ea typeface="Calibri"/>
                <a:cs typeface="Calibri"/>
                <a:sym typeface="Calibri"/>
              </a:rPr>
              <a:t>This half term children will build on their knowledge of fractions and decimals. We will investigate numbers with two decimal places. We will also look at </a:t>
            </a:r>
            <a:r>
              <a:rPr lang="en-GB" sz="1000">
                <a:latin typeface="Calibri"/>
                <a:ea typeface="Calibri"/>
                <a:cs typeface="Calibri"/>
                <a:sym typeface="Calibri"/>
              </a:rPr>
              <a:t>statistics including data presentation and interpretation.</a:t>
            </a:r>
            <a:r>
              <a:rPr lang="en-GB" sz="1000">
                <a:latin typeface="Calibri"/>
                <a:ea typeface="Calibri"/>
                <a:cs typeface="Calibri"/>
                <a:sym typeface="Calibri"/>
              </a:rPr>
              <a:t> Year 4 will continue their mastery of multiplications in preparation for the Multiplication Tables Check in June.</a:t>
            </a:r>
            <a:endParaRPr sz="1000">
              <a:latin typeface="Calibri"/>
              <a:ea typeface="Calibri"/>
              <a:cs typeface="Calibri"/>
              <a:sym typeface="Calibri"/>
            </a:endParaRPr>
          </a:p>
        </p:txBody>
      </p:sp>
      <p:sp>
        <p:nvSpPr>
          <p:cNvPr id="61" name="Google Shape;61;p13"/>
          <p:cNvSpPr txBox="1"/>
          <p:nvPr/>
        </p:nvSpPr>
        <p:spPr>
          <a:xfrm>
            <a:off x="6370775" y="2201150"/>
            <a:ext cx="2660100" cy="12852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None/>
            </a:pPr>
            <a:r>
              <a:rPr lang="en-GB" sz="1000" u="sng">
                <a:solidFill>
                  <a:schemeClr val="dk1"/>
                </a:solidFill>
                <a:latin typeface="Calibri"/>
                <a:ea typeface="Calibri"/>
                <a:cs typeface="Calibri"/>
                <a:sym typeface="Calibri"/>
              </a:rPr>
              <a:t>French and Music</a:t>
            </a:r>
            <a:endParaRPr sz="1000" u="sng">
              <a:solidFill>
                <a:schemeClr val="dk1"/>
              </a:solidFill>
              <a:latin typeface="Calibri"/>
              <a:ea typeface="Calibri"/>
              <a:cs typeface="Calibri"/>
              <a:sym typeface="Calibri"/>
            </a:endParaRPr>
          </a:p>
          <a:p>
            <a:pPr indent="0" lvl="0" marL="0" rtl="0" algn="ctr">
              <a:spcBef>
                <a:spcPts val="1200"/>
              </a:spcBef>
              <a:spcAft>
                <a:spcPts val="0"/>
              </a:spcAft>
              <a:buClr>
                <a:schemeClr val="dk1"/>
              </a:buClr>
              <a:buSzPts val="1100"/>
              <a:buFont typeface="Arial"/>
              <a:buNone/>
            </a:pPr>
            <a:r>
              <a:rPr lang="en-GB" sz="1000">
                <a:solidFill>
                  <a:schemeClr val="dk1"/>
                </a:solidFill>
                <a:latin typeface="Calibri"/>
                <a:ea typeface="Calibri"/>
                <a:cs typeface="Calibri"/>
                <a:sym typeface="Calibri"/>
              </a:rPr>
              <a:t>We will  learn names for animals and how a French composer portrayed them in music: Carnaval des Animaux. Mrs Milner will continue to teach musicianship in weekly music lessons.</a:t>
            </a:r>
            <a:endParaRPr sz="10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p:txBody>
      </p:sp>
      <p:sp>
        <p:nvSpPr>
          <p:cNvPr id="62" name="Google Shape;62;p13"/>
          <p:cNvSpPr txBox="1"/>
          <p:nvPr/>
        </p:nvSpPr>
        <p:spPr>
          <a:xfrm>
            <a:off x="141525" y="3497500"/>
            <a:ext cx="2716800" cy="15546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GB" sz="1000" u="sng">
                <a:solidFill>
                  <a:schemeClr val="dk1"/>
                </a:solidFill>
                <a:latin typeface="Calibri"/>
                <a:ea typeface="Calibri"/>
                <a:cs typeface="Calibri"/>
                <a:sym typeface="Calibri"/>
              </a:rPr>
              <a:t>Computing</a:t>
            </a:r>
            <a:endParaRPr sz="1000" u="sng">
              <a:solidFill>
                <a:schemeClr val="dk1"/>
              </a:solidFill>
              <a:latin typeface="Calibri"/>
              <a:ea typeface="Calibri"/>
              <a:cs typeface="Calibri"/>
              <a:sym typeface="Calibri"/>
            </a:endParaRPr>
          </a:p>
          <a:p>
            <a:pPr indent="0" lvl="0" marL="0" rtl="0" algn="ctr">
              <a:lnSpc>
                <a:spcPct val="115000"/>
              </a:lnSpc>
              <a:spcBef>
                <a:spcPts val="1200"/>
              </a:spcBef>
              <a:spcAft>
                <a:spcPts val="1200"/>
              </a:spcAft>
              <a:buClr>
                <a:schemeClr val="dk1"/>
              </a:buClr>
              <a:buSzPts val="1100"/>
              <a:buFont typeface="Arial"/>
              <a:buNone/>
            </a:pPr>
            <a:r>
              <a:rPr lang="en-GB" sz="1000">
                <a:solidFill>
                  <a:schemeClr val="dk1"/>
                </a:solidFill>
                <a:latin typeface="Calibri"/>
                <a:ea typeface="Calibri"/>
                <a:cs typeface="Calibri"/>
                <a:sym typeface="Calibri"/>
              </a:rPr>
              <a:t>Using Purple Mash children will learn techniques for effective searching such as how to locate specific information, using a search to answer a series of questions and analysing  the contents of a web page for clues about the credibility of the information.</a:t>
            </a:r>
            <a:endParaRPr sz="1000"/>
          </a:p>
        </p:txBody>
      </p:sp>
      <p:sp>
        <p:nvSpPr>
          <p:cNvPr id="63" name="Google Shape;63;p13"/>
          <p:cNvSpPr txBox="1"/>
          <p:nvPr/>
        </p:nvSpPr>
        <p:spPr>
          <a:xfrm>
            <a:off x="2958238" y="4028500"/>
            <a:ext cx="3312600" cy="10236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None/>
            </a:pPr>
            <a:r>
              <a:rPr lang="en-GB" sz="1000"/>
              <a:t>PE</a:t>
            </a:r>
            <a:endParaRPr sz="1000"/>
          </a:p>
          <a:p>
            <a:pPr indent="0" lvl="0" marL="0" rtl="0" algn="ctr">
              <a:lnSpc>
                <a:spcPct val="115000"/>
              </a:lnSpc>
              <a:spcBef>
                <a:spcPts val="1200"/>
              </a:spcBef>
              <a:spcAft>
                <a:spcPts val="0"/>
              </a:spcAft>
              <a:buNone/>
            </a:pPr>
            <a:r>
              <a:rPr lang="en-GB" sz="1000">
                <a:latin typeface="Calibri"/>
                <a:ea typeface="Calibri"/>
                <a:cs typeface="Calibri"/>
                <a:sym typeface="Calibri"/>
              </a:rPr>
              <a:t>This term Year 4 will go swimming every Wednesday afternoon. In addition they will take part in a weekly NUFC session with a focus of developing athletic skills.</a:t>
            </a:r>
            <a:endParaRPr sz="1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