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 roundtripDataSignature="AMtx7miGwe4cb63rcpJlDazBwK3T7SFB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descr="Tag=AccentColor&#10;Flavor=Light&#10;Target=FillAndLine" id="12" name="Google Shape;12;p5"/>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 name="Google Shape;13;p5"/>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5" name="Google Shape;1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3"/>
          <p:cNvSpPr txBox="1"/>
          <p:nvPr>
            <p:ph type="title"/>
          </p:nvPr>
        </p:nvSpPr>
        <p:spPr>
          <a:xfrm>
            <a:off x="839788" y="457200"/>
            <a:ext cx="3931920"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p:nvPr>
            <p:ph idx="2" type="pic"/>
          </p:nvPr>
        </p:nvSpPr>
        <p:spPr>
          <a:xfrm>
            <a:off x="5303520" y="548640"/>
            <a:ext cx="6053328" cy="5431536"/>
          </a:xfrm>
          <a:prstGeom prst="rect">
            <a:avLst/>
          </a:prstGeom>
          <a:noFill/>
          <a:ln>
            <a:noFill/>
          </a:ln>
        </p:spPr>
      </p:sp>
      <p:sp>
        <p:nvSpPr>
          <p:cNvPr id="84" name="Google Shape;84;p13"/>
          <p:cNvSpPr txBox="1"/>
          <p:nvPr>
            <p:ph idx="1" type="body"/>
          </p:nvPr>
        </p:nvSpPr>
        <p:spPr>
          <a:xfrm>
            <a:off x="839788" y="3977640"/>
            <a:ext cx="3931920"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88" name="Google Shape;88;p13"/>
          <p:cNvSpPr/>
          <p:nvPr/>
        </p:nvSpPr>
        <p:spPr>
          <a:xfrm rot="5400000">
            <a:off x="2798064"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descr="Tag=AccentColor&#10;Flavor=Light&#10;Target=FillAndLine" id="25" name="Google Shape;25;p4"/>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4"/>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37" name="Google Shape;37;p6"/>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7"/>
          <p:cNvSpPr txBox="1"/>
          <p:nvPr>
            <p:ph type="title"/>
          </p:nvPr>
        </p:nvSpPr>
        <p:spPr>
          <a:xfrm>
            <a:off x="841248" y="448056"/>
            <a:ext cx="10515600" cy="406908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8000"/>
              <a:buFont typeface="Arial"/>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 type="body"/>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2800"/>
              <a:buNone/>
              <a:defRPr sz="2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44" name="Google Shape;44;p7"/>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 type="body"/>
          </p:nvPr>
        </p:nvSpPr>
        <p:spPr>
          <a:xfrm>
            <a:off x="838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2" type="body"/>
          </p:nvPr>
        </p:nvSpPr>
        <p:spPr>
          <a:xfrm>
            <a:off x="6172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52" name="Google Shape;52;p8"/>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 type="body"/>
          </p:nvPr>
        </p:nvSpPr>
        <p:spPr>
          <a:xfrm>
            <a:off x="839788" y="1938528"/>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9"/>
          <p:cNvSpPr txBox="1"/>
          <p:nvPr>
            <p:ph idx="2" type="body"/>
          </p:nvPr>
        </p:nvSpPr>
        <p:spPr>
          <a:xfrm>
            <a:off x="839788" y="2926080"/>
            <a:ext cx="5157787"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txBox="1"/>
          <p:nvPr>
            <p:ph idx="3" type="body"/>
          </p:nvPr>
        </p:nvSpPr>
        <p:spPr>
          <a:xfrm>
            <a:off x="6172200" y="1938528"/>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9"/>
          <p:cNvSpPr txBox="1"/>
          <p:nvPr>
            <p:ph idx="4" type="body"/>
          </p:nvPr>
        </p:nvSpPr>
        <p:spPr>
          <a:xfrm>
            <a:off x="6172200" y="2926080"/>
            <a:ext cx="5183188"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62" name="Google Shape;62;p9"/>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0"/>
          <p:cNvSpPr txBox="1"/>
          <p:nvPr>
            <p:ph type="title"/>
          </p:nvPr>
        </p:nvSpPr>
        <p:spPr>
          <a:xfrm>
            <a:off x="2203704" y="1728216"/>
            <a:ext cx="7781544" cy="339242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800"/>
              <a:buFont typeface="Arial"/>
              <a:buNone/>
              <a:defRPr sz="7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68" name="Google Shape;68;p10"/>
          <p:cNvSpPr/>
          <p:nvPr/>
        </p:nvSpPr>
        <p:spPr>
          <a:xfrm>
            <a:off x="3974206" y="5126892"/>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839788" y="457200"/>
            <a:ext cx="3932237"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5303520" y="548640"/>
            <a:ext cx="6053328" cy="5431536"/>
          </a:xfrm>
          <a:prstGeom prst="rect">
            <a:avLst/>
          </a:prstGeom>
          <a:noFill/>
          <a:ln>
            <a:noFill/>
          </a:ln>
        </p:spPr>
        <p:txBody>
          <a:bodyPr anchorCtr="0" anchor="ctr"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6" name="Google Shape;76;p12"/>
          <p:cNvSpPr txBox="1"/>
          <p:nvPr>
            <p:ph idx="2" type="body"/>
          </p:nvPr>
        </p:nvSpPr>
        <p:spPr>
          <a:xfrm>
            <a:off x="839788" y="3977640"/>
            <a:ext cx="3932237"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80" name="Google Shape;80;p12"/>
          <p:cNvSpPr/>
          <p:nvPr/>
        </p:nvSpPr>
        <p:spPr>
          <a:xfrm rot="5400000">
            <a:off x="2797492"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10000"/>
              </a:lnSpc>
              <a:spcBef>
                <a:spcPts val="5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1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1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2" name="Google Shape;22;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3" name="Google Shape;2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6" name="Google Shape;106;p1"/>
          <p:cNvPicPr preferRelativeResize="0"/>
          <p:nvPr/>
        </p:nvPicPr>
        <p:blipFill rotWithShape="1">
          <a:blip r:embed="rId3">
            <a:alphaModFix amt="50000"/>
          </a:blip>
          <a:srcRect b="23958" l="0" r="-1" t="772"/>
          <a:stretch/>
        </p:blipFill>
        <p:spPr>
          <a:xfrm>
            <a:off x="13" y="9"/>
            <a:ext cx="12188928" cy="6857990"/>
          </a:xfrm>
          <a:prstGeom prst="rect">
            <a:avLst/>
          </a:prstGeom>
          <a:noFill/>
          <a:ln>
            <a:noFill/>
          </a:ln>
        </p:spPr>
      </p:pic>
      <p:sp>
        <p:nvSpPr>
          <p:cNvPr id="107" name="Google Shape;107;p1"/>
          <p:cNvSpPr/>
          <p:nvPr/>
        </p:nvSpPr>
        <p:spPr>
          <a:xfrm>
            <a:off x="3974206" y="43686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1"/>
          <p:cNvSpPr/>
          <p:nvPr/>
        </p:nvSpPr>
        <p:spPr>
          <a:xfrm>
            <a:off x="6280392" y="92074"/>
            <a:ext cx="2756896" cy="2474395"/>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Computing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This term our focus will be on </a:t>
            </a:r>
            <a:r>
              <a:rPr lang="en-GB">
                <a:solidFill>
                  <a:schemeClr val="lt1"/>
                </a:solidFill>
                <a:latin typeface="Calibri"/>
                <a:ea typeface="Calibri"/>
                <a:cs typeface="Calibri"/>
                <a:sym typeface="Calibri"/>
              </a:rPr>
              <a:t>3-D Modelling. Children will be able to design and create a 3-D model using computer software to aid them in </a:t>
            </a:r>
            <a:r>
              <a:rPr lang="en-GB">
                <a:solidFill>
                  <a:schemeClr val="lt1"/>
                </a:solidFill>
                <a:latin typeface="Calibri"/>
                <a:ea typeface="Calibri"/>
                <a:cs typeface="Calibri"/>
                <a:sym typeface="Calibri"/>
              </a:rPr>
              <a:t>their</a:t>
            </a:r>
            <a:r>
              <a:rPr lang="en-GB">
                <a:solidFill>
                  <a:schemeClr val="lt1"/>
                </a:solidFill>
                <a:latin typeface="Calibri"/>
                <a:ea typeface="Calibri"/>
                <a:cs typeface="Calibri"/>
                <a:sym typeface="Calibri"/>
              </a:rPr>
              <a:t> discovery and planning. Children’s focus this term will be on designing a product to serve a specific focus.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lt1"/>
              </a:solidFill>
              <a:latin typeface="Calibri"/>
              <a:ea typeface="Calibri"/>
              <a:cs typeface="Calibri"/>
              <a:sym typeface="Calibri"/>
            </a:endParaRPr>
          </a:p>
        </p:txBody>
      </p:sp>
      <p:sp>
        <p:nvSpPr>
          <p:cNvPr id="109" name="Google Shape;109;p1"/>
          <p:cNvSpPr/>
          <p:nvPr/>
        </p:nvSpPr>
        <p:spPr>
          <a:xfrm>
            <a:off x="4706241" y="2670911"/>
            <a:ext cx="2920800" cy="2201160"/>
          </a:xfrm>
          <a:prstGeom prst="rect">
            <a:avLst/>
          </a:prstGeom>
          <a:solidFill>
            <a:srgbClr val="FF0000"/>
          </a:solidFill>
          <a:ln cap="flat" cmpd="sng" w="12700">
            <a:solidFill>
              <a:srgbClr val="A649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Fascinating Forces and Spectacular Scandinavia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Year 5 Autumn 2 Term 2020</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7375" y="5412099"/>
            <a:ext cx="4646778" cy="14409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sng" cap="none" strike="noStrike">
                <a:solidFill>
                  <a:schemeClr val="lt1"/>
                </a:solidFill>
                <a:latin typeface="Arial"/>
                <a:ea typeface="Arial"/>
                <a:cs typeface="Arial"/>
                <a:sym typeface="Arial"/>
              </a:rPr>
              <a:t>R.E </a:t>
            </a:r>
            <a:endParaRPr b="0" i="0" sz="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Incarnation will be the focus for Year 5 this term. The children will be researching and reading Bible passages from the old testament to understand “Why was Jesus the Messiah?” and “What evidence do Christians have to say whether Jesus was the Messiah?”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lt1"/>
              </a:solidFill>
              <a:latin typeface="Calibri"/>
              <a:ea typeface="Calibri"/>
              <a:cs typeface="Calibri"/>
              <a:sym typeface="Calibri"/>
            </a:endParaRPr>
          </a:p>
        </p:txBody>
      </p:sp>
      <p:sp>
        <p:nvSpPr>
          <p:cNvPr id="111" name="Google Shape;111;p1"/>
          <p:cNvSpPr/>
          <p:nvPr/>
        </p:nvSpPr>
        <p:spPr>
          <a:xfrm>
            <a:off x="34605" y="3657600"/>
            <a:ext cx="4604798" cy="1734748"/>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sng" cap="none" strike="noStrike">
                <a:solidFill>
                  <a:schemeClr val="lt1"/>
                </a:solidFill>
                <a:latin typeface="Arial"/>
                <a:ea typeface="Arial"/>
                <a:cs typeface="Arial"/>
                <a:sym typeface="Arial"/>
              </a:rPr>
              <a:t>Geography</a:t>
            </a:r>
            <a:endParaRPr b="0" i="0" sz="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Calibri"/>
                <a:ea typeface="Calibri"/>
                <a:cs typeface="Calibri"/>
                <a:sym typeface="Calibri"/>
              </a:rPr>
              <a:t>Our focus this half term will be Scandinavia. We will be researching each country within the umbrella of Scandinavia. Children will be researching location, climate, culture, population and much more. In addition to class teaching, the children will conduct their own research in school using Textbooks and Chromebooks, which will help them record important information and promote independent research skills.</a:t>
            </a:r>
            <a:endParaRPr b="0" i="0" sz="1350" u="none" cap="none" strike="noStrike">
              <a:solidFill>
                <a:srgbClr val="000000"/>
              </a:solidFill>
              <a:latin typeface="Arial"/>
              <a:ea typeface="Arial"/>
              <a:cs typeface="Arial"/>
              <a:sym typeface="Arial"/>
            </a:endParaRPr>
          </a:p>
        </p:txBody>
      </p:sp>
      <p:sp>
        <p:nvSpPr>
          <p:cNvPr id="112" name="Google Shape;112;p1"/>
          <p:cNvSpPr/>
          <p:nvPr/>
        </p:nvSpPr>
        <p:spPr>
          <a:xfrm>
            <a:off x="7792504" y="2625953"/>
            <a:ext cx="4301666" cy="1725083"/>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French and Music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In French there will be a continual focus on speaking, listening and conversation skills. Music will focus on developing the understanding of the history of music through time with focus on composers and their eras.</a:t>
            </a:r>
            <a:endParaRPr b="1" i="0" sz="1600" u="sng" cap="none" strike="noStrike">
              <a:solidFill>
                <a:schemeClr val="lt1"/>
              </a:solidFill>
              <a:latin typeface="Calibri"/>
              <a:ea typeface="Calibri"/>
              <a:cs typeface="Calibri"/>
              <a:sym typeface="Calibri"/>
            </a:endParaRPr>
          </a:p>
        </p:txBody>
      </p:sp>
      <p:sp>
        <p:nvSpPr>
          <p:cNvPr id="113" name="Google Shape;113;p1"/>
          <p:cNvSpPr/>
          <p:nvPr/>
        </p:nvSpPr>
        <p:spPr>
          <a:xfrm>
            <a:off x="8040019" y="4406608"/>
            <a:ext cx="4117376" cy="2260075"/>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Maths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This term our main focuses will be on graphs and statistics, multiplication and division, and Area and Perimeter. We will continue to develop our multiplication and division skills by completing Rockstars times table challenges three times a week. To maintain our prior knowledge of topics covered in Maths, we will complete Daily Mental Maths challenges.</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9173491" y="19751"/>
            <a:ext cx="2920679" cy="2474395"/>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Our science topic this term will be focusing on Forces. The children will develop their knowledge of gravity, friction, </a:t>
            </a:r>
            <a:r>
              <a:rPr lang="en-GB">
                <a:solidFill>
                  <a:schemeClr val="lt1"/>
                </a:solidFill>
                <a:latin typeface="Calibri"/>
                <a:ea typeface="Calibri"/>
                <a:cs typeface="Calibri"/>
                <a:sym typeface="Calibri"/>
              </a:rPr>
              <a:t>aero/</a:t>
            </a:r>
            <a:r>
              <a:rPr lang="en-GB">
                <a:solidFill>
                  <a:schemeClr val="lt1"/>
                </a:solidFill>
                <a:latin typeface="Calibri"/>
                <a:ea typeface="Calibri"/>
                <a:cs typeface="Calibri"/>
                <a:sym typeface="Calibri"/>
              </a:rPr>
              <a:t>hydrodynamics</a:t>
            </a:r>
            <a:r>
              <a:rPr b="0" i="0" lang="en-GB" sz="1400" u="none" cap="none" strike="noStrike">
                <a:solidFill>
                  <a:schemeClr val="lt1"/>
                </a:solidFill>
                <a:latin typeface="Calibri"/>
                <a:ea typeface="Calibri"/>
                <a:cs typeface="Calibri"/>
                <a:sym typeface="Calibri"/>
              </a:rPr>
              <a:t> and scientific discovery. Each child will develop their scientific thinking by taking part in experiments and recording their findings using appropriate scientific vocabulary.</a:t>
            </a:r>
            <a:endParaRPr b="0" i="0" sz="1400" u="none" cap="none" strike="noStrike">
              <a:solidFill>
                <a:srgbClr val="000000"/>
              </a:solidFill>
              <a:latin typeface="Arial"/>
              <a:ea typeface="Arial"/>
              <a:cs typeface="Arial"/>
              <a:sym typeface="Arial"/>
            </a:endParaRPr>
          </a:p>
        </p:txBody>
      </p:sp>
      <p:sp>
        <p:nvSpPr>
          <p:cNvPr id="115" name="Google Shape;115;p1"/>
          <p:cNvSpPr/>
          <p:nvPr/>
        </p:nvSpPr>
        <p:spPr>
          <a:xfrm>
            <a:off x="3302396" y="62963"/>
            <a:ext cx="2920800" cy="24471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This term the children in Year 5 will continue their PE lessons wit</a:t>
            </a:r>
            <a:r>
              <a:rPr lang="en-GB">
                <a:solidFill>
                  <a:schemeClr val="lt1"/>
                </a:solidFill>
                <a:latin typeface="Calibri"/>
                <a:ea typeface="Calibri"/>
                <a:cs typeface="Calibri"/>
                <a:sym typeface="Calibri"/>
              </a:rPr>
              <a:t>h NUFC Foundation</a:t>
            </a:r>
            <a:r>
              <a:rPr b="0" i="0" lang="en-GB" sz="1400" u="none" cap="none" strike="noStrike">
                <a:solidFill>
                  <a:schemeClr val="lt1"/>
                </a:solidFill>
                <a:latin typeface="Calibri"/>
                <a:ea typeface="Calibri"/>
                <a:cs typeface="Calibri"/>
                <a:sym typeface="Calibri"/>
              </a:rPr>
              <a:t>. </a:t>
            </a:r>
            <a:r>
              <a:rPr lang="en-GB">
                <a:solidFill>
                  <a:schemeClr val="lt1"/>
                </a:solidFill>
                <a:latin typeface="Calibri"/>
                <a:ea typeface="Calibri"/>
                <a:cs typeface="Calibri"/>
                <a:sym typeface="Calibri"/>
              </a:rPr>
              <a:t>Our particular focus will be multi-skills, this</a:t>
            </a:r>
            <a:r>
              <a:rPr b="0" i="0" lang="en-GB" sz="1400" u="none" cap="none" strike="noStrike">
                <a:solidFill>
                  <a:schemeClr val="lt1"/>
                </a:solidFill>
                <a:latin typeface="Calibri"/>
                <a:ea typeface="Calibri"/>
                <a:cs typeface="Calibri"/>
                <a:sym typeface="Calibri"/>
              </a:rPr>
              <a:t> will help </a:t>
            </a:r>
            <a:r>
              <a:rPr lang="en-GB">
                <a:solidFill>
                  <a:schemeClr val="lt1"/>
                </a:solidFill>
                <a:latin typeface="Calibri"/>
                <a:ea typeface="Calibri"/>
                <a:cs typeface="Calibri"/>
                <a:sym typeface="Calibri"/>
              </a:rPr>
              <a:t>children in Year 5 build on their prior skills of, throwing, catching, hitting and kicking. They will also learn rules of different ball games along the way including dodgeball and kickball.</a:t>
            </a:r>
            <a:endParaRPr b="0" i="0" sz="1400" u="none" cap="none" strike="noStrike">
              <a:solidFill>
                <a:srgbClr val="000000"/>
              </a:solidFill>
              <a:latin typeface="Arial"/>
              <a:ea typeface="Arial"/>
              <a:cs typeface="Arial"/>
              <a:sym typeface="Arial"/>
            </a:endParaRPr>
          </a:p>
        </p:txBody>
      </p:sp>
      <p:sp>
        <p:nvSpPr>
          <p:cNvPr id="116" name="Google Shape;116;p1"/>
          <p:cNvSpPr/>
          <p:nvPr/>
        </p:nvSpPr>
        <p:spPr>
          <a:xfrm>
            <a:off x="26275" y="19750"/>
            <a:ext cx="3219000" cy="35064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English</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Calibri"/>
                <a:ea typeface="Calibri"/>
                <a:cs typeface="Calibri"/>
                <a:sym typeface="Calibri"/>
              </a:rPr>
              <a:t>Children in Year 5 will continue to develop their spelling, punctuation and grammar by deepening their understanding of relative clauses, using brackets, modal verbs and apostrophes. This term we will also focus on the classic fictional tale of the “Snow Queen” by Scandinavian-born author, Hans Christian Anderson and will be exploring structure,plot,figurative language and facts and opinions.</a:t>
            </a:r>
            <a:r>
              <a:rPr lang="en-GB" sz="1350">
                <a:solidFill>
                  <a:schemeClr val="lt1"/>
                </a:solidFill>
                <a:latin typeface="Calibri"/>
                <a:ea typeface="Calibri"/>
                <a:cs typeface="Calibri"/>
                <a:sym typeface="Calibri"/>
              </a:rPr>
              <a:t> Our Poetry focus this half term will be about War and the symbolism of </a:t>
            </a:r>
            <a:r>
              <a:rPr lang="en-GB" sz="1350">
                <a:solidFill>
                  <a:schemeClr val="lt1"/>
                </a:solidFill>
                <a:latin typeface="Calibri"/>
                <a:ea typeface="Calibri"/>
                <a:cs typeface="Calibri"/>
                <a:sym typeface="Calibri"/>
              </a:rPr>
              <a:t>poppies</a:t>
            </a:r>
            <a:r>
              <a:rPr lang="en-GB" sz="1350">
                <a:solidFill>
                  <a:schemeClr val="lt1"/>
                </a:solidFill>
                <a:latin typeface="Calibri"/>
                <a:ea typeface="Calibri"/>
                <a:cs typeface="Calibri"/>
                <a:sym typeface="Calibri"/>
              </a:rPr>
              <a:t>. We will be discussing the works’ of poets such as John McCrae and Moina Michael and evaluating their use of </a:t>
            </a:r>
            <a:r>
              <a:rPr lang="en-GB" sz="1350">
                <a:solidFill>
                  <a:schemeClr val="lt1"/>
                </a:solidFill>
                <a:latin typeface="Calibri"/>
                <a:ea typeface="Calibri"/>
                <a:cs typeface="Calibri"/>
                <a:sym typeface="Calibri"/>
              </a:rPr>
              <a:t>language</a:t>
            </a:r>
            <a:r>
              <a:rPr lang="en-GB" sz="1350">
                <a:solidFill>
                  <a:schemeClr val="lt1"/>
                </a:solidFill>
                <a:latin typeface="Calibri"/>
                <a:ea typeface="Calibri"/>
                <a:cs typeface="Calibri"/>
                <a:sym typeface="Calibri"/>
              </a:rPr>
              <a:t> and </a:t>
            </a:r>
            <a:r>
              <a:rPr lang="en-GB" sz="1350">
                <a:solidFill>
                  <a:schemeClr val="lt1"/>
                </a:solidFill>
                <a:latin typeface="Calibri"/>
                <a:ea typeface="Calibri"/>
                <a:cs typeface="Calibri"/>
                <a:sym typeface="Calibri"/>
              </a:rPr>
              <a:t>imagery</a:t>
            </a:r>
            <a:r>
              <a:rPr lang="en-GB" sz="1350">
                <a:solidFill>
                  <a:schemeClr val="lt1"/>
                </a:solidFill>
                <a:latin typeface="Calibri"/>
                <a:ea typeface="Calibri"/>
                <a:cs typeface="Calibri"/>
                <a:sym typeface="Calibri"/>
              </a:rPr>
              <a:t> within their work. </a:t>
            </a:r>
            <a:endParaRPr b="0" i="0" sz="1350" u="none" cap="none" strike="noStrike">
              <a:solidFill>
                <a:srgbClr val="000000"/>
              </a:solidFill>
              <a:latin typeface="Arial"/>
              <a:ea typeface="Arial"/>
              <a:cs typeface="Arial"/>
              <a:sym typeface="Arial"/>
            </a:endParaRPr>
          </a:p>
        </p:txBody>
      </p:sp>
      <p:sp>
        <p:nvSpPr>
          <p:cNvPr id="117" name="Google Shape;117;p1"/>
          <p:cNvSpPr/>
          <p:nvPr/>
        </p:nvSpPr>
        <p:spPr>
          <a:xfrm>
            <a:off x="4699911" y="5201126"/>
            <a:ext cx="3279600" cy="15648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DT</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To link in with our science topic, we will be looking at building, constructing and designing pulleys and gears to show how different forces impact the movement and practicality of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2020-08-25T11:37:50Z</dcterms:created>
  <dc:creator>jack.hall-1</dc:creator>
</cp:coreProperties>
</file>