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7" roundtripDataSignature="AMtx7mhKyVSzpGSbU3t4TVIF3/wvPZ3w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0b4058950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10b4058950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5183188" y="987425"/>
            <a:ext cx="6172200" cy="4873625"/>
          </a:xfrm>
          <a:prstGeom prst="rect">
            <a:avLst/>
          </a:prstGeom>
          <a:noFill/>
          <a:ln>
            <a:noFill/>
          </a:ln>
        </p:spPr>
      </p:sp>
      <p:sp>
        <p:nvSpPr>
          <p:cNvPr id="64" name="Google Shape;64;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g10b4058950d_0_0"/>
          <p:cNvPicPr preferRelativeResize="0"/>
          <p:nvPr/>
        </p:nvPicPr>
        <p:blipFill>
          <a:blip r:embed="rId3">
            <a:alphaModFix/>
          </a:blip>
          <a:stretch>
            <a:fillRect/>
          </a:stretch>
        </p:blipFill>
        <p:spPr>
          <a:xfrm>
            <a:off x="0" y="6274"/>
            <a:ext cx="12192001" cy="6858001"/>
          </a:xfrm>
          <a:prstGeom prst="rect">
            <a:avLst/>
          </a:prstGeom>
          <a:noFill/>
          <a:ln>
            <a:noFill/>
          </a:ln>
        </p:spPr>
      </p:pic>
      <p:sp>
        <p:nvSpPr>
          <p:cNvPr id="85" name="Google Shape;85;g10b4058950d_0_0"/>
          <p:cNvSpPr txBox="1"/>
          <p:nvPr/>
        </p:nvSpPr>
        <p:spPr>
          <a:xfrm>
            <a:off x="2373100" y="2868878"/>
            <a:ext cx="3329700" cy="741000"/>
          </a:xfrm>
          <a:prstGeom prst="rect">
            <a:avLst/>
          </a:prstGeom>
          <a:solidFill>
            <a:srgbClr val="C4E0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GB" sz="2000" u="none" cap="none" strike="noStrike">
                <a:solidFill>
                  <a:schemeClr val="dk1"/>
                </a:solidFill>
                <a:latin typeface="Arial"/>
                <a:ea typeface="Arial"/>
                <a:cs typeface="Arial"/>
                <a:sym typeface="Arial"/>
              </a:rPr>
              <a:t>YEAR 3 Summer Term </a:t>
            </a:r>
            <a:r>
              <a:rPr b="1" lang="en-GB" sz="2000">
                <a:solidFill>
                  <a:schemeClr val="dk1"/>
                </a:solidFill>
              </a:rPr>
              <a:t>2</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GB" sz="2000" u="none" cap="none" strike="noStrike">
                <a:solidFill>
                  <a:schemeClr val="dk1"/>
                </a:solidFill>
                <a:latin typeface="Arial"/>
                <a:ea typeface="Arial"/>
                <a:cs typeface="Arial"/>
                <a:sym typeface="Arial"/>
              </a:rPr>
              <a:t>CURRICULUM MAP 2022</a:t>
            </a:r>
            <a:endParaRPr b="0" i="0" sz="2000" u="none" cap="none" strike="noStrike">
              <a:solidFill>
                <a:schemeClr val="dk1"/>
              </a:solidFill>
              <a:latin typeface="Arial"/>
              <a:ea typeface="Arial"/>
              <a:cs typeface="Arial"/>
              <a:sym typeface="Arial"/>
            </a:endParaRPr>
          </a:p>
        </p:txBody>
      </p:sp>
      <p:sp>
        <p:nvSpPr>
          <p:cNvPr id="86" name="Google Shape;86;g10b4058950d_0_0"/>
          <p:cNvSpPr txBox="1"/>
          <p:nvPr/>
        </p:nvSpPr>
        <p:spPr>
          <a:xfrm>
            <a:off x="102575" y="196950"/>
            <a:ext cx="2031000" cy="3550200"/>
          </a:xfrm>
          <a:prstGeom prst="rect">
            <a:avLst/>
          </a:prstGeom>
          <a:solidFill>
            <a:srgbClr val="B6D7A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lang="en-GB" sz="1600" u="sng">
                <a:solidFill>
                  <a:schemeClr val="dk1"/>
                </a:solidFill>
                <a:latin typeface="Calibri"/>
                <a:ea typeface="Calibri"/>
                <a:cs typeface="Calibri"/>
                <a:sym typeface="Calibri"/>
              </a:rPr>
              <a:t>Geography</a:t>
            </a:r>
            <a:endParaRPr b="1" sz="1600" u="sng">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We will be learning about climates and biomes in Geography this half term. We will use our atlas skills to locate major biomes around </a:t>
            </a:r>
            <a:r>
              <a:rPr lang="en-GB" sz="1600">
                <a:solidFill>
                  <a:schemeClr val="dk1"/>
                </a:solidFill>
                <a:latin typeface="Calibri"/>
                <a:ea typeface="Calibri"/>
                <a:cs typeface="Calibri"/>
                <a:sym typeface="Calibri"/>
              </a:rPr>
              <a:t>the</a:t>
            </a:r>
            <a:r>
              <a:rPr lang="en-GB" sz="1600">
                <a:solidFill>
                  <a:schemeClr val="dk1"/>
                </a:solidFill>
                <a:latin typeface="Calibri"/>
                <a:ea typeface="Calibri"/>
                <a:cs typeface="Calibri"/>
                <a:sym typeface="Calibri"/>
              </a:rPr>
              <a:t> world, understand how some plants survive in extreme </a:t>
            </a:r>
            <a:r>
              <a:rPr lang="en-GB" sz="1600">
                <a:solidFill>
                  <a:schemeClr val="dk1"/>
                </a:solidFill>
                <a:latin typeface="Calibri"/>
                <a:ea typeface="Calibri"/>
                <a:cs typeface="Calibri"/>
                <a:sym typeface="Calibri"/>
              </a:rPr>
              <a:t>environments and explore the role of plants in agriculture.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200" u="none" cap="none" strike="noStrike">
              <a:solidFill>
                <a:srgbClr val="000000"/>
              </a:solidFill>
              <a:latin typeface="Arial"/>
              <a:ea typeface="Arial"/>
              <a:cs typeface="Arial"/>
              <a:sym typeface="Arial"/>
            </a:endParaRPr>
          </a:p>
        </p:txBody>
      </p:sp>
      <p:sp>
        <p:nvSpPr>
          <p:cNvPr id="87" name="Google Shape;87;g10b4058950d_0_0"/>
          <p:cNvSpPr txBox="1"/>
          <p:nvPr/>
        </p:nvSpPr>
        <p:spPr>
          <a:xfrm>
            <a:off x="2242225" y="120125"/>
            <a:ext cx="4200900" cy="1575900"/>
          </a:xfrm>
          <a:prstGeom prst="rect">
            <a:avLst/>
          </a:prstGeom>
          <a:solidFill>
            <a:srgbClr val="B6D7A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sng" cap="none" strike="noStrike">
                <a:solidFill>
                  <a:schemeClr val="dk1"/>
                </a:solidFill>
                <a:latin typeface="Calibri"/>
                <a:ea typeface="Calibri"/>
                <a:cs typeface="Calibri"/>
                <a:sym typeface="Calibri"/>
              </a:rPr>
              <a:t>English </a:t>
            </a:r>
            <a:endParaRPr b="1" i="0" sz="1600" u="sng"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lang="en-GB" sz="1300">
                <a:latin typeface="Calibri"/>
                <a:ea typeface="Calibri"/>
                <a:cs typeface="Calibri"/>
                <a:sym typeface="Calibri"/>
              </a:rPr>
              <a:t>This half term will have a specific focus on poetry, using Michael Rosen’s </a:t>
            </a:r>
            <a:r>
              <a:rPr lang="en-GB" sz="1300">
                <a:latin typeface="Calibri"/>
                <a:ea typeface="Calibri"/>
                <a:cs typeface="Calibri"/>
                <a:sym typeface="Calibri"/>
              </a:rPr>
              <a:t>collection of poems from “Jelly Boots Smelly Boots” as inspiration. We will explore the use of figurative language, rhyme and imagery in his work and attempt to replicate some of his ideas in our own pieces of poetry. </a:t>
            </a:r>
            <a:endParaRPr b="1" i="0" sz="1300" u="none" cap="none" strike="noStrike">
              <a:solidFill>
                <a:srgbClr val="000000"/>
              </a:solidFill>
              <a:latin typeface="Arial"/>
              <a:ea typeface="Arial"/>
              <a:cs typeface="Arial"/>
              <a:sym typeface="Arial"/>
            </a:endParaRPr>
          </a:p>
        </p:txBody>
      </p:sp>
      <p:sp>
        <p:nvSpPr>
          <p:cNvPr id="88" name="Google Shape;88;g10b4058950d_0_0"/>
          <p:cNvSpPr txBox="1"/>
          <p:nvPr/>
        </p:nvSpPr>
        <p:spPr>
          <a:xfrm>
            <a:off x="8391350" y="4871000"/>
            <a:ext cx="3682800" cy="1815900"/>
          </a:xfrm>
          <a:prstGeom prst="rect">
            <a:avLst/>
          </a:prstGeom>
          <a:solidFill>
            <a:srgbClr val="D9EAD3"/>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sng" cap="none" strike="noStrike">
                <a:solidFill>
                  <a:schemeClr val="dk1"/>
                </a:solidFill>
                <a:latin typeface="Calibri"/>
                <a:ea typeface="Calibri"/>
                <a:cs typeface="Calibri"/>
                <a:sym typeface="Calibri"/>
              </a:rPr>
              <a:t>RE &amp; PSHE</a:t>
            </a:r>
            <a:endParaRPr b="1" i="0" sz="1600" u="sng"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In Re Lessons we will </a:t>
            </a:r>
            <a:r>
              <a:rPr lang="en-GB" sz="1600">
                <a:solidFill>
                  <a:schemeClr val="dk1"/>
                </a:solidFill>
                <a:latin typeface="Calibri"/>
                <a:ea typeface="Calibri"/>
                <a:cs typeface="Calibri"/>
                <a:sym typeface="Calibri"/>
              </a:rPr>
              <a:t>revisit</a:t>
            </a:r>
            <a:r>
              <a:rPr lang="en-GB" sz="1600">
                <a:solidFill>
                  <a:schemeClr val="dk1"/>
                </a:solidFill>
                <a:latin typeface="Calibri"/>
                <a:ea typeface="Calibri"/>
                <a:cs typeface="Calibri"/>
                <a:sym typeface="Calibri"/>
              </a:rPr>
              <a:t> our learning on Hinduism from earlier in the year to gain an in-depth understanding of Hindu </a:t>
            </a:r>
            <a:r>
              <a:rPr lang="en-GB" sz="1600">
                <a:solidFill>
                  <a:schemeClr val="dk1"/>
                </a:solidFill>
                <a:latin typeface="Calibri"/>
                <a:ea typeface="Calibri"/>
                <a:cs typeface="Calibri"/>
                <a:sym typeface="Calibri"/>
              </a:rPr>
              <a:t>beliefs</a:t>
            </a:r>
            <a:r>
              <a:rPr lang="en-GB" sz="1600">
                <a:solidFill>
                  <a:schemeClr val="dk1"/>
                </a:solidFill>
                <a:latin typeface="Calibri"/>
                <a:ea typeface="Calibri"/>
                <a:cs typeface="Calibri"/>
                <a:sym typeface="Calibri"/>
              </a:rPr>
              <a:t> and traditions. In PSHE, our unit title is “Valuing differences and keeping safe”. </a:t>
            </a:r>
            <a:endParaRPr sz="16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400" u="none" cap="none" strike="noStrike">
              <a:solidFill>
                <a:schemeClr val="dk1"/>
              </a:solidFill>
              <a:latin typeface="Calibri"/>
              <a:ea typeface="Calibri"/>
              <a:cs typeface="Calibri"/>
              <a:sym typeface="Calibri"/>
            </a:endParaRPr>
          </a:p>
        </p:txBody>
      </p:sp>
      <p:sp>
        <p:nvSpPr>
          <p:cNvPr id="89" name="Google Shape;89;g10b4058950d_0_0"/>
          <p:cNvSpPr txBox="1"/>
          <p:nvPr/>
        </p:nvSpPr>
        <p:spPr>
          <a:xfrm>
            <a:off x="5863375" y="3035600"/>
            <a:ext cx="2380500" cy="3651300"/>
          </a:xfrm>
          <a:prstGeom prst="rect">
            <a:avLst/>
          </a:prstGeom>
          <a:solidFill>
            <a:srgbClr val="93C47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GB" sz="1800" u="sng" cap="none" strike="noStrike">
                <a:solidFill>
                  <a:schemeClr val="dk1"/>
                </a:solidFill>
                <a:latin typeface="Calibri"/>
                <a:ea typeface="Calibri"/>
                <a:cs typeface="Calibri"/>
                <a:sym typeface="Calibri"/>
              </a:rPr>
              <a:t>Science</a:t>
            </a:r>
            <a:endParaRPr b="1" sz="1800" u="sng">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We will continue to learn about the human body, with a specific focus on the skeletal and muscular system. We will look at the role the skeleton plays in </a:t>
            </a:r>
            <a:r>
              <a:rPr lang="en-GB" sz="1600">
                <a:solidFill>
                  <a:schemeClr val="dk1"/>
                </a:solidFill>
                <a:latin typeface="Calibri"/>
                <a:ea typeface="Calibri"/>
                <a:cs typeface="Calibri"/>
                <a:sym typeface="Calibri"/>
              </a:rPr>
              <a:t>support</a:t>
            </a:r>
            <a:r>
              <a:rPr lang="en-GB" sz="1600">
                <a:solidFill>
                  <a:schemeClr val="dk1"/>
                </a:solidFill>
                <a:latin typeface="Calibri"/>
                <a:ea typeface="Calibri"/>
                <a:cs typeface="Calibri"/>
                <a:sym typeface="Calibri"/>
              </a:rPr>
              <a:t>, protection, and movement. We will also learn about the skeletons of different animals and the difference between vertebrates and invertebrates. </a:t>
            </a:r>
            <a:r>
              <a:rPr lang="en-GB" sz="1700">
                <a:solidFill>
                  <a:schemeClr val="dk1"/>
                </a:solidFill>
                <a:latin typeface="Calibri"/>
                <a:ea typeface="Calibri"/>
                <a:cs typeface="Calibri"/>
                <a:sym typeface="Calibri"/>
              </a:rPr>
              <a:t> </a:t>
            </a:r>
            <a:endParaRPr sz="17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g10b4058950d_0_0"/>
          <p:cNvSpPr txBox="1"/>
          <p:nvPr/>
        </p:nvSpPr>
        <p:spPr>
          <a:xfrm>
            <a:off x="8977375" y="768550"/>
            <a:ext cx="1769100" cy="1897800"/>
          </a:xfrm>
          <a:prstGeom prst="rect">
            <a:avLst/>
          </a:prstGeom>
          <a:solidFill>
            <a:srgbClr val="93C47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GB" sz="1400" u="sng" cap="none" strike="noStrike">
                <a:solidFill>
                  <a:schemeClr val="dk1"/>
                </a:solidFill>
                <a:latin typeface="Calibri"/>
                <a:ea typeface="Calibri"/>
                <a:cs typeface="Calibri"/>
                <a:sym typeface="Calibri"/>
              </a:rPr>
              <a:t>Art</a:t>
            </a:r>
            <a:endParaRPr b="1" i="0" sz="1400" u="sng"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lang="en-GB">
                <a:solidFill>
                  <a:schemeClr val="dk1"/>
                </a:solidFill>
                <a:latin typeface="Calibri"/>
                <a:ea typeface="Calibri"/>
                <a:cs typeface="Calibri"/>
                <a:sym typeface="Calibri"/>
              </a:rPr>
              <a:t>Our art </a:t>
            </a:r>
            <a:r>
              <a:rPr lang="en-GB">
                <a:solidFill>
                  <a:schemeClr val="dk1"/>
                </a:solidFill>
                <a:latin typeface="Calibri"/>
                <a:ea typeface="Calibri"/>
                <a:cs typeface="Calibri"/>
                <a:sym typeface="Calibri"/>
              </a:rPr>
              <a:t>focus</a:t>
            </a:r>
            <a:r>
              <a:rPr lang="en-GB">
                <a:solidFill>
                  <a:schemeClr val="dk1"/>
                </a:solidFill>
                <a:latin typeface="Calibri"/>
                <a:ea typeface="Calibri"/>
                <a:cs typeface="Calibri"/>
                <a:sym typeface="Calibri"/>
              </a:rPr>
              <a:t> this half term will be on observational drawing skills. We will use a </a:t>
            </a:r>
            <a:r>
              <a:rPr lang="en-GB">
                <a:solidFill>
                  <a:schemeClr val="dk1"/>
                </a:solidFill>
                <a:latin typeface="Calibri"/>
                <a:ea typeface="Calibri"/>
                <a:cs typeface="Calibri"/>
                <a:sym typeface="Calibri"/>
              </a:rPr>
              <a:t>variety</a:t>
            </a:r>
            <a:r>
              <a:rPr lang="en-GB">
                <a:solidFill>
                  <a:schemeClr val="dk1"/>
                </a:solidFill>
                <a:latin typeface="Calibri"/>
                <a:ea typeface="Calibri"/>
                <a:cs typeface="Calibri"/>
                <a:sym typeface="Calibri"/>
              </a:rPr>
              <a:t> of pencils to add shade and tone to sketches.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300" u="none" cap="none" strike="noStrike">
              <a:solidFill>
                <a:schemeClr val="dk1"/>
              </a:solidFill>
              <a:latin typeface="Calibri"/>
              <a:ea typeface="Calibri"/>
              <a:cs typeface="Calibri"/>
              <a:sym typeface="Calibri"/>
            </a:endParaRPr>
          </a:p>
        </p:txBody>
      </p:sp>
      <p:sp>
        <p:nvSpPr>
          <p:cNvPr id="91" name="Google Shape;91;g10b4058950d_0_0"/>
          <p:cNvSpPr txBox="1"/>
          <p:nvPr/>
        </p:nvSpPr>
        <p:spPr>
          <a:xfrm>
            <a:off x="8328250" y="2693175"/>
            <a:ext cx="2241900" cy="2074800"/>
          </a:xfrm>
          <a:prstGeom prst="rect">
            <a:avLst/>
          </a:prstGeom>
          <a:solidFill>
            <a:srgbClr val="D9EAD3"/>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GB" sz="1800" u="sng" cap="none" strike="noStrike">
                <a:solidFill>
                  <a:schemeClr val="dk1"/>
                </a:solidFill>
                <a:latin typeface="Calibri"/>
                <a:ea typeface="Calibri"/>
                <a:cs typeface="Calibri"/>
                <a:sym typeface="Calibri"/>
              </a:rPr>
              <a:t>Computing</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lang="en-GB">
                <a:solidFill>
                  <a:schemeClr val="dk1"/>
                </a:solidFill>
                <a:latin typeface="Calibri"/>
                <a:ea typeface="Calibri"/>
                <a:cs typeface="Calibri"/>
                <a:sym typeface="Calibri"/>
              </a:rPr>
              <a:t>This half term we will be broadening our knowledge of coding. Having used Purple Mash coding software earlier in the year, the children will gain experience using Scratch to code a musical </a:t>
            </a:r>
            <a:r>
              <a:rPr lang="en-GB">
                <a:solidFill>
                  <a:schemeClr val="dk1"/>
                </a:solidFill>
                <a:latin typeface="Calibri"/>
                <a:ea typeface="Calibri"/>
                <a:cs typeface="Calibri"/>
                <a:sym typeface="Calibri"/>
              </a:rPr>
              <a:t>sequence. </a:t>
            </a:r>
            <a:endParaRPr b="0" i="0" sz="1400" u="none" cap="none" strike="noStrike">
              <a:solidFill>
                <a:schemeClr val="dk1"/>
              </a:solidFill>
              <a:latin typeface="Calibri"/>
              <a:ea typeface="Calibri"/>
              <a:cs typeface="Calibri"/>
              <a:sym typeface="Calibri"/>
            </a:endParaRPr>
          </a:p>
        </p:txBody>
      </p:sp>
      <p:sp>
        <p:nvSpPr>
          <p:cNvPr id="92" name="Google Shape;92;g10b4058950d_0_0"/>
          <p:cNvSpPr txBox="1"/>
          <p:nvPr/>
        </p:nvSpPr>
        <p:spPr>
          <a:xfrm>
            <a:off x="10885700" y="768550"/>
            <a:ext cx="1216800" cy="2510400"/>
          </a:xfrm>
          <a:prstGeom prst="rect">
            <a:avLst/>
          </a:prstGeom>
          <a:solidFill>
            <a:srgbClr val="B6D7A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GB" sz="1300" u="sng" cap="none" strike="noStrike">
                <a:solidFill>
                  <a:srgbClr val="000000"/>
                </a:solidFill>
                <a:latin typeface="Calibri"/>
                <a:ea typeface="Calibri"/>
                <a:cs typeface="Calibri"/>
                <a:sym typeface="Calibri"/>
              </a:rPr>
              <a:t>PE</a:t>
            </a:r>
            <a:endParaRPr b="1" i="0" sz="13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300">
                <a:latin typeface="Calibri"/>
                <a:ea typeface="Calibri"/>
                <a:cs typeface="Calibri"/>
                <a:sym typeface="Calibri"/>
              </a:rPr>
              <a:t>Our PE sessions will continue with the NUFC Foundation, and we will be focusing on Athletics and Fitness in preparation for Sports day. </a:t>
            </a:r>
            <a:endParaRPr sz="13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100" u="none" cap="none" strike="noStrike">
              <a:solidFill>
                <a:schemeClr val="dk1"/>
              </a:solidFill>
              <a:latin typeface="Calibri"/>
              <a:ea typeface="Calibri"/>
              <a:cs typeface="Calibri"/>
              <a:sym typeface="Calibri"/>
            </a:endParaRPr>
          </a:p>
        </p:txBody>
      </p:sp>
      <p:sp>
        <p:nvSpPr>
          <p:cNvPr id="93" name="Google Shape;93;g10b4058950d_0_0"/>
          <p:cNvSpPr txBox="1"/>
          <p:nvPr/>
        </p:nvSpPr>
        <p:spPr>
          <a:xfrm>
            <a:off x="102575" y="3921800"/>
            <a:ext cx="5532900" cy="1705500"/>
          </a:xfrm>
          <a:prstGeom prst="rect">
            <a:avLst/>
          </a:prstGeom>
          <a:solidFill>
            <a:srgbClr val="93C47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GB" sz="1800" u="sng" cap="none" strike="noStrike">
                <a:solidFill>
                  <a:schemeClr val="dk1"/>
                </a:solidFill>
                <a:latin typeface="Calibri"/>
                <a:ea typeface="Calibri"/>
                <a:cs typeface="Calibri"/>
                <a:sym typeface="Calibri"/>
              </a:rPr>
              <a:t>Maths</a:t>
            </a:r>
            <a:endParaRPr b="1" sz="1800" u="sng">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In maths, we will be learning to tell the time to the nearest minute, understand the difference between AM and PM and practise accurately using a 24 hour clock. We will also be learning about the properties of shape, with a specific focus on angles and parallel/perpendicular lines. </a:t>
            </a:r>
            <a:endParaRPr sz="16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400" u="none" cap="none" strike="noStrike">
              <a:solidFill>
                <a:schemeClr val="dk1"/>
              </a:solidFill>
              <a:latin typeface="Calibri"/>
              <a:ea typeface="Calibri"/>
              <a:cs typeface="Calibri"/>
              <a:sym typeface="Calibri"/>
            </a:endParaRPr>
          </a:p>
        </p:txBody>
      </p:sp>
      <p:sp>
        <p:nvSpPr>
          <p:cNvPr id="94" name="Google Shape;94;g10b4058950d_0_0"/>
          <p:cNvSpPr txBox="1"/>
          <p:nvPr/>
        </p:nvSpPr>
        <p:spPr>
          <a:xfrm>
            <a:off x="10708661" y="3358954"/>
            <a:ext cx="1417800" cy="1438200"/>
          </a:xfrm>
          <a:prstGeom prst="rect">
            <a:avLst/>
          </a:prstGeom>
          <a:solidFill>
            <a:srgbClr val="93C47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sng" cap="none" strike="noStrike">
                <a:solidFill>
                  <a:schemeClr val="dk1"/>
                </a:solidFill>
                <a:latin typeface="Calibri"/>
                <a:ea typeface="Calibri"/>
                <a:cs typeface="Calibri"/>
                <a:sym typeface="Calibri"/>
              </a:rPr>
              <a:t>Music</a:t>
            </a:r>
            <a:endParaRPr b="1" i="0" sz="1600" u="sng"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lang="en-GB" sz="1200">
                <a:solidFill>
                  <a:schemeClr val="dk1"/>
                </a:solidFill>
                <a:latin typeface="Calibri"/>
                <a:ea typeface="Calibri"/>
                <a:cs typeface="Calibri"/>
                <a:sym typeface="Calibri"/>
              </a:rPr>
              <a:t>In lessons with Mrs Milner, we will begin to use </a:t>
            </a:r>
            <a:r>
              <a:rPr lang="en-GB" sz="1200">
                <a:solidFill>
                  <a:schemeClr val="dk1"/>
                </a:solidFill>
                <a:latin typeface="Calibri"/>
                <a:ea typeface="Calibri"/>
                <a:cs typeface="Calibri"/>
                <a:sym typeface="Calibri"/>
              </a:rPr>
              <a:t>instruments to compose our own piece of music. </a:t>
            </a:r>
            <a:r>
              <a:rPr b="1" i="0" lang="en-GB" sz="1200" u="sng" cap="none" strike="noStrike">
                <a:solidFill>
                  <a:schemeClr val="dk1"/>
                </a:solidFill>
                <a:latin typeface="Calibri"/>
                <a:ea typeface="Calibri"/>
                <a:cs typeface="Calibri"/>
                <a:sym typeface="Calibri"/>
              </a:rPr>
              <a:t> </a:t>
            </a:r>
            <a:endParaRPr b="1" i="0" sz="12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i="0" sz="1200" u="sng" cap="none" strike="noStrike">
              <a:solidFill>
                <a:schemeClr val="dk1"/>
              </a:solidFill>
              <a:latin typeface="Calibri"/>
              <a:ea typeface="Calibri"/>
              <a:cs typeface="Calibri"/>
              <a:sym typeface="Calibri"/>
            </a:endParaRPr>
          </a:p>
        </p:txBody>
      </p:sp>
      <p:sp>
        <p:nvSpPr>
          <p:cNvPr id="95" name="Google Shape;95;g10b4058950d_0_0"/>
          <p:cNvSpPr/>
          <p:nvPr/>
        </p:nvSpPr>
        <p:spPr>
          <a:xfrm>
            <a:off x="2248050" y="1788400"/>
            <a:ext cx="6590100" cy="921000"/>
          </a:xfrm>
          <a:prstGeom prst="rect">
            <a:avLst/>
          </a:prstGeom>
          <a:solidFill>
            <a:schemeClr val="accent6"/>
          </a:solidFill>
          <a:ln cap="flat" cmpd="sng" w="25400">
            <a:solidFill>
              <a:srgbClr val="FF99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6" name="Google Shape;96;g10b4058950d_0_0"/>
          <p:cNvSpPr txBox="1"/>
          <p:nvPr/>
        </p:nvSpPr>
        <p:spPr>
          <a:xfrm>
            <a:off x="39400" y="5801950"/>
            <a:ext cx="5739600" cy="837300"/>
          </a:xfrm>
          <a:prstGeom prst="rect">
            <a:avLst/>
          </a:prstGeom>
          <a:solidFill>
            <a:srgbClr val="D9EAD3"/>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GB" sz="1800" u="sng" cap="none" strike="noStrike">
                <a:solidFill>
                  <a:schemeClr val="dk1"/>
                </a:solidFill>
                <a:latin typeface="Calibri"/>
                <a:ea typeface="Calibri"/>
                <a:cs typeface="Calibri"/>
                <a:sym typeface="Calibri"/>
              </a:rPr>
              <a:t>French</a:t>
            </a:r>
            <a:endParaRPr b="1" i="0" sz="1800" u="sng" cap="none" strike="noStrike">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300">
                <a:solidFill>
                  <a:schemeClr val="dk1"/>
                </a:solidFill>
              </a:rPr>
              <a:t>We put our knowledge of body parts into action to describe injuries and ailments, and learn about Marie Curie’s life in France.</a:t>
            </a:r>
            <a:endParaRPr b="1" sz="2000" u="sng">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1" i="0" sz="1400" u="sng" cap="none" strike="noStrike">
              <a:solidFill>
                <a:schemeClr val="dk1"/>
              </a:solidFill>
              <a:latin typeface="Calibri"/>
              <a:ea typeface="Calibri"/>
              <a:cs typeface="Calibri"/>
              <a:sym typeface="Calibri"/>
            </a:endParaRPr>
          </a:p>
        </p:txBody>
      </p:sp>
      <p:sp>
        <p:nvSpPr>
          <p:cNvPr id="97" name="Google Shape;97;g10b4058950d_0_0"/>
          <p:cNvSpPr/>
          <p:nvPr/>
        </p:nvSpPr>
        <p:spPr>
          <a:xfrm>
            <a:off x="2305875" y="1864600"/>
            <a:ext cx="6375110" cy="741024"/>
          </a:xfrm>
          <a:prstGeom prst="rect">
            <a:avLst/>
          </a:prstGeom>
        </p:spPr>
        <p:txBody>
          <a:bodyPr>
            <a:prstTxWarp prst="textPlain"/>
          </a:bodyPr>
          <a:lstStyle/>
          <a:p>
            <a:pPr lvl="0" algn="ctr"/>
            <a:r>
              <a:rPr b="0" i="0">
                <a:ln cap="flat" cmpd="sng" w="25400">
                  <a:solidFill>
                    <a:srgbClr val="FFD966"/>
                  </a:solidFill>
                  <a:prstDash val="solid"/>
                  <a:round/>
                  <a:headEnd len="sm" w="sm" type="none"/>
                  <a:tailEnd len="sm" w="sm" type="none"/>
                </a:ln>
                <a:solidFill>
                  <a:srgbClr val="FFD966"/>
                </a:solidFill>
                <a:latin typeface="Arial"/>
              </a:rPr>
              <a:t>Plants Of The World</a:t>
            </a:r>
          </a:p>
        </p:txBody>
      </p:sp>
      <p:pic>
        <p:nvPicPr>
          <p:cNvPr id="98" name="Google Shape;98;g10b4058950d_0_0"/>
          <p:cNvPicPr preferRelativeResize="0"/>
          <p:nvPr/>
        </p:nvPicPr>
        <p:blipFill>
          <a:blip r:embed="rId4">
            <a:alphaModFix/>
          </a:blip>
          <a:stretch>
            <a:fillRect/>
          </a:stretch>
        </p:blipFill>
        <p:spPr>
          <a:xfrm>
            <a:off x="6551200" y="76325"/>
            <a:ext cx="1158859" cy="1575900"/>
          </a:xfrm>
          <a:prstGeom prst="rect">
            <a:avLst/>
          </a:prstGeom>
          <a:noFill/>
          <a:ln>
            <a:noFill/>
          </a:ln>
        </p:spPr>
      </p:pic>
      <p:sp>
        <p:nvSpPr>
          <p:cNvPr id="99" name="Google Shape;99;g10b4058950d_0_0"/>
          <p:cNvSpPr txBox="1"/>
          <p:nvPr/>
        </p:nvSpPr>
        <p:spPr>
          <a:xfrm>
            <a:off x="7903125" y="76325"/>
            <a:ext cx="4200900" cy="615600"/>
          </a:xfrm>
          <a:prstGeom prst="rect">
            <a:avLst/>
          </a:prstGeom>
          <a:solidFill>
            <a:srgbClr val="B6D7A8"/>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alibri"/>
                <a:ea typeface="Calibri"/>
                <a:cs typeface="Calibri"/>
                <a:sym typeface="Calibri"/>
              </a:rPr>
              <a:t>We will be going to Alnwick Castle on 20.06.22, as part of our “Made In The North East” week. </a:t>
            </a:r>
            <a:endParaRPr>
              <a:latin typeface="Calibri"/>
              <a:ea typeface="Calibri"/>
              <a:cs typeface="Calibri"/>
              <a:sym typeface="Calibri"/>
            </a:endParaRPr>
          </a:p>
        </p:txBody>
      </p:sp>
      <p:pic>
        <p:nvPicPr>
          <p:cNvPr id="100" name="Google Shape;100;g10b4058950d_0_0"/>
          <p:cNvPicPr preferRelativeResize="0"/>
          <p:nvPr/>
        </p:nvPicPr>
        <p:blipFill>
          <a:blip r:embed="rId5">
            <a:alphaModFix/>
          </a:blip>
          <a:stretch>
            <a:fillRect/>
          </a:stretch>
        </p:blipFill>
        <p:spPr>
          <a:xfrm>
            <a:off x="7818125" y="768125"/>
            <a:ext cx="1116301" cy="8372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Damon McDonald</dc:creator>
</cp:coreProperties>
</file>