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7" roundtripDataSignature="AMtx7mjxGSbecgNsU/zXoyZyXOEYxhks6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0b4058950d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g10b4058950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Flag of the United Kingdom - Wikipedia" id="84" name="Google Shape;84;g10b4058950d_0_0"/>
          <p:cNvPicPr preferRelativeResize="0"/>
          <p:nvPr/>
        </p:nvPicPr>
        <p:blipFill rotWithShape="1">
          <a:blip r:embed="rId3">
            <a:alphaModFix/>
          </a:blip>
          <a:srcRect b="0" l="0" r="0" t="0"/>
          <a:stretch/>
        </p:blipFill>
        <p:spPr>
          <a:xfrm>
            <a:off x="-12440" y="0"/>
            <a:ext cx="12204439" cy="6858000"/>
          </a:xfrm>
          <a:prstGeom prst="rect">
            <a:avLst/>
          </a:prstGeom>
          <a:noFill/>
          <a:ln>
            <a:noFill/>
          </a:ln>
        </p:spPr>
      </p:pic>
      <p:sp>
        <p:nvSpPr>
          <p:cNvPr id="85" name="Google Shape;85;g10b4058950d_0_0"/>
          <p:cNvSpPr txBox="1"/>
          <p:nvPr/>
        </p:nvSpPr>
        <p:spPr>
          <a:xfrm>
            <a:off x="2235350" y="2778977"/>
            <a:ext cx="3329700" cy="741023"/>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en-GB" sz="2000" u="none" cap="none" strike="noStrike">
                <a:solidFill>
                  <a:schemeClr val="dk1"/>
                </a:solidFill>
                <a:latin typeface="Arial"/>
                <a:ea typeface="Arial"/>
                <a:cs typeface="Arial"/>
                <a:sym typeface="Arial"/>
              </a:rPr>
              <a:t>YEAR 3 Spring Term 2</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n-GB" sz="2000" u="none" cap="none" strike="noStrike">
                <a:solidFill>
                  <a:schemeClr val="dk1"/>
                </a:solidFill>
                <a:latin typeface="Arial"/>
                <a:ea typeface="Arial"/>
                <a:cs typeface="Arial"/>
                <a:sym typeface="Arial"/>
              </a:rPr>
              <a:t>CURRICULUM MAP 2022</a:t>
            </a:r>
            <a:endParaRPr b="0" i="0" sz="2000" u="none" cap="none" strike="noStrike">
              <a:solidFill>
                <a:schemeClr val="dk1"/>
              </a:solidFill>
              <a:latin typeface="Arial"/>
              <a:ea typeface="Arial"/>
              <a:cs typeface="Arial"/>
              <a:sym typeface="Arial"/>
            </a:endParaRPr>
          </a:p>
        </p:txBody>
      </p:sp>
      <p:sp>
        <p:nvSpPr>
          <p:cNvPr id="86" name="Google Shape;86;g10b4058950d_0_0"/>
          <p:cNvSpPr txBox="1"/>
          <p:nvPr/>
        </p:nvSpPr>
        <p:spPr>
          <a:xfrm>
            <a:off x="28029" y="369525"/>
            <a:ext cx="2031000" cy="46740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800" u="sng" cap="none" strike="noStrike">
                <a:solidFill>
                  <a:schemeClr val="dk1"/>
                </a:solidFill>
                <a:latin typeface="Calibri"/>
                <a:ea typeface="Calibri"/>
                <a:cs typeface="Calibri"/>
                <a:sym typeface="Calibri"/>
              </a:rPr>
              <a:t>Geography</a:t>
            </a:r>
            <a:endParaRPr b="1" i="0" sz="18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en-GB" sz="1400" u="none" cap="none" strike="noStrike">
                <a:solidFill>
                  <a:schemeClr val="dk1"/>
                </a:solidFill>
                <a:latin typeface="Calibri"/>
                <a:ea typeface="Calibri"/>
                <a:cs typeface="Calibri"/>
                <a:sym typeface="Calibri"/>
              </a:rPr>
              <a:t>This half term, we will take a look at the geography of the UK – from the physical features of mountains, rivers and seas to man-made administrative regions and counties. We will find out how the UK has changed over time, looking specifically at how London has grown and how the population of the UK has changed throughout the course of history. We will refine our atlas skills as we look to map out the different counties within England. </a:t>
            </a:r>
            <a:endParaRPr b="0" i="0" sz="1600" u="none" cap="none" strike="noStrike">
              <a:solidFill>
                <a:srgbClr val="000000"/>
              </a:solidFill>
              <a:latin typeface="Arial"/>
              <a:ea typeface="Arial"/>
              <a:cs typeface="Arial"/>
              <a:sym typeface="Arial"/>
            </a:endParaRPr>
          </a:p>
        </p:txBody>
      </p:sp>
      <p:sp>
        <p:nvSpPr>
          <p:cNvPr id="87" name="Google Shape;87;g10b4058950d_0_0"/>
          <p:cNvSpPr txBox="1"/>
          <p:nvPr/>
        </p:nvSpPr>
        <p:spPr>
          <a:xfrm>
            <a:off x="2242225" y="120124"/>
            <a:ext cx="4501800" cy="15759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sng" cap="none" strike="noStrike">
                <a:solidFill>
                  <a:schemeClr val="dk1"/>
                </a:solidFill>
                <a:latin typeface="Calibri"/>
                <a:ea typeface="Calibri"/>
                <a:cs typeface="Calibri"/>
                <a:sym typeface="Calibri"/>
              </a:rPr>
              <a:t>English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200"/>
              <a:buFont typeface="Arial"/>
              <a:buNone/>
            </a:pPr>
            <a:r>
              <a:rPr b="0" i="0" lang="en-GB" sz="1100" u="none" cap="none" strike="noStrike">
                <a:solidFill>
                  <a:srgbClr val="000000"/>
                </a:solidFill>
                <a:latin typeface="Calibri"/>
                <a:ea typeface="Calibri"/>
                <a:cs typeface="Calibri"/>
                <a:sym typeface="Calibri"/>
              </a:rPr>
              <a:t>Our class text in Spring two will be the last book ever written by Roald Dahl;  </a:t>
            </a:r>
            <a:r>
              <a:rPr b="1" i="0" lang="en-GB" sz="1100" u="none" cap="none" strike="noStrike">
                <a:solidFill>
                  <a:srgbClr val="000000"/>
                </a:solidFill>
                <a:latin typeface="Calibri"/>
                <a:ea typeface="Calibri"/>
                <a:cs typeface="Calibri"/>
                <a:sym typeface="Calibri"/>
              </a:rPr>
              <a:t>The Minpins</a:t>
            </a:r>
            <a:r>
              <a:rPr b="0" i="0" lang="en-GB" sz="1100" u="none" cap="none" strike="noStrike">
                <a:solidFill>
                  <a:srgbClr val="000000"/>
                </a:solidFill>
                <a:latin typeface="Calibri"/>
                <a:ea typeface="Calibri"/>
                <a:cs typeface="Calibri"/>
                <a:sym typeface="Calibri"/>
              </a:rPr>
              <a:t>. We will use this text to facilitate our whole class guided reading sessions, in addition to inspiring our writing opportunities. We will use this book to write setting descriptions for “The Forest of Sin” and character descriptions for the red-hot, smoke-belching Gruncher. Our final piece of writing for the half term  will be a non-chronological report on birds, as they play an integral part to this amazing story. </a:t>
            </a:r>
            <a:endParaRPr b="1" i="0" sz="1100" u="none" cap="none" strike="noStrike">
              <a:solidFill>
                <a:srgbClr val="000000"/>
              </a:solidFill>
              <a:latin typeface="Arial"/>
              <a:ea typeface="Arial"/>
              <a:cs typeface="Arial"/>
              <a:sym typeface="Arial"/>
            </a:endParaRPr>
          </a:p>
        </p:txBody>
      </p:sp>
      <p:sp>
        <p:nvSpPr>
          <p:cNvPr id="88" name="Google Shape;88;g10b4058950d_0_0"/>
          <p:cNvSpPr txBox="1"/>
          <p:nvPr/>
        </p:nvSpPr>
        <p:spPr>
          <a:xfrm>
            <a:off x="8391350" y="4871000"/>
            <a:ext cx="3682800" cy="18159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sng" cap="none" strike="noStrike">
                <a:solidFill>
                  <a:schemeClr val="dk1"/>
                </a:solidFill>
                <a:latin typeface="Calibri"/>
                <a:ea typeface="Calibri"/>
                <a:cs typeface="Calibri"/>
                <a:sym typeface="Calibri"/>
              </a:rPr>
              <a:t>RE &amp; PSHE</a:t>
            </a:r>
            <a:endParaRPr b="1" i="0" sz="1600" u="sng"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0" lang="en-GB" sz="1200" u="none" cap="none" strike="noStrike">
                <a:solidFill>
                  <a:schemeClr val="dk1"/>
                </a:solidFill>
                <a:latin typeface="Calibri"/>
                <a:ea typeface="Calibri"/>
                <a:cs typeface="Calibri"/>
                <a:sym typeface="Calibri"/>
              </a:rPr>
              <a:t>Our Key Question in Religious Education this half term is, “Why do Christians call the day Jesus died Good Friday?” We will explore key texts from the Gospels of Matthew and Luke and understand what these mean to Christians.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0" lang="en-GB" sz="1200" u="none" cap="none" strike="noStrike">
                <a:solidFill>
                  <a:schemeClr val="dk1"/>
                </a:solidFill>
                <a:latin typeface="Calibri"/>
                <a:ea typeface="Calibri"/>
                <a:cs typeface="Calibri"/>
                <a:sym typeface="Calibri"/>
              </a:rPr>
              <a:t>In PSHE we will be exploring skills needed for different jobs and will finish the half term learning about the physical effects of smoking</a:t>
            </a:r>
            <a:r>
              <a:rPr b="0" i="0" lang="en-GB" sz="1400" u="none" cap="none" strike="noStrike">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p:txBody>
      </p:sp>
      <p:sp>
        <p:nvSpPr>
          <p:cNvPr id="89" name="Google Shape;89;g10b4058950d_0_0"/>
          <p:cNvSpPr txBox="1"/>
          <p:nvPr/>
        </p:nvSpPr>
        <p:spPr>
          <a:xfrm>
            <a:off x="5894925" y="2784141"/>
            <a:ext cx="2380500" cy="39936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500" u="sng" cap="none" strike="noStrike">
                <a:solidFill>
                  <a:schemeClr val="dk1"/>
                </a:solidFill>
                <a:latin typeface="Calibri"/>
                <a:ea typeface="Calibri"/>
                <a:cs typeface="Calibri"/>
                <a:sym typeface="Calibri"/>
              </a:rPr>
              <a:t>Science</a:t>
            </a:r>
            <a:endParaRPr b="0" i="0" sz="15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500" u="none" cap="none" strike="noStrike">
                <a:solidFill>
                  <a:srgbClr val="000000"/>
                </a:solidFill>
                <a:latin typeface="Calibri"/>
                <a:ea typeface="Calibri"/>
                <a:cs typeface="Calibri"/>
                <a:sym typeface="Calibri"/>
              </a:rPr>
              <a:t>Our science focus this half term is </a:t>
            </a:r>
            <a:r>
              <a:rPr b="1" i="0" lang="en-GB" sz="1500" u="none" cap="none" strike="noStrike">
                <a:solidFill>
                  <a:srgbClr val="000000"/>
                </a:solidFill>
                <a:latin typeface="Calibri"/>
                <a:ea typeface="Calibri"/>
                <a:cs typeface="Calibri"/>
                <a:sym typeface="Calibri"/>
              </a:rPr>
              <a:t>Plants. </a:t>
            </a:r>
            <a:r>
              <a:rPr b="0" i="0" lang="en-GB" sz="1500" u="none" cap="none" strike="noStrike">
                <a:solidFill>
                  <a:srgbClr val="000000"/>
                </a:solidFill>
                <a:latin typeface="Calibri"/>
                <a:ea typeface="Calibri"/>
                <a:cs typeface="Calibri"/>
                <a:sym typeface="Calibri"/>
              </a:rPr>
              <a:t>We will learn the names of the different parts of plants, and the jobs they do. We will work scientifically to investigate what plants need to grow well, and we will present our findings to the class. We will look at how water is transported within plants, and identify the parts of a flower. Finally, we will explore the stages of the life cycle of a flowering plant. </a:t>
            </a:r>
            <a:endParaRPr b="0" i="0" sz="1400" u="none" cap="none" strike="noStrike">
              <a:solidFill>
                <a:srgbClr val="000000"/>
              </a:solidFill>
              <a:latin typeface="Arial"/>
              <a:ea typeface="Arial"/>
              <a:cs typeface="Arial"/>
              <a:sym typeface="Arial"/>
            </a:endParaRPr>
          </a:p>
        </p:txBody>
      </p:sp>
      <p:sp>
        <p:nvSpPr>
          <p:cNvPr id="90" name="Google Shape;90;g10b4058950d_0_0"/>
          <p:cNvSpPr txBox="1"/>
          <p:nvPr/>
        </p:nvSpPr>
        <p:spPr>
          <a:xfrm>
            <a:off x="8128000" y="93026"/>
            <a:ext cx="2580750" cy="157545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400" u="sng" cap="none" strike="noStrike">
                <a:solidFill>
                  <a:schemeClr val="dk1"/>
                </a:solidFill>
                <a:latin typeface="Calibri"/>
                <a:ea typeface="Calibri"/>
                <a:cs typeface="Calibri"/>
                <a:sym typeface="Calibri"/>
              </a:rPr>
              <a:t>D&amp;T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GB" sz="1400" u="none" cap="none" strike="noStrike">
                <a:solidFill>
                  <a:schemeClr val="dk1"/>
                </a:solidFill>
                <a:latin typeface="Calibri"/>
                <a:ea typeface="Calibri"/>
                <a:cs typeface="Calibri"/>
                <a:sym typeface="Calibri"/>
              </a:rPr>
              <a:t>For our DT project this half term, the children will create a </a:t>
            </a:r>
            <a:r>
              <a:rPr b="1" i="0" lang="en-GB" sz="1400" u="none" cap="none" strike="noStrike">
                <a:solidFill>
                  <a:schemeClr val="dk1"/>
                </a:solidFill>
                <a:latin typeface="Calibri"/>
                <a:ea typeface="Calibri"/>
                <a:cs typeface="Calibri"/>
                <a:sym typeface="Calibri"/>
              </a:rPr>
              <a:t>healthy snack</a:t>
            </a:r>
            <a:r>
              <a:rPr b="0" i="0" lang="en-GB" sz="1400" u="none" cap="none" strike="noStrike">
                <a:solidFill>
                  <a:schemeClr val="dk1"/>
                </a:solidFill>
                <a:latin typeface="Calibri"/>
                <a:ea typeface="Calibri"/>
                <a:cs typeface="Calibri"/>
                <a:sym typeface="Calibri"/>
              </a:rPr>
              <a:t>. To do this, we will practise our cutting, grating and spreading skills before creating our product.  </a:t>
            </a:r>
            <a:endParaRPr b="0" i="0" sz="1400" u="none" cap="none" strike="noStrike">
              <a:solidFill>
                <a:schemeClr val="dk1"/>
              </a:solidFill>
              <a:latin typeface="Calibri"/>
              <a:ea typeface="Calibri"/>
              <a:cs typeface="Calibri"/>
              <a:sym typeface="Calibri"/>
            </a:endParaRPr>
          </a:p>
        </p:txBody>
      </p:sp>
      <p:sp>
        <p:nvSpPr>
          <p:cNvPr id="91" name="Google Shape;91;g10b4058950d_0_0"/>
          <p:cNvSpPr txBox="1"/>
          <p:nvPr/>
        </p:nvSpPr>
        <p:spPr>
          <a:xfrm>
            <a:off x="8328250" y="2807475"/>
            <a:ext cx="2241900" cy="19281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800" u="sng" cap="none" strike="noStrike">
                <a:solidFill>
                  <a:schemeClr val="dk1"/>
                </a:solidFill>
                <a:latin typeface="Calibri"/>
                <a:ea typeface="Calibri"/>
                <a:cs typeface="Calibri"/>
                <a:sym typeface="Calibri"/>
              </a:rPr>
              <a:t>Computing</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200"/>
              <a:buFont typeface="Arial"/>
              <a:buNone/>
            </a:pPr>
            <a:r>
              <a:rPr b="0" i="0" lang="en-GB" sz="1300" u="none" cap="none" strike="noStrike">
                <a:solidFill>
                  <a:schemeClr val="dk1"/>
                </a:solidFill>
                <a:latin typeface="Calibri"/>
                <a:ea typeface="Calibri"/>
                <a:cs typeface="Calibri"/>
                <a:sym typeface="Calibri"/>
              </a:rPr>
              <a:t>In Computing we will focus on using emails. We will learn how to compose effective emails and understand how to use emails safely. Finally, we will look at adding attachments to our messages</a:t>
            </a:r>
            <a:r>
              <a:rPr b="0" i="0" lang="en-GB" sz="1400" u="none" cap="none" strike="noStrike">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p:txBody>
      </p:sp>
      <p:sp>
        <p:nvSpPr>
          <p:cNvPr id="92" name="Google Shape;92;g10b4058950d_0_0"/>
          <p:cNvSpPr txBox="1"/>
          <p:nvPr/>
        </p:nvSpPr>
        <p:spPr>
          <a:xfrm>
            <a:off x="10857350" y="169225"/>
            <a:ext cx="1216800" cy="29985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800" u="sng" cap="none" strike="noStrike">
                <a:solidFill>
                  <a:srgbClr val="000000"/>
                </a:solidFill>
                <a:latin typeface="Calibri"/>
                <a:ea typeface="Calibri"/>
                <a:cs typeface="Calibri"/>
                <a:sym typeface="Calibri"/>
              </a:rPr>
              <a:t>PE</a:t>
            </a:r>
            <a:endParaRPr/>
          </a:p>
          <a:p>
            <a:pPr indent="0" lvl="0" marL="0" marR="0" rtl="0" algn="ctr">
              <a:lnSpc>
                <a:spcPct val="100000"/>
              </a:lnSpc>
              <a:spcBef>
                <a:spcPts val="0"/>
              </a:spcBef>
              <a:spcAft>
                <a:spcPts val="0"/>
              </a:spcAft>
              <a:buClr>
                <a:srgbClr val="000000"/>
              </a:buClr>
              <a:buSzPts val="1600"/>
              <a:buFont typeface="Arial"/>
              <a:buNone/>
            </a:pPr>
            <a:r>
              <a:rPr b="0" i="0" lang="en-GB" sz="1200" u="none" cap="none" strike="noStrike">
                <a:solidFill>
                  <a:srgbClr val="000000"/>
                </a:solidFill>
                <a:latin typeface="Calibri"/>
                <a:ea typeface="Calibri"/>
                <a:cs typeface="Calibri"/>
                <a:sym typeface="Calibri"/>
              </a:rPr>
              <a:t>We will continue to have our PE lesson with the Newcastle United </a:t>
            </a:r>
            <a:r>
              <a:rPr lang="en-GB" sz="1200">
                <a:latin typeface="Calibri"/>
                <a:ea typeface="Calibri"/>
                <a:cs typeface="Calibri"/>
                <a:sym typeface="Calibri"/>
              </a:rPr>
              <a:t>F</a:t>
            </a:r>
            <a:r>
              <a:rPr b="0" i="0" lang="en-GB" sz="1200" u="none" cap="none" strike="noStrike">
                <a:solidFill>
                  <a:srgbClr val="000000"/>
                </a:solidFill>
                <a:latin typeface="Calibri"/>
                <a:ea typeface="Calibri"/>
                <a:cs typeface="Calibri"/>
                <a:sym typeface="Calibri"/>
              </a:rPr>
              <a:t>oundation. This half  term we will learn how to perform to a high standard in attacking and defending invasion games. </a:t>
            </a:r>
            <a:endParaRPr b="0" i="0" sz="1200" u="none" cap="none" strike="noStrike">
              <a:solidFill>
                <a:schemeClr val="dk1"/>
              </a:solidFill>
              <a:latin typeface="Calibri"/>
              <a:ea typeface="Calibri"/>
              <a:cs typeface="Calibri"/>
              <a:sym typeface="Calibri"/>
            </a:endParaRPr>
          </a:p>
        </p:txBody>
      </p:sp>
      <p:sp>
        <p:nvSpPr>
          <p:cNvPr id="93" name="Google Shape;93;g10b4058950d_0_0"/>
          <p:cNvSpPr txBox="1"/>
          <p:nvPr/>
        </p:nvSpPr>
        <p:spPr>
          <a:xfrm>
            <a:off x="2228575" y="3596200"/>
            <a:ext cx="3613500" cy="18902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800" u="sng" cap="none" strike="noStrike">
                <a:solidFill>
                  <a:schemeClr val="dk1"/>
                </a:solidFill>
                <a:latin typeface="Calibri"/>
                <a:ea typeface="Calibri"/>
                <a:cs typeface="Calibri"/>
                <a:sym typeface="Calibri"/>
              </a:rPr>
              <a:t>Maths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en-GB" sz="1400" u="none" cap="none" strike="noStrike">
                <a:solidFill>
                  <a:schemeClr val="dk1"/>
                </a:solidFill>
                <a:latin typeface="Calibri"/>
                <a:ea typeface="Calibri"/>
                <a:cs typeface="Calibri"/>
                <a:sym typeface="Calibri"/>
              </a:rPr>
              <a:t>Across the next six weeks we will study length and perimeter of shapes. We will learn how to accurately measure lines and edges, and be able to recall equivalent lengths for m &amp; cm, and mm &amp; cm. Towards the end of the half term we will begin our work on fractions, and this will continue into the </a:t>
            </a:r>
            <a:r>
              <a:rPr lang="en-GB">
                <a:solidFill>
                  <a:schemeClr val="dk1"/>
                </a:solidFill>
                <a:latin typeface="Calibri"/>
                <a:ea typeface="Calibri"/>
                <a:cs typeface="Calibri"/>
                <a:sym typeface="Calibri"/>
              </a:rPr>
              <a:t>S</a:t>
            </a:r>
            <a:r>
              <a:rPr b="0" i="0" lang="en-GB" sz="1400" u="none" cap="none" strike="noStrike">
                <a:solidFill>
                  <a:schemeClr val="dk1"/>
                </a:solidFill>
                <a:latin typeface="Calibri"/>
                <a:ea typeface="Calibri"/>
                <a:cs typeface="Calibri"/>
                <a:sym typeface="Calibri"/>
              </a:rPr>
              <a:t>ummer term. </a:t>
            </a:r>
            <a:endParaRPr b="0" i="0" sz="1400" u="none" cap="none" strike="noStrike">
              <a:solidFill>
                <a:schemeClr val="dk1"/>
              </a:solidFill>
              <a:latin typeface="Calibri"/>
              <a:ea typeface="Calibri"/>
              <a:cs typeface="Calibri"/>
              <a:sym typeface="Calibri"/>
            </a:endParaRPr>
          </a:p>
        </p:txBody>
      </p:sp>
      <p:sp>
        <p:nvSpPr>
          <p:cNvPr id="94" name="Google Shape;94;g10b4058950d_0_0"/>
          <p:cNvSpPr txBox="1"/>
          <p:nvPr/>
        </p:nvSpPr>
        <p:spPr>
          <a:xfrm>
            <a:off x="10708661" y="3358954"/>
            <a:ext cx="1417800" cy="14382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sng" cap="none" strike="noStrike">
                <a:solidFill>
                  <a:schemeClr val="dk1"/>
                </a:solidFill>
                <a:latin typeface="Calibri"/>
                <a:ea typeface="Calibri"/>
                <a:cs typeface="Calibri"/>
                <a:sym typeface="Calibri"/>
              </a:rPr>
              <a:t>Music </a:t>
            </a:r>
            <a:endParaRPr b="1" i="0" sz="16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We will continue with our weekly Ukulele sessions, in addition to our lessons with Mrs Milner.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1" i="0" sz="1200" u="sng" cap="none" strike="noStrike">
              <a:solidFill>
                <a:schemeClr val="dk1"/>
              </a:solidFill>
              <a:latin typeface="Calibri"/>
              <a:ea typeface="Calibri"/>
              <a:cs typeface="Calibri"/>
              <a:sym typeface="Calibri"/>
            </a:endParaRPr>
          </a:p>
        </p:txBody>
      </p:sp>
      <p:sp>
        <p:nvSpPr>
          <p:cNvPr id="95" name="Google Shape;95;g10b4058950d_0_0"/>
          <p:cNvSpPr/>
          <p:nvPr/>
        </p:nvSpPr>
        <p:spPr>
          <a:xfrm>
            <a:off x="2133575" y="1735750"/>
            <a:ext cx="8533800" cy="92100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6" name="Google Shape;96;g10b4058950d_0_0"/>
          <p:cNvSpPr txBox="1"/>
          <p:nvPr/>
        </p:nvSpPr>
        <p:spPr>
          <a:xfrm>
            <a:off x="0" y="5627250"/>
            <a:ext cx="5739600" cy="1059600"/>
          </a:xfrm>
          <a:prstGeom prst="rect">
            <a:avLst/>
          </a:prstGeom>
          <a:solidFill>
            <a:srgbClr val="D8E2F3"/>
          </a:solidFill>
          <a:ln cap="flat" cmpd="sng" w="3810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800" u="sng" cap="none" strike="noStrike">
                <a:solidFill>
                  <a:schemeClr val="dk1"/>
                </a:solidFill>
                <a:latin typeface="Calibri"/>
                <a:ea typeface="Calibri"/>
                <a:cs typeface="Calibri"/>
                <a:sym typeface="Calibri"/>
              </a:rPr>
              <a:t>French</a:t>
            </a:r>
            <a:endParaRPr b="1" i="0" sz="1800" u="sng"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rPr b="0" i="0" lang="en-GB" sz="1400" u="none" cap="none" strike="noStrike">
                <a:solidFill>
                  <a:schemeClr val="dk1"/>
                </a:solidFill>
                <a:latin typeface="Calibri"/>
                <a:ea typeface="Calibri"/>
                <a:cs typeface="Calibri"/>
                <a:sym typeface="Calibri"/>
              </a:rPr>
              <a:t>We will continue to build our French vocabulary, learning adjectives to describe animals in our favourite books. We will also learn the French lyrics to some songs.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Calibri"/>
              <a:ea typeface="Calibri"/>
              <a:cs typeface="Calibri"/>
              <a:sym typeface="Calibri"/>
            </a:endParaRPr>
          </a:p>
        </p:txBody>
      </p:sp>
      <p:sp>
        <p:nvSpPr>
          <p:cNvPr id="97" name="Google Shape;97;g10b4058950d_0_0"/>
          <p:cNvSpPr/>
          <p:nvPr/>
        </p:nvSpPr>
        <p:spPr>
          <a:xfrm>
            <a:off x="2228574" y="1835725"/>
            <a:ext cx="8533765" cy="794600"/>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solidFill>
                  <a:srgbClr val="0070C0"/>
                </a:solidFill>
                <a:latin typeface="Oswald"/>
              </a:rPr>
              <a:t>The Great British Exploration</a:t>
            </a:r>
          </a:p>
        </p:txBody>
      </p:sp>
      <p:pic>
        <p:nvPicPr>
          <p:cNvPr descr="The Minpins by Roald Dahl, Patrick Benson | Waterstones" id="98" name="Google Shape;98;g10b4058950d_0_0"/>
          <p:cNvPicPr preferRelativeResize="0"/>
          <p:nvPr/>
        </p:nvPicPr>
        <p:blipFill rotWithShape="1">
          <a:blip r:embed="rId4">
            <a:alphaModFix/>
          </a:blip>
          <a:srcRect b="0" l="0" r="0" t="0"/>
          <a:stretch/>
        </p:blipFill>
        <p:spPr>
          <a:xfrm>
            <a:off x="6810377" y="49483"/>
            <a:ext cx="1239935" cy="161030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Damon McDonald</dc:creator>
</cp:coreProperties>
</file>