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572250" y="1777425"/>
            <a:ext cx="19995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b="1"/>
              <a:t>World war II</a:t>
            </a:r>
            <a:endParaRPr b="1"/>
          </a:p>
          <a:p>
            <a:pPr marL="0" lvl="0" indent="0" algn="ctr" rtl="0">
              <a:spcBef>
                <a:spcPts val="0"/>
              </a:spcBef>
              <a:spcAft>
                <a:spcPts val="0"/>
              </a:spcAft>
              <a:buNone/>
            </a:pPr>
            <a:r>
              <a:rPr lang="en-GB" b="1"/>
              <a:t>Year 4 Spring 2022</a:t>
            </a:r>
            <a:endParaRPr b="1"/>
          </a:p>
        </p:txBody>
      </p:sp>
      <p:sp>
        <p:nvSpPr>
          <p:cNvPr id="55" name="Google Shape;55;p13"/>
          <p:cNvSpPr txBox="1"/>
          <p:nvPr/>
        </p:nvSpPr>
        <p:spPr>
          <a:xfrm>
            <a:off x="186675" y="65150"/>
            <a:ext cx="2075100" cy="1785600"/>
          </a:xfrm>
          <a:prstGeom prst="rect">
            <a:avLst/>
          </a:prstGeom>
          <a:solidFill>
            <a:srgbClr val="F9CB9C"/>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English</a:t>
            </a:r>
            <a:endParaRPr/>
          </a:p>
          <a:p>
            <a:pPr marL="0" lvl="0" indent="0" algn="l" rtl="0">
              <a:spcBef>
                <a:spcPts val="0"/>
              </a:spcBef>
              <a:spcAft>
                <a:spcPts val="0"/>
              </a:spcAft>
              <a:buNone/>
            </a:pPr>
            <a:r>
              <a:rPr lang="en-GB" sz="1000">
                <a:solidFill>
                  <a:schemeClr val="dk1"/>
                </a:solidFill>
              </a:rPr>
              <a:t>This term we will focus on playscripts and poetry. Texts will be linked to the topic. In grammar pupils will study direct and indirect speech, as well as revisiting pronouns and determiners.  We will read the novel ‘An Eagle in the Snow’ by Michael Morpurgo at story time.</a:t>
            </a:r>
            <a:endParaRPr/>
          </a:p>
        </p:txBody>
      </p:sp>
      <p:sp>
        <p:nvSpPr>
          <p:cNvPr id="56" name="Google Shape;56;p13"/>
          <p:cNvSpPr txBox="1"/>
          <p:nvPr/>
        </p:nvSpPr>
        <p:spPr>
          <a:xfrm>
            <a:off x="6812375" y="65150"/>
            <a:ext cx="2123700" cy="17856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Maths</a:t>
            </a:r>
            <a:endParaRPr/>
          </a:p>
          <a:p>
            <a:pPr marL="0" lvl="0" indent="0" algn="l" rtl="0">
              <a:spcBef>
                <a:spcPts val="0"/>
              </a:spcBef>
              <a:spcAft>
                <a:spcPts val="0"/>
              </a:spcAft>
              <a:buNone/>
            </a:pPr>
            <a:r>
              <a:rPr lang="en-GB" sz="1000"/>
              <a:t>This term will begin with continuing to learn about multiplication and division. After that we will move on to fractions and area. Rockstars will continue to be completed 3 times a week and it is important that children practise at home and correct/ complete their rockstars sheets.</a:t>
            </a:r>
            <a:endParaRPr/>
          </a:p>
        </p:txBody>
      </p:sp>
      <p:sp>
        <p:nvSpPr>
          <p:cNvPr id="57" name="Google Shape;57;p13"/>
          <p:cNvSpPr txBox="1"/>
          <p:nvPr/>
        </p:nvSpPr>
        <p:spPr>
          <a:xfrm>
            <a:off x="2385925" y="81025"/>
            <a:ext cx="4302300" cy="15699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History</a:t>
            </a:r>
            <a:endParaRPr/>
          </a:p>
          <a:p>
            <a:pPr marL="0" lvl="0" indent="0" algn="l" rtl="0">
              <a:spcBef>
                <a:spcPts val="0"/>
              </a:spcBef>
              <a:spcAft>
                <a:spcPts val="0"/>
              </a:spcAft>
              <a:buNone/>
            </a:pPr>
            <a:r>
              <a:rPr lang="en-GB" sz="1000">
                <a:solidFill>
                  <a:schemeClr val="dk1"/>
                </a:solidFill>
              </a:rPr>
              <a:t>We will look at the causes of the war, the blitz, evacuation, the Holocaust and the end of the war with a focus on the following objectives:</a:t>
            </a:r>
            <a:r>
              <a:rPr lang="en-GB" sz="1100">
                <a:solidFill>
                  <a:schemeClr val="dk1"/>
                </a:solidFill>
              </a:rPr>
              <a:t> To give reasons why key events in history happened; to be aware that the same time in history can be represented in different ways; to discuss the impact of historical events on their locality; to talk about the impact of historical changes and their impact on life in Britain.</a:t>
            </a:r>
            <a:endParaRPr/>
          </a:p>
        </p:txBody>
      </p:sp>
      <p:sp>
        <p:nvSpPr>
          <p:cNvPr id="58" name="Google Shape;58;p13"/>
          <p:cNvSpPr txBox="1"/>
          <p:nvPr/>
        </p:nvSpPr>
        <p:spPr>
          <a:xfrm>
            <a:off x="4311450" y="2666725"/>
            <a:ext cx="2314500" cy="13236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PSHE and RE</a:t>
            </a:r>
            <a:endParaRPr/>
          </a:p>
          <a:p>
            <a:pPr marL="0" lvl="0" indent="0" algn="l" rtl="0">
              <a:spcBef>
                <a:spcPts val="0"/>
              </a:spcBef>
              <a:spcAft>
                <a:spcPts val="0"/>
              </a:spcAft>
              <a:buNone/>
            </a:pPr>
            <a:r>
              <a:rPr lang="en-GB" sz="1000">
                <a:solidFill>
                  <a:schemeClr val="dk1"/>
                </a:solidFill>
              </a:rPr>
              <a:t>As part of our topic, we will explore the concepts of tolerance and equality and relate this to WW2 and today’s society.</a:t>
            </a:r>
            <a:endParaRPr sz="1000">
              <a:solidFill>
                <a:schemeClr val="dk1"/>
              </a:solidFill>
            </a:endParaRPr>
          </a:p>
          <a:p>
            <a:pPr marL="0" lvl="0" indent="0" algn="l" rtl="0">
              <a:spcBef>
                <a:spcPts val="0"/>
              </a:spcBef>
              <a:spcAft>
                <a:spcPts val="0"/>
              </a:spcAft>
              <a:buNone/>
            </a:pPr>
            <a:r>
              <a:rPr lang="en-GB" sz="1000">
                <a:solidFill>
                  <a:schemeClr val="dk1"/>
                </a:solidFill>
              </a:rPr>
              <a:t>In RE we will consider what kind of a world Jesus wanted.</a:t>
            </a:r>
            <a:endParaRPr sz="1000">
              <a:solidFill>
                <a:schemeClr val="dk1"/>
              </a:solidFill>
            </a:endParaRPr>
          </a:p>
        </p:txBody>
      </p:sp>
      <p:sp>
        <p:nvSpPr>
          <p:cNvPr id="59" name="Google Shape;59;p13"/>
          <p:cNvSpPr txBox="1"/>
          <p:nvPr/>
        </p:nvSpPr>
        <p:spPr>
          <a:xfrm>
            <a:off x="2365675" y="2666725"/>
            <a:ext cx="1765500" cy="2154900"/>
          </a:xfrm>
          <a:prstGeom prst="rect">
            <a:avLst/>
          </a:prstGeom>
          <a:solidFill>
            <a:srgbClr val="F6B26B"/>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Science</a:t>
            </a:r>
            <a:endParaRPr/>
          </a:p>
          <a:p>
            <a:pPr marL="0" lvl="0" indent="0" algn="l" rtl="0">
              <a:spcBef>
                <a:spcPts val="0"/>
              </a:spcBef>
              <a:spcAft>
                <a:spcPts val="0"/>
              </a:spcAft>
              <a:buNone/>
            </a:pPr>
            <a:r>
              <a:rPr lang="en-GB" sz="1000"/>
              <a:t>This half term in science we will learn about Electricity. Children will identify common appliances that run on electricity, construct simple series electrical circuits, understand how circuits can be open or closed and identify common conductors and insulators.</a:t>
            </a:r>
            <a:endParaRPr sz="1000"/>
          </a:p>
          <a:p>
            <a:pPr marL="0" lvl="0" indent="0" algn="l" rtl="0">
              <a:spcBef>
                <a:spcPts val="0"/>
              </a:spcBef>
              <a:spcAft>
                <a:spcPts val="0"/>
              </a:spcAft>
              <a:buNone/>
            </a:pPr>
            <a:endParaRPr/>
          </a:p>
        </p:txBody>
      </p:sp>
      <p:sp>
        <p:nvSpPr>
          <p:cNvPr id="60" name="Google Shape;60;p13"/>
          <p:cNvSpPr txBox="1"/>
          <p:nvPr/>
        </p:nvSpPr>
        <p:spPr>
          <a:xfrm>
            <a:off x="6818225" y="1973888"/>
            <a:ext cx="2123700" cy="1631700"/>
          </a:xfrm>
          <a:prstGeom prst="rect">
            <a:avLst/>
          </a:prstGeom>
          <a:solidFill>
            <a:srgbClr val="F6B26B"/>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DT</a:t>
            </a:r>
            <a:endParaRPr/>
          </a:p>
          <a:p>
            <a:pPr marL="0" lvl="0" indent="0" algn="l" rtl="0">
              <a:spcBef>
                <a:spcPts val="0"/>
              </a:spcBef>
              <a:spcAft>
                <a:spcPts val="0"/>
              </a:spcAft>
              <a:buNone/>
            </a:pPr>
            <a:r>
              <a:rPr lang="en-GB" sz="1000"/>
              <a:t>Linking their skills from science children will be required to design, make and evaluate an object which includes a simple series circuit. Children will be required to consider suitability of materials as well as selecting appropriate joining techniques.</a:t>
            </a:r>
            <a:endParaRPr sz="1000"/>
          </a:p>
        </p:txBody>
      </p:sp>
      <p:pic>
        <p:nvPicPr>
          <p:cNvPr id="61" name="Google Shape;61;p13"/>
          <p:cNvPicPr preferRelativeResize="0"/>
          <p:nvPr/>
        </p:nvPicPr>
        <p:blipFill>
          <a:blip r:embed="rId3">
            <a:alphaModFix/>
          </a:blip>
          <a:stretch>
            <a:fillRect/>
          </a:stretch>
        </p:blipFill>
        <p:spPr>
          <a:xfrm>
            <a:off x="2261775" y="1777437"/>
            <a:ext cx="1346993" cy="821325"/>
          </a:xfrm>
          <a:prstGeom prst="rect">
            <a:avLst/>
          </a:prstGeom>
          <a:noFill/>
          <a:ln>
            <a:noFill/>
          </a:ln>
        </p:spPr>
      </p:pic>
      <p:pic>
        <p:nvPicPr>
          <p:cNvPr id="62" name="Google Shape;62;p13"/>
          <p:cNvPicPr preferRelativeResize="0"/>
          <p:nvPr/>
        </p:nvPicPr>
        <p:blipFill>
          <a:blip r:embed="rId4">
            <a:alphaModFix/>
          </a:blip>
          <a:stretch>
            <a:fillRect/>
          </a:stretch>
        </p:blipFill>
        <p:spPr>
          <a:xfrm>
            <a:off x="5579250" y="1650923"/>
            <a:ext cx="991750" cy="1015800"/>
          </a:xfrm>
          <a:prstGeom prst="rect">
            <a:avLst/>
          </a:prstGeom>
          <a:noFill/>
          <a:ln>
            <a:noFill/>
          </a:ln>
        </p:spPr>
      </p:pic>
      <p:sp>
        <p:nvSpPr>
          <p:cNvPr id="63" name="Google Shape;63;p13"/>
          <p:cNvSpPr txBox="1"/>
          <p:nvPr/>
        </p:nvSpPr>
        <p:spPr>
          <a:xfrm>
            <a:off x="4277100" y="4067425"/>
            <a:ext cx="2348700" cy="9081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PE</a:t>
            </a:r>
            <a:endParaRPr/>
          </a:p>
          <a:p>
            <a:pPr marL="0" lvl="0" indent="0" algn="l" rtl="0">
              <a:spcBef>
                <a:spcPts val="0"/>
              </a:spcBef>
              <a:spcAft>
                <a:spcPts val="0"/>
              </a:spcAft>
              <a:buNone/>
            </a:pPr>
            <a:r>
              <a:rPr lang="en-GB" sz="1100"/>
              <a:t>PE will be taught by NUFC. We will focus on attacking and defending invasion games.</a:t>
            </a:r>
            <a:endParaRPr sz="1000"/>
          </a:p>
        </p:txBody>
      </p:sp>
      <p:sp>
        <p:nvSpPr>
          <p:cNvPr id="64" name="Google Shape;64;p13"/>
          <p:cNvSpPr txBox="1"/>
          <p:nvPr/>
        </p:nvSpPr>
        <p:spPr>
          <a:xfrm>
            <a:off x="6823625" y="3728725"/>
            <a:ext cx="2123700" cy="12468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French</a:t>
            </a:r>
            <a:endParaRPr/>
          </a:p>
          <a:p>
            <a:pPr marL="0" lvl="0" indent="0" algn="l" rtl="0">
              <a:spcBef>
                <a:spcPts val="0"/>
              </a:spcBef>
              <a:spcAft>
                <a:spcPts val="0"/>
              </a:spcAft>
              <a:buNone/>
            </a:pPr>
            <a:r>
              <a:rPr lang="en-GB" sz="1100">
                <a:solidFill>
                  <a:schemeClr val="dk1"/>
                </a:solidFill>
              </a:rPr>
              <a:t>We will explore some of Europe by learning how to say we live in different countries and saying which languages are spoken there.</a:t>
            </a:r>
            <a:endParaRPr sz="1300"/>
          </a:p>
        </p:txBody>
      </p:sp>
      <p:sp>
        <p:nvSpPr>
          <p:cNvPr id="65" name="Google Shape;65;p13"/>
          <p:cNvSpPr txBox="1"/>
          <p:nvPr/>
        </p:nvSpPr>
        <p:spPr>
          <a:xfrm>
            <a:off x="169400" y="1918225"/>
            <a:ext cx="2075100" cy="16317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Computing</a:t>
            </a:r>
            <a:endParaRPr/>
          </a:p>
          <a:p>
            <a:pPr marL="0" lvl="0" indent="0" algn="l" rtl="0">
              <a:spcBef>
                <a:spcPts val="0"/>
              </a:spcBef>
              <a:spcAft>
                <a:spcPts val="0"/>
              </a:spcAft>
              <a:buNone/>
            </a:pPr>
            <a:r>
              <a:rPr lang="en-GB" sz="1000"/>
              <a:t>We will be using Scratch software to develop coding skills this half term. Children will develop an educational computer game using selection and repetition. We will also begin to use ‘debugging’ to predict and overcome coding problems.</a:t>
            </a:r>
            <a:endParaRPr sz="1000"/>
          </a:p>
        </p:txBody>
      </p:sp>
      <p:sp>
        <p:nvSpPr>
          <p:cNvPr id="66" name="Google Shape;66;p13"/>
          <p:cNvSpPr txBox="1"/>
          <p:nvPr/>
        </p:nvSpPr>
        <p:spPr>
          <a:xfrm>
            <a:off x="169400" y="3617400"/>
            <a:ext cx="2075100" cy="13236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Music</a:t>
            </a:r>
            <a:endParaRPr/>
          </a:p>
          <a:p>
            <a:pPr marL="0" lvl="0" indent="0" algn="l" rtl="0">
              <a:spcBef>
                <a:spcPts val="0"/>
              </a:spcBef>
              <a:spcAft>
                <a:spcPts val="0"/>
              </a:spcAft>
              <a:buNone/>
            </a:pPr>
            <a:r>
              <a:rPr lang="en-GB" sz="1000"/>
              <a:t>Mrs Milner will continue to deliver weekly lessons in musicianship. We are also going to begin listening to and discussing our preferences to a range of music from a specific genre.</a:t>
            </a:r>
            <a:endParaRPr sz="1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On-screen Show (16:9)</PresentationFormat>
  <Paragraphs>23</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Richardson</dc:creator>
  <cp:lastModifiedBy>Louise Richardson</cp:lastModifiedBy>
  <cp:revision>1</cp:revision>
  <dcterms:modified xsi:type="dcterms:W3CDTF">2022-02-10T17:58:14Z</dcterms:modified>
</cp:coreProperties>
</file>