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0" r:id="rId4"/>
  </p:sldMasterIdLst>
  <p:notesMasterIdLst>
    <p:notesMasterId r:id="rId5"/>
  </p:notesMasterIdLst>
  <p:sldIdLst>
    <p:sldId id="256" r:id="rId6"/>
    <p:sldId id="257" r:id="rId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gva9L0Yt8XiCRtG/vfXw+KW6SB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descr="Tag=AccentColor&#10;Flavor=Light&#10;Target=FillAndLine" id="12" name="Google Shape;12;p5"/>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 name="Google Shape;13;p5"/>
          <p:cNvSpPr txBox="1"/>
          <p:nvPr>
            <p:ph type="ctrTitle"/>
          </p:nvPr>
        </p:nvSpPr>
        <p:spPr>
          <a:xfrm>
            <a:off x="841248" y="448056"/>
            <a:ext cx="10515600" cy="40690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5"/>
          <p:cNvSpPr txBox="1"/>
          <p:nvPr>
            <p:ph idx="1" type="subTitle"/>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lt1"/>
              </a:buClr>
              <a:buSzPts val="2800"/>
              <a:buNone/>
              <a:defRPr sz="2800"/>
            </a:lvl1pPr>
            <a:lvl2pPr lvl="1" algn="ctr">
              <a:lnSpc>
                <a:spcPct val="110000"/>
              </a:lnSpc>
              <a:spcBef>
                <a:spcPts val="500"/>
              </a:spcBef>
              <a:spcAft>
                <a:spcPts val="0"/>
              </a:spcAft>
              <a:buClr>
                <a:schemeClr val="lt1"/>
              </a:buClr>
              <a:buSzPts val="2000"/>
              <a:buNone/>
              <a:defRPr sz="2000"/>
            </a:lvl2pPr>
            <a:lvl3pPr lvl="2" algn="ctr">
              <a:lnSpc>
                <a:spcPct val="110000"/>
              </a:lnSpc>
              <a:spcBef>
                <a:spcPts val="500"/>
              </a:spcBef>
              <a:spcAft>
                <a:spcPts val="0"/>
              </a:spcAft>
              <a:buClr>
                <a:schemeClr val="lt1"/>
              </a:buClr>
              <a:buSzPts val="1800"/>
              <a:buNone/>
              <a:defRPr sz="1800"/>
            </a:lvl3pPr>
            <a:lvl4pPr lvl="3" algn="ctr">
              <a:lnSpc>
                <a:spcPct val="110000"/>
              </a:lnSpc>
              <a:spcBef>
                <a:spcPts val="500"/>
              </a:spcBef>
              <a:spcAft>
                <a:spcPts val="0"/>
              </a:spcAft>
              <a:buClr>
                <a:schemeClr val="lt1"/>
              </a:buClr>
              <a:buSzPts val="1600"/>
              <a:buNone/>
              <a:defRPr sz="1600"/>
            </a:lvl4pPr>
            <a:lvl5pPr lvl="4" algn="ctr">
              <a:lnSpc>
                <a:spcPct val="11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5" name="Google Shape;1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13"/>
          <p:cNvSpPr txBox="1"/>
          <p:nvPr>
            <p:ph type="title"/>
          </p:nvPr>
        </p:nvSpPr>
        <p:spPr>
          <a:xfrm>
            <a:off x="839788" y="457200"/>
            <a:ext cx="3931920" cy="3429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p:nvPr>
            <p:ph idx="2" type="pic"/>
          </p:nvPr>
        </p:nvSpPr>
        <p:spPr>
          <a:xfrm>
            <a:off x="5303520" y="548640"/>
            <a:ext cx="6053328" cy="5431536"/>
          </a:xfrm>
          <a:prstGeom prst="rect">
            <a:avLst/>
          </a:prstGeom>
          <a:noFill/>
          <a:ln>
            <a:noFill/>
          </a:ln>
        </p:spPr>
      </p:sp>
      <p:sp>
        <p:nvSpPr>
          <p:cNvPr id="84" name="Google Shape;84;p13"/>
          <p:cNvSpPr txBox="1"/>
          <p:nvPr>
            <p:ph idx="1" type="body"/>
          </p:nvPr>
        </p:nvSpPr>
        <p:spPr>
          <a:xfrm>
            <a:off x="839788" y="3977640"/>
            <a:ext cx="3931920" cy="20025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88" name="Google Shape;88;p13"/>
          <p:cNvSpPr/>
          <p:nvPr/>
        </p:nvSpPr>
        <p:spPr>
          <a:xfrm rot="5400000">
            <a:off x="2798064"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descr="Tag=AccentColor&#10;Flavor=Light&#10;Target=FillAndLine" id="25" name="Google Shape;25;p4"/>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4"/>
          <p:cNvSpPr txBox="1"/>
          <p:nvPr>
            <p:ph type="ctrTitle"/>
          </p:nvPr>
        </p:nvSpPr>
        <p:spPr>
          <a:xfrm>
            <a:off x="841248" y="448056"/>
            <a:ext cx="10515600" cy="40690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subTitle"/>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42900" lvl="3" marL="1828800" algn="l">
              <a:lnSpc>
                <a:spcPct val="110000"/>
              </a:lnSpc>
              <a:spcBef>
                <a:spcPts val="500"/>
              </a:spcBef>
              <a:spcAft>
                <a:spcPts val="0"/>
              </a:spcAft>
              <a:buClr>
                <a:schemeClr val="dk1"/>
              </a:buClr>
              <a:buSzPts val="1800"/>
              <a:buChar char="•"/>
              <a:defRPr sz="1800"/>
            </a:lvl4pPr>
            <a:lvl5pPr indent="-342900" lvl="4" marL="2286000" algn="l">
              <a:lnSpc>
                <a:spcPct val="11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37" name="Google Shape;37;p6"/>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7"/>
          <p:cNvSpPr txBox="1"/>
          <p:nvPr>
            <p:ph type="title"/>
          </p:nvPr>
        </p:nvSpPr>
        <p:spPr>
          <a:xfrm>
            <a:off x="841248" y="448056"/>
            <a:ext cx="10515600" cy="406908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8000"/>
              <a:buFont typeface="Arial"/>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 type="body"/>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888888"/>
              </a:buClr>
              <a:buSzPts val="2800"/>
              <a:buNone/>
              <a:defRPr sz="2800">
                <a:solidFill>
                  <a:srgbClr val="888888"/>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44" name="Google Shape;44;p7"/>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 type="body"/>
          </p:nvPr>
        </p:nvSpPr>
        <p:spPr>
          <a:xfrm>
            <a:off x="838200" y="1929384"/>
            <a:ext cx="5181600" cy="425196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
          <p:cNvSpPr txBox="1"/>
          <p:nvPr>
            <p:ph idx="2" type="body"/>
          </p:nvPr>
        </p:nvSpPr>
        <p:spPr>
          <a:xfrm>
            <a:off x="6172200" y="1929384"/>
            <a:ext cx="5181600" cy="425196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52" name="Google Shape;52;p8"/>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 type="body"/>
          </p:nvPr>
        </p:nvSpPr>
        <p:spPr>
          <a:xfrm>
            <a:off x="839788" y="1938528"/>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600"/>
              <a:buNone/>
              <a:defRPr b="1" sz="36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9"/>
          <p:cNvSpPr txBox="1"/>
          <p:nvPr>
            <p:ph idx="2" type="body"/>
          </p:nvPr>
        </p:nvSpPr>
        <p:spPr>
          <a:xfrm>
            <a:off x="839788" y="2926080"/>
            <a:ext cx="5157787" cy="326440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9"/>
          <p:cNvSpPr txBox="1"/>
          <p:nvPr>
            <p:ph idx="3" type="body"/>
          </p:nvPr>
        </p:nvSpPr>
        <p:spPr>
          <a:xfrm>
            <a:off x="6172200" y="1938528"/>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600"/>
              <a:buNone/>
              <a:defRPr b="1" sz="36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9"/>
          <p:cNvSpPr txBox="1"/>
          <p:nvPr>
            <p:ph idx="4" type="body"/>
          </p:nvPr>
        </p:nvSpPr>
        <p:spPr>
          <a:xfrm>
            <a:off x="6172200" y="2926080"/>
            <a:ext cx="5183188" cy="326440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62" name="Google Shape;62;p9"/>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0"/>
          <p:cNvSpPr txBox="1"/>
          <p:nvPr>
            <p:ph type="title"/>
          </p:nvPr>
        </p:nvSpPr>
        <p:spPr>
          <a:xfrm>
            <a:off x="2203704" y="1728216"/>
            <a:ext cx="7781544" cy="339242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7800"/>
              <a:buFont typeface="Arial"/>
              <a:buNone/>
              <a:defRPr sz="7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68" name="Google Shape;68;p10"/>
          <p:cNvSpPr/>
          <p:nvPr/>
        </p:nvSpPr>
        <p:spPr>
          <a:xfrm>
            <a:off x="3974206" y="5126892"/>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12"/>
          <p:cNvSpPr txBox="1"/>
          <p:nvPr>
            <p:ph type="title"/>
          </p:nvPr>
        </p:nvSpPr>
        <p:spPr>
          <a:xfrm>
            <a:off x="839788" y="457200"/>
            <a:ext cx="3932237" cy="3429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txBox="1"/>
          <p:nvPr>
            <p:ph idx="1" type="body"/>
          </p:nvPr>
        </p:nvSpPr>
        <p:spPr>
          <a:xfrm>
            <a:off x="5303520" y="548640"/>
            <a:ext cx="6053328" cy="5431536"/>
          </a:xfrm>
          <a:prstGeom prst="rect">
            <a:avLst/>
          </a:prstGeom>
          <a:noFill/>
          <a:ln>
            <a:noFill/>
          </a:ln>
        </p:spPr>
        <p:txBody>
          <a:bodyPr anchorCtr="0" anchor="ctr" bIns="45700" lIns="91425" spcFirstLastPara="1" rIns="91425" wrap="square" tIns="45700">
            <a:normAutofit/>
          </a:bodyPr>
          <a:lstStyle>
            <a:lvl1pPr indent="-431800" lvl="0" marL="457200" algn="l">
              <a:lnSpc>
                <a:spcPct val="110000"/>
              </a:lnSpc>
              <a:spcBef>
                <a:spcPts val="1000"/>
              </a:spcBef>
              <a:spcAft>
                <a:spcPts val="0"/>
              </a:spcAft>
              <a:buClr>
                <a:schemeClr val="dk1"/>
              </a:buClr>
              <a:buSzPts val="3200"/>
              <a:buChar char="•"/>
              <a:defRPr sz="3200"/>
            </a:lvl1pPr>
            <a:lvl2pPr indent="-406400" lvl="1" marL="914400" algn="l">
              <a:lnSpc>
                <a:spcPct val="110000"/>
              </a:lnSpc>
              <a:spcBef>
                <a:spcPts val="500"/>
              </a:spcBef>
              <a:spcAft>
                <a:spcPts val="0"/>
              </a:spcAft>
              <a:buClr>
                <a:schemeClr val="dk1"/>
              </a:buClr>
              <a:buSzPts val="2800"/>
              <a:buChar char="•"/>
              <a:defRPr sz="2800"/>
            </a:lvl2pPr>
            <a:lvl3pPr indent="-381000" lvl="2" marL="1371600" algn="l">
              <a:lnSpc>
                <a:spcPct val="110000"/>
              </a:lnSpc>
              <a:spcBef>
                <a:spcPts val="500"/>
              </a:spcBef>
              <a:spcAft>
                <a:spcPts val="0"/>
              </a:spcAft>
              <a:buClr>
                <a:schemeClr val="dk1"/>
              </a:buClr>
              <a:buSzPts val="2400"/>
              <a:buChar char="•"/>
              <a:defRPr sz="24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6" name="Google Shape;76;p12"/>
          <p:cNvSpPr txBox="1"/>
          <p:nvPr>
            <p:ph idx="2" type="body"/>
          </p:nvPr>
        </p:nvSpPr>
        <p:spPr>
          <a:xfrm>
            <a:off x="839788" y="3977640"/>
            <a:ext cx="3932237" cy="20025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80" name="Google Shape;80;p12"/>
          <p:cNvSpPr/>
          <p:nvPr/>
        </p:nvSpPr>
        <p:spPr>
          <a:xfrm rot="5400000">
            <a:off x="2797492"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10000"/>
              </a:lnSpc>
              <a:spcBef>
                <a:spcPts val="10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10000"/>
              </a:lnSpc>
              <a:spcBef>
                <a:spcPts val="5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1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1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1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1"/>
              </a:buClr>
              <a:buSzPts val="5400"/>
              <a:buFont typeface="Arial"/>
              <a:buNone/>
              <a:defRPr b="0" i="0" sz="5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1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1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1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2" name="Google Shape;22;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3" name="Google Shape;23;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4" name="Shape 104"/>
        <p:cNvGrpSpPr/>
        <p:nvPr/>
      </p:nvGrpSpPr>
      <p:grpSpPr>
        <a:xfrm>
          <a:off x="0" y="0"/>
          <a:ext cx="0" cy="0"/>
          <a:chOff x="0" y="0"/>
          <a:chExt cx="0" cy="0"/>
        </a:xfrm>
      </p:grpSpPr>
      <p:sp>
        <p:nvSpPr>
          <p:cNvPr id="105" name="Google Shape;105;p1"/>
          <p:cNvSpPr/>
          <p:nvPr/>
        </p:nvSpPr>
        <p:spPr>
          <a:xfrm>
            <a:off x="0" y="0"/>
            <a:ext cx="1218895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06" name="Google Shape;106;p1"/>
          <p:cNvPicPr preferRelativeResize="0"/>
          <p:nvPr/>
        </p:nvPicPr>
        <p:blipFill rotWithShape="1">
          <a:blip r:embed="rId3">
            <a:alphaModFix amt="50000"/>
          </a:blip>
          <a:srcRect b="23958" l="0" r="-1" t="772"/>
          <a:stretch/>
        </p:blipFill>
        <p:spPr>
          <a:xfrm>
            <a:off x="1543" y="1"/>
            <a:ext cx="12188928" cy="6857990"/>
          </a:xfrm>
          <a:prstGeom prst="rect">
            <a:avLst/>
          </a:prstGeom>
          <a:noFill/>
          <a:ln>
            <a:noFill/>
          </a:ln>
        </p:spPr>
      </p:pic>
      <p:sp>
        <p:nvSpPr>
          <p:cNvPr id="107" name="Google Shape;107;p1"/>
          <p:cNvSpPr/>
          <p:nvPr/>
        </p:nvSpPr>
        <p:spPr>
          <a:xfrm>
            <a:off x="3974206" y="436862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1"/>
          <p:cNvSpPr/>
          <p:nvPr/>
        </p:nvSpPr>
        <p:spPr>
          <a:xfrm>
            <a:off x="4680311" y="2071721"/>
            <a:ext cx="2587800" cy="2052000"/>
          </a:xfrm>
          <a:prstGeom prst="rect">
            <a:avLst/>
          </a:prstGeom>
          <a:solidFill>
            <a:srgbClr val="002060"/>
          </a:solidFill>
          <a:ln cap="flat" cmpd="sng" w="12700">
            <a:solidFill>
              <a:srgbClr val="A649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Exploring our Local Area (Explorers, Inventors and Designers)</a:t>
            </a:r>
            <a:endParaRPr/>
          </a:p>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Year 5 Spring 1 Term 202</a:t>
            </a:r>
            <a:r>
              <a:rPr b="1" lang="en-GB" sz="2000">
                <a:solidFill>
                  <a:schemeClr val="lt1"/>
                </a:solidFill>
                <a:latin typeface="Calibri"/>
                <a:ea typeface="Calibri"/>
                <a:cs typeface="Calibri"/>
                <a:sym typeface="Calibri"/>
              </a:rPr>
              <a:t>2</a:t>
            </a:r>
            <a:endParaRPr b="0" i="0" sz="2000" u="none" cap="none" strike="noStrike">
              <a:solidFill>
                <a:srgbClr val="000000"/>
              </a:solidFill>
              <a:latin typeface="Arial"/>
              <a:ea typeface="Arial"/>
              <a:cs typeface="Arial"/>
              <a:sym typeface="Arial"/>
            </a:endParaRPr>
          </a:p>
        </p:txBody>
      </p:sp>
      <p:sp>
        <p:nvSpPr>
          <p:cNvPr id="109" name="Google Shape;109;p1"/>
          <p:cNvSpPr/>
          <p:nvPr/>
        </p:nvSpPr>
        <p:spPr>
          <a:xfrm>
            <a:off x="38875" y="3278032"/>
            <a:ext cx="4604798" cy="1734748"/>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sng" cap="none" strike="noStrike">
                <a:solidFill>
                  <a:schemeClr val="lt1"/>
                </a:solidFill>
                <a:latin typeface="Arial"/>
                <a:ea typeface="Arial"/>
                <a:cs typeface="Arial"/>
                <a:sym typeface="Arial"/>
              </a:rPr>
              <a:t>History</a:t>
            </a:r>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During this term we will be focusing on influential people from the North East including Explorers and Inventors. We will be looking at their impact on society and how that has shaped the world as we know it. Throughout this topic we will be focusing on Joseph Swan, George Stephenson, Lord Armstrong and many more.</a:t>
            </a:r>
            <a:endParaRPr b="0" i="0" sz="1350" u="none" cap="none" strike="noStrike">
              <a:solidFill>
                <a:schemeClr val="dk1"/>
              </a:solidFill>
              <a:latin typeface="Arial"/>
              <a:ea typeface="Arial"/>
              <a:cs typeface="Arial"/>
              <a:sym typeface="Arial"/>
            </a:endParaRPr>
          </a:p>
        </p:txBody>
      </p:sp>
      <p:sp>
        <p:nvSpPr>
          <p:cNvPr id="110" name="Google Shape;110;p1"/>
          <p:cNvSpPr/>
          <p:nvPr/>
        </p:nvSpPr>
        <p:spPr>
          <a:xfrm>
            <a:off x="3321082" y="92075"/>
            <a:ext cx="2920800" cy="1734748"/>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P.E</a:t>
            </a:r>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Year 5 will be continuing to work with the Newcastle United Foundation this term. In their additional PE lessons children will be taking part in learning the skills and rules of cricket.</a:t>
            </a:r>
            <a:endParaRPr b="0" i="0" sz="1000" u="none" cap="none" strike="noStrike">
              <a:solidFill>
                <a:schemeClr val="dk1"/>
              </a:solidFill>
              <a:latin typeface="Arial"/>
              <a:ea typeface="Arial"/>
              <a:cs typeface="Arial"/>
              <a:sym typeface="Arial"/>
            </a:endParaRPr>
          </a:p>
        </p:txBody>
      </p:sp>
      <p:sp>
        <p:nvSpPr>
          <p:cNvPr id="111" name="Google Shape;111;p1"/>
          <p:cNvSpPr/>
          <p:nvPr/>
        </p:nvSpPr>
        <p:spPr>
          <a:xfrm>
            <a:off x="61250" y="88727"/>
            <a:ext cx="3139918" cy="3154611"/>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English</a:t>
            </a:r>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During this half term we will continue to develop our Spelling, Punctuation and Grammar with particular focus on </a:t>
            </a:r>
            <a:r>
              <a:rPr lang="en-GB"/>
              <a:t>semicolons</a:t>
            </a:r>
            <a:r>
              <a:rPr b="0" i="0" lang="en-GB" sz="1400" u="none" cap="none" strike="noStrike">
                <a:solidFill>
                  <a:srgbClr val="000000"/>
                </a:solidFill>
                <a:latin typeface="Arial"/>
                <a:ea typeface="Arial"/>
                <a:cs typeface="Arial"/>
                <a:sym typeface="Arial"/>
              </a:rPr>
              <a:t>, colons and dashes. Our </a:t>
            </a:r>
            <a:r>
              <a:rPr lang="en-GB"/>
              <a:t>c</a:t>
            </a:r>
            <a:r>
              <a:rPr b="0" i="0" lang="en-GB" sz="1400" u="none" cap="none" strike="noStrike">
                <a:solidFill>
                  <a:srgbClr val="000000"/>
                </a:solidFill>
                <a:latin typeface="Arial"/>
                <a:ea typeface="Arial"/>
                <a:cs typeface="Arial"/>
                <a:sym typeface="Arial"/>
              </a:rPr>
              <a:t>lass fictional text is “Brightstorm” by Vashti Hardy. Children will also be able to extend their knowledge of </a:t>
            </a:r>
            <a:r>
              <a:rPr lang="en-GB"/>
              <a:t>p</a:t>
            </a:r>
            <a:r>
              <a:rPr b="0" i="0" lang="en-GB" sz="1400" u="none" cap="none" strike="noStrike">
                <a:solidFill>
                  <a:srgbClr val="000000"/>
                </a:solidFill>
                <a:latin typeface="Arial"/>
                <a:ea typeface="Arial"/>
                <a:cs typeface="Arial"/>
                <a:sym typeface="Arial"/>
              </a:rPr>
              <a:t>oetry during this half term as we will be reading and producing poems about the North East.</a:t>
            </a:r>
            <a:endParaRPr b="0" i="0" sz="1400" u="none" cap="none" strike="noStrike">
              <a:solidFill>
                <a:srgbClr val="000000"/>
              </a:solidFill>
              <a:latin typeface="Arial"/>
              <a:ea typeface="Arial"/>
              <a:cs typeface="Arial"/>
              <a:sym typeface="Arial"/>
            </a:endParaRPr>
          </a:p>
        </p:txBody>
      </p:sp>
      <p:sp>
        <p:nvSpPr>
          <p:cNvPr id="112" name="Google Shape;112;p1"/>
          <p:cNvSpPr/>
          <p:nvPr/>
        </p:nvSpPr>
        <p:spPr>
          <a:xfrm>
            <a:off x="5066600" y="4177850"/>
            <a:ext cx="2757000" cy="26025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Computing</a:t>
            </a:r>
            <a:endParaRPr/>
          </a:p>
          <a:p>
            <a:pPr indent="0" lvl="0" marL="0" marR="0" rtl="0" algn="ctr">
              <a:lnSpc>
                <a:spcPct val="100000"/>
              </a:lnSpc>
              <a:spcBef>
                <a:spcPts val="0"/>
              </a:spcBef>
              <a:spcAft>
                <a:spcPts val="0"/>
              </a:spcAft>
              <a:buClr>
                <a:srgbClr val="000000"/>
              </a:buClr>
              <a:buSzPts val="1350"/>
              <a:buFont typeface="Arial"/>
              <a:buNone/>
            </a:pPr>
            <a:r>
              <a:rPr lang="en-GB" sz="1350">
                <a:solidFill>
                  <a:schemeClr val="dk1"/>
                </a:solidFill>
              </a:rPr>
              <a:t>This term children in Year 5 will be learning all about databases. They will be able to search for key information on a database quickly and </a:t>
            </a:r>
            <a:r>
              <a:rPr lang="en-GB" sz="1350">
                <a:solidFill>
                  <a:schemeClr val="dk1"/>
                </a:solidFill>
              </a:rPr>
              <a:t>efficiently. Whilst they will be creating a class database to record specific information they will be working towards creating their own database and identifying its uses and its effectiveness.</a:t>
            </a:r>
            <a:endParaRPr b="0" i="0" sz="13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chemeClr val="lt1"/>
              </a:solidFill>
              <a:latin typeface="Calibri"/>
              <a:ea typeface="Calibri"/>
              <a:cs typeface="Calibri"/>
              <a:sym typeface="Calibri"/>
            </a:endParaRPr>
          </a:p>
        </p:txBody>
      </p:sp>
      <p:sp>
        <p:nvSpPr>
          <p:cNvPr id="113" name="Google Shape;113;p1"/>
          <p:cNvSpPr/>
          <p:nvPr/>
        </p:nvSpPr>
        <p:spPr>
          <a:xfrm>
            <a:off x="152378" y="5055196"/>
            <a:ext cx="4301700" cy="17250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French and Music</a:t>
            </a:r>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Children in Year 5 will be continuing to learn and build upon conversational French techniques and phrases taught to them by Mrs Magee. </a:t>
            </a:r>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In music this term we will be extending our knowledge of the </a:t>
            </a:r>
            <a:r>
              <a:rPr lang="en-GB">
                <a:solidFill>
                  <a:schemeClr val="dk1"/>
                </a:solidFill>
              </a:rPr>
              <a:t>h</a:t>
            </a:r>
            <a:r>
              <a:rPr b="0" i="0" lang="en-GB" sz="1400" u="none" cap="none" strike="noStrike">
                <a:solidFill>
                  <a:schemeClr val="dk1"/>
                </a:solidFill>
                <a:latin typeface="Arial"/>
                <a:ea typeface="Arial"/>
                <a:cs typeface="Arial"/>
                <a:sym typeface="Arial"/>
              </a:rPr>
              <a:t>istory of music and focusing on the Classical Era (1750-1820)</a:t>
            </a:r>
            <a:endParaRPr b="0" i="0" sz="1400" u="none" cap="none" strike="noStrike">
              <a:solidFill>
                <a:schemeClr val="dk1"/>
              </a:solidFill>
              <a:latin typeface="Arial"/>
              <a:ea typeface="Arial"/>
              <a:cs typeface="Arial"/>
              <a:sym typeface="Arial"/>
            </a:endParaRPr>
          </a:p>
        </p:txBody>
      </p:sp>
      <p:sp>
        <p:nvSpPr>
          <p:cNvPr id="114" name="Google Shape;114;p1"/>
          <p:cNvSpPr/>
          <p:nvPr/>
        </p:nvSpPr>
        <p:spPr>
          <a:xfrm>
            <a:off x="3577791" y="56028"/>
            <a:ext cx="3719700" cy="19617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sng" cap="none" strike="noStrike">
                <a:solidFill>
                  <a:schemeClr val="lt1"/>
                </a:solidFill>
                <a:latin typeface="Arial"/>
                <a:ea typeface="Arial"/>
                <a:cs typeface="Arial"/>
                <a:sym typeface="Arial"/>
              </a:rPr>
              <a:t>Maths</a:t>
            </a:r>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This term we will be extending our knowledge of multiplication and division. The children in Year 5 will also continue to complete their times table Rockstar sheets three times per week. We will also be learning about fractions, and further building on our Year 4 knowledge. </a:t>
            </a:r>
            <a:endParaRPr b="0" i="0" sz="1400" u="none" cap="none" strike="noStrike">
              <a:solidFill>
                <a:schemeClr val="dk1"/>
              </a:solidFill>
              <a:latin typeface="Arial"/>
              <a:ea typeface="Arial"/>
              <a:cs typeface="Arial"/>
              <a:sym typeface="Arial"/>
            </a:endParaRPr>
          </a:p>
        </p:txBody>
      </p:sp>
      <p:sp>
        <p:nvSpPr>
          <p:cNvPr id="115" name="Google Shape;115;p1"/>
          <p:cNvSpPr/>
          <p:nvPr/>
        </p:nvSpPr>
        <p:spPr>
          <a:xfrm>
            <a:off x="9478917" y="1725627"/>
            <a:ext cx="2587733" cy="3154611"/>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Science</a:t>
            </a:r>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Our focus this term and next will be “Properties and changes of materials.” The children will be developing their understanding of how materials change when water or heat is added.</a:t>
            </a:r>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Children will learn about solubility, flexibility, magnetism and much more during this unit. They will be extending their scientific study by carrying out experiments and fair tests.</a:t>
            </a:r>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116" name="Google Shape;116;p1"/>
          <p:cNvSpPr/>
          <p:nvPr/>
        </p:nvSpPr>
        <p:spPr>
          <a:xfrm>
            <a:off x="8115300" y="4973500"/>
            <a:ext cx="4049700" cy="17346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ART</a:t>
            </a:r>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With our focus this term being our </a:t>
            </a:r>
            <a:r>
              <a:rPr lang="en-GB" sz="1350">
                <a:solidFill>
                  <a:schemeClr val="dk1"/>
                </a:solidFill>
              </a:rPr>
              <a:t>l</a:t>
            </a:r>
            <a:r>
              <a:rPr b="0" i="0" lang="en-GB" sz="1350" u="none" cap="none" strike="noStrike">
                <a:solidFill>
                  <a:schemeClr val="dk1"/>
                </a:solidFill>
                <a:latin typeface="Arial"/>
                <a:ea typeface="Arial"/>
                <a:cs typeface="Arial"/>
                <a:sym typeface="Arial"/>
              </a:rPr>
              <a:t>ocal </a:t>
            </a:r>
            <a:r>
              <a:rPr lang="en-GB" sz="1350">
                <a:solidFill>
                  <a:schemeClr val="dk1"/>
                </a:solidFill>
              </a:rPr>
              <a:t>a</a:t>
            </a:r>
            <a:r>
              <a:rPr b="0" i="0" lang="en-GB" sz="1350" u="none" cap="none" strike="noStrike">
                <a:solidFill>
                  <a:schemeClr val="dk1"/>
                </a:solidFill>
                <a:latin typeface="Arial"/>
                <a:ea typeface="Arial"/>
                <a:cs typeface="Arial"/>
                <a:sym typeface="Arial"/>
              </a:rPr>
              <a:t>rea, the children in year 5 will be learning about</a:t>
            </a:r>
            <a:r>
              <a:rPr lang="en-GB" sz="1350">
                <a:solidFill>
                  <a:schemeClr val="dk1"/>
                </a:solidFill>
              </a:rPr>
              <a:t> Norman Cornish.</a:t>
            </a:r>
            <a:r>
              <a:rPr b="0" i="0" lang="en-GB" sz="1350" u="none" cap="none" strike="noStrike">
                <a:solidFill>
                  <a:schemeClr val="dk1"/>
                </a:solidFill>
                <a:latin typeface="Arial"/>
                <a:ea typeface="Arial"/>
                <a:cs typeface="Arial"/>
                <a:sym typeface="Arial"/>
              </a:rPr>
              <a:t> They will be creating their own sketches and designs using </a:t>
            </a:r>
            <a:r>
              <a:rPr lang="en-GB" sz="1350">
                <a:solidFill>
                  <a:schemeClr val="dk1"/>
                </a:solidFill>
              </a:rPr>
              <a:t>Cornish’s themes of working class society</a:t>
            </a:r>
            <a:r>
              <a:rPr b="0" i="0" lang="en-GB" sz="1350" u="none" cap="none" strike="noStrike">
                <a:solidFill>
                  <a:schemeClr val="dk1"/>
                </a:solidFill>
                <a:latin typeface="Arial"/>
                <a:ea typeface="Arial"/>
                <a:cs typeface="Arial"/>
                <a:sym typeface="Arial"/>
              </a:rPr>
              <a:t> as inspiration</a:t>
            </a:r>
            <a:r>
              <a:rPr lang="en-GB" sz="1350">
                <a:solidFill>
                  <a:schemeClr val="dk1"/>
                </a:solidFill>
              </a:rPr>
              <a:t>. Children</a:t>
            </a:r>
            <a:r>
              <a:rPr b="0" i="0" lang="en-GB" sz="1350" u="none" cap="none" strike="noStrike">
                <a:solidFill>
                  <a:schemeClr val="dk1"/>
                </a:solidFill>
                <a:latin typeface="Arial"/>
                <a:ea typeface="Arial"/>
                <a:cs typeface="Arial"/>
                <a:sym typeface="Arial"/>
              </a:rPr>
              <a:t> will be developing their evaluative skills as we</a:t>
            </a:r>
            <a:r>
              <a:rPr lang="en-GB" sz="1350">
                <a:solidFill>
                  <a:schemeClr val="dk1"/>
                </a:solidFill>
              </a:rPr>
              <a:t>ll as creative skills</a:t>
            </a:r>
            <a:r>
              <a:rPr b="0" i="0" lang="en-GB" sz="1350" u="none" cap="none" strike="noStrike">
                <a:solidFill>
                  <a:schemeClr val="dk1"/>
                </a:solidFill>
                <a:latin typeface="Arial"/>
                <a:ea typeface="Arial"/>
                <a:cs typeface="Arial"/>
                <a:sym typeface="Arial"/>
              </a:rPr>
              <a:t> by assessing their own work</a:t>
            </a:r>
            <a:r>
              <a:rPr lang="en-GB" sz="1350">
                <a:solidFill>
                  <a:schemeClr val="dk1"/>
                </a:solidFill>
              </a:rPr>
              <a:t>.</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7" name="Google Shape;117;p1"/>
          <p:cNvSpPr/>
          <p:nvPr/>
        </p:nvSpPr>
        <p:spPr>
          <a:xfrm>
            <a:off x="8039100" y="132225"/>
            <a:ext cx="4049400" cy="15099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P.E</a:t>
            </a:r>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Year 5 will be continuing to work with the Newcastle United Foundation this term focusing on </a:t>
            </a:r>
            <a:r>
              <a:rPr lang="en-GB">
                <a:solidFill>
                  <a:schemeClr val="dk1"/>
                </a:solidFill>
              </a:rPr>
              <a:t>m</a:t>
            </a:r>
            <a:r>
              <a:rPr b="0" i="0" lang="en-GB" sz="1400" u="none" cap="none" strike="noStrike">
                <a:solidFill>
                  <a:schemeClr val="dk1"/>
                </a:solidFill>
                <a:latin typeface="Arial"/>
                <a:ea typeface="Arial"/>
                <a:cs typeface="Arial"/>
                <a:sym typeface="Arial"/>
              </a:rPr>
              <a:t>odified team games with </a:t>
            </a:r>
            <a:r>
              <a:rPr lang="en-GB">
                <a:solidFill>
                  <a:schemeClr val="dk1"/>
                </a:solidFill>
              </a:rPr>
              <a:t>particular</a:t>
            </a:r>
            <a:r>
              <a:rPr b="0" i="0" lang="en-GB" sz="1400" u="none" cap="none" strike="noStrike">
                <a:solidFill>
                  <a:schemeClr val="dk1"/>
                </a:solidFill>
                <a:latin typeface="Arial"/>
                <a:ea typeface="Arial"/>
                <a:cs typeface="Arial"/>
                <a:sym typeface="Arial"/>
              </a:rPr>
              <a:t> focus on Tag </a:t>
            </a:r>
            <a:r>
              <a:rPr lang="en-GB">
                <a:solidFill>
                  <a:schemeClr val="dk1"/>
                </a:solidFill>
              </a:rPr>
              <a:t>R</a:t>
            </a:r>
            <a:r>
              <a:rPr b="0" i="0" lang="en-GB" sz="1400" u="none" cap="none" strike="noStrike">
                <a:solidFill>
                  <a:schemeClr val="dk1"/>
                </a:solidFill>
                <a:latin typeface="Arial"/>
                <a:ea typeface="Arial"/>
                <a:cs typeface="Arial"/>
                <a:sym typeface="Arial"/>
              </a:rPr>
              <a:t>ugby. In their additional PE lesson</a:t>
            </a:r>
            <a:r>
              <a:rPr lang="en-GB">
                <a:solidFill>
                  <a:schemeClr val="dk1"/>
                </a:solidFill>
              </a:rPr>
              <a:t>, children will also attend swimming lessons once a week to work towards their 25 metre badge.</a:t>
            </a:r>
            <a:endParaRPr b="0" i="0" sz="1000" u="none" cap="none" strike="noStrike">
              <a:solidFill>
                <a:schemeClr val="dk1"/>
              </a:solidFill>
              <a:latin typeface="Arial"/>
              <a:ea typeface="Arial"/>
              <a:cs typeface="Arial"/>
              <a:sym typeface="Arial"/>
            </a:endParaRPr>
          </a:p>
        </p:txBody>
      </p:sp>
      <p:sp>
        <p:nvSpPr>
          <p:cNvPr id="118" name="Google Shape;118;p1"/>
          <p:cNvSpPr/>
          <p:nvPr/>
        </p:nvSpPr>
        <p:spPr>
          <a:xfrm>
            <a:off x="7503004" y="1725627"/>
            <a:ext cx="1741032" cy="2357028"/>
          </a:xfrm>
          <a:prstGeom prst="rect">
            <a:avLst/>
          </a:prstGeom>
          <a:solidFill>
            <a:schemeClr val="accent3"/>
          </a:solidFill>
          <a:ln cap="flat" cmpd="sng" w="25400">
            <a:solidFill>
              <a:srgbClr val="066D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R.E</a:t>
            </a:r>
            <a:endParaRPr/>
          </a:p>
          <a:p>
            <a:pPr indent="0" lvl="0" marL="0" marR="0" rtl="0" algn="ctr">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This term the children will be focusing on the story of Moses and his journey throughout the Old Testament with particular focus on </a:t>
            </a:r>
            <a:r>
              <a:rPr lang="en-GB">
                <a:solidFill>
                  <a:schemeClr val="dk1"/>
                </a:solidFill>
              </a:rPr>
              <a:t>s</a:t>
            </a:r>
            <a:r>
              <a:rPr b="0" i="0" lang="en-GB" sz="1400" u="none" cap="none" strike="noStrike">
                <a:solidFill>
                  <a:schemeClr val="dk1"/>
                </a:solidFill>
                <a:latin typeface="Arial"/>
                <a:ea typeface="Arial"/>
                <a:cs typeface="Arial"/>
                <a:sym typeface="Arial"/>
              </a:rPr>
              <a:t>lavery.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type="ctrTitle"/>
          </p:nvPr>
        </p:nvSpPr>
        <p:spPr>
          <a:xfrm>
            <a:off x="841248" y="448056"/>
            <a:ext cx="10515600" cy="406908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9600"/>
              <a:buFont typeface="Arial"/>
              <a:buNone/>
            </a:pPr>
            <a:r>
              <a:t/>
            </a:r>
            <a:endParaRPr/>
          </a:p>
        </p:txBody>
      </p:sp>
      <p:sp>
        <p:nvSpPr>
          <p:cNvPr id="124" name="Google Shape;124;p16"/>
          <p:cNvSpPr txBox="1"/>
          <p:nvPr>
            <p:ph idx="1" type="subTitle"/>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p>
            <a:pPr indent="-431800" lvl="0" marL="457200" rtl="0" algn="l">
              <a:lnSpc>
                <a:spcPct val="110000"/>
              </a:lnSpc>
              <a:spcBef>
                <a:spcPts val="1000"/>
              </a:spcBef>
              <a:spcAft>
                <a:spcPts val="0"/>
              </a:spcAft>
              <a:buClr>
                <a:schemeClr val="lt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2020-08-25T11:37:50Z</dcterms:created>
  <dc:creator>jack.hall-1</dc:creator>
</cp:coreProperties>
</file>