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3"/>
  </p:notesMasterIdLst>
  <p:sldIdLst>
    <p:sldId id="256" r:id="rId2"/>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3" d="100"/>
          <a:sy n="83" d="100"/>
        </p:scale>
        <p:origin x="800" y="52"/>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0"/>
              </a:spcBef>
              <a:spcAft>
                <a:spcPts val="0"/>
              </a:spcAft>
              <a:buClr>
                <a:schemeClr val="dk2"/>
              </a:buClr>
              <a:buSzPts val="1400"/>
              <a:buChar char="○"/>
              <a:defRPr>
                <a:solidFill>
                  <a:schemeClr val="dk2"/>
                </a:solidFill>
              </a:defRPr>
            </a:lvl2pPr>
            <a:lvl3pPr marL="1371600" lvl="2" indent="-317500">
              <a:lnSpc>
                <a:spcPct val="115000"/>
              </a:lnSpc>
              <a:spcBef>
                <a:spcPts val="0"/>
              </a:spcBef>
              <a:spcAft>
                <a:spcPts val="0"/>
              </a:spcAft>
              <a:buClr>
                <a:schemeClr val="dk2"/>
              </a:buClr>
              <a:buSzPts val="1400"/>
              <a:buChar char="■"/>
              <a:defRPr>
                <a:solidFill>
                  <a:schemeClr val="dk2"/>
                </a:solidFill>
              </a:defRPr>
            </a:lvl3pPr>
            <a:lvl4pPr marL="1828800" lvl="3" indent="-317500">
              <a:lnSpc>
                <a:spcPct val="115000"/>
              </a:lnSpc>
              <a:spcBef>
                <a:spcPts val="0"/>
              </a:spcBef>
              <a:spcAft>
                <a:spcPts val="0"/>
              </a:spcAft>
              <a:buClr>
                <a:schemeClr val="dk2"/>
              </a:buClr>
              <a:buSzPts val="1400"/>
              <a:buChar char="●"/>
              <a:defRPr>
                <a:solidFill>
                  <a:schemeClr val="dk2"/>
                </a:solidFill>
              </a:defRPr>
            </a:lvl4pPr>
            <a:lvl5pPr marL="2286000" lvl="4" indent="-317500">
              <a:lnSpc>
                <a:spcPct val="115000"/>
              </a:lnSpc>
              <a:spcBef>
                <a:spcPts val="0"/>
              </a:spcBef>
              <a:spcAft>
                <a:spcPts val="0"/>
              </a:spcAft>
              <a:buClr>
                <a:schemeClr val="dk2"/>
              </a:buClr>
              <a:buSzPts val="1400"/>
              <a:buChar char="○"/>
              <a:defRPr>
                <a:solidFill>
                  <a:schemeClr val="dk2"/>
                </a:solidFill>
              </a:defRPr>
            </a:lvl5pPr>
            <a:lvl6pPr marL="2743200" lvl="5" indent="-317500">
              <a:lnSpc>
                <a:spcPct val="115000"/>
              </a:lnSpc>
              <a:spcBef>
                <a:spcPts val="0"/>
              </a:spcBef>
              <a:spcAft>
                <a:spcPts val="0"/>
              </a:spcAft>
              <a:buClr>
                <a:schemeClr val="dk2"/>
              </a:buClr>
              <a:buSzPts val="1400"/>
              <a:buChar char="■"/>
              <a:defRPr>
                <a:solidFill>
                  <a:schemeClr val="dk2"/>
                </a:solidFill>
              </a:defRPr>
            </a:lvl6pPr>
            <a:lvl7pPr marL="3200400" lvl="6" indent="-317500">
              <a:lnSpc>
                <a:spcPct val="115000"/>
              </a:lnSpc>
              <a:spcBef>
                <a:spcPts val="0"/>
              </a:spcBef>
              <a:spcAft>
                <a:spcPts val="0"/>
              </a:spcAft>
              <a:buClr>
                <a:schemeClr val="dk2"/>
              </a:buClr>
              <a:buSzPts val="1400"/>
              <a:buChar char="●"/>
              <a:defRPr>
                <a:solidFill>
                  <a:schemeClr val="dk2"/>
                </a:solidFill>
              </a:defRPr>
            </a:lvl7pPr>
            <a:lvl8pPr marL="3657600" lvl="7" indent="-317500">
              <a:lnSpc>
                <a:spcPct val="115000"/>
              </a:lnSpc>
              <a:spcBef>
                <a:spcPts val="0"/>
              </a:spcBef>
              <a:spcAft>
                <a:spcPts val="0"/>
              </a:spcAft>
              <a:buClr>
                <a:schemeClr val="dk2"/>
              </a:buClr>
              <a:buSzPts val="1400"/>
              <a:buChar char="○"/>
              <a:defRPr>
                <a:solidFill>
                  <a:schemeClr val="dk2"/>
                </a:solidFill>
              </a:defRPr>
            </a:lvl8pPr>
            <a:lvl9pPr marL="4114800" lvl="8" indent="-317500">
              <a:lnSpc>
                <a:spcPct val="115000"/>
              </a:lnSpc>
              <a:spcBef>
                <a:spcPts val="0"/>
              </a:spcBef>
              <a:spcAft>
                <a:spcPts val="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GB"/>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1.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p:nvPr/>
        </p:nvSpPr>
        <p:spPr>
          <a:xfrm>
            <a:off x="3537325" y="1573550"/>
            <a:ext cx="1999500" cy="6156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GB" b="1"/>
              <a:t>World war II</a:t>
            </a:r>
            <a:endParaRPr b="1"/>
          </a:p>
          <a:p>
            <a:pPr marL="0" lvl="0" indent="0" algn="ctr" rtl="0">
              <a:spcBef>
                <a:spcPts val="0"/>
              </a:spcBef>
              <a:spcAft>
                <a:spcPts val="0"/>
              </a:spcAft>
              <a:buNone/>
            </a:pPr>
            <a:r>
              <a:rPr lang="en-GB" b="1"/>
              <a:t>Year 4 Summer 2021</a:t>
            </a:r>
            <a:endParaRPr b="1"/>
          </a:p>
        </p:txBody>
      </p:sp>
      <p:sp>
        <p:nvSpPr>
          <p:cNvPr id="55" name="Google Shape;55;p13"/>
          <p:cNvSpPr txBox="1"/>
          <p:nvPr/>
        </p:nvSpPr>
        <p:spPr>
          <a:xfrm>
            <a:off x="186675" y="172850"/>
            <a:ext cx="2075100" cy="1785600"/>
          </a:xfrm>
          <a:prstGeom prst="rect">
            <a:avLst/>
          </a:prstGeom>
          <a:solidFill>
            <a:srgbClr val="F9CB9C"/>
          </a:solid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GB"/>
              <a:t>English</a:t>
            </a:r>
            <a:endParaRPr/>
          </a:p>
          <a:p>
            <a:pPr marL="0" lvl="0" indent="0" algn="l" rtl="0">
              <a:spcBef>
                <a:spcPts val="0"/>
              </a:spcBef>
              <a:spcAft>
                <a:spcPts val="0"/>
              </a:spcAft>
              <a:buNone/>
            </a:pPr>
            <a:r>
              <a:rPr lang="en-GB" sz="1000">
                <a:solidFill>
                  <a:schemeClr val="dk1"/>
                </a:solidFill>
              </a:rPr>
              <a:t>This term we will focus on playscripts and poetry. Texts will be linked to the topic. In grammar pupils will study direct and indirect speech, as well as revisiting pronouns and determiners.  We will read the novel ‘An Eagle in the Snow’ by Michael Morpurgo at story time.</a:t>
            </a:r>
            <a:endParaRPr/>
          </a:p>
        </p:txBody>
      </p:sp>
      <p:sp>
        <p:nvSpPr>
          <p:cNvPr id="56" name="Google Shape;56;p13"/>
          <p:cNvSpPr txBox="1"/>
          <p:nvPr/>
        </p:nvSpPr>
        <p:spPr>
          <a:xfrm>
            <a:off x="6812375" y="172850"/>
            <a:ext cx="2123700" cy="1785600"/>
          </a:xfrm>
          <a:prstGeom prst="rect">
            <a:avLst/>
          </a:prstGeom>
          <a:solidFill>
            <a:srgbClr val="D5A6BD"/>
          </a:solid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GB"/>
              <a:t>Maths</a:t>
            </a:r>
            <a:endParaRPr/>
          </a:p>
          <a:p>
            <a:pPr marL="0" lvl="0" indent="0" algn="l" rtl="0">
              <a:spcBef>
                <a:spcPts val="0"/>
              </a:spcBef>
              <a:spcAft>
                <a:spcPts val="0"/>
              </a:spcAft>
              <a:buNone/>
            </a:pPr>
            <a:r>
              <a:rPr lang="en-GB" sz="1000">
                <a:solidFill>
                  <a:schemeClr val="dk1"/>
                </a:solidFill>
              </a:rPr>
              <a:t>In maths, we are going to revisit fractions and begin work on decimals. We will continue to practise formal calculations with problems and also focus on problems involving money. Children will continue to work hard to memorise times tables up to 12 x 12.</a:t>
            </a:r>
            <a:endParaRPr/>
          </a:p>
        </p:txBody>
      </p:sp>
      <p:sp>
        <p:nvSpPr>
          <p:cNvPr id="57" name="Google Shape;57;p13"/>
          <p:cNvSpPr txBox="1"/>
          <p:nvPr/>
        </p:nvSpPr>
        <p:spPr>
          <a:xfrm>
            <a:off x="2385925" y="172850"/>
            <a:ext cx="4302300" cy="1400700"/>
          </a:xfrm>
          <a:prstGeom prst="rect">
            <a:avLst/>
          </a:prstGeom>
          <a:solidFill>
            <a:srgbClr val="A4C2F4"/>
          </a:solid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GB"/>
              <a:t>History</a:t>
            </a:r>
            <a:endParaRPr/>
          </a:p>
          <a:p>
            <a:pPr marL="0" lvl="0" indent="0" algn="l" rtl="0">
              <a:spcBef>
                <a:spcPts val="0"/>
              </a:spcBef>
              <a:spcAft>
                <a:spcPts val="0"/>
              </a:spcAft>
              <a:buNone/>
            </a:pPr>
            <a:r>
              <a:rPr lang="en-GB" sz="1000">
                <a:solidFill>
                  <a:schemeClr val="dk1"/>
                </a:solidFill>
              </a:rPr>
              <a:t>We will look at the causes of the war, the blitz, evacuation, the Holocaust and the end of the war with a focus on the following objectives:</a:t>
            </a:r>
            <a:r>
              <a:rPr lang="en-GB" sz="1100">
                <a:solidFill>
                  <a:schemeClr val="dk1"/>
                </a:solidFill>
              </a:rPr>
              <a:t> </a:t>
            </a:r>
            <a:r>
              <a:rPr lang="en-GB" sz="1100">
                <a:solidFill>
                  <a:schemeClr val="dk1"/>
                </a:solidFill>
                <a:latin typeface="Calibri"/>
                <a:ea typeface="Calibri"/>
                <a:cs typeface="Calibri"/>
                <a:sym typeface="Calibri"/>
              </a:rPr>
              <a:t>To give reasons why key events in history happened; to be aware that the same time in history can be represented in different ways; to discuss the impact of historical events on their locality; to talk about the impact of historical changes and their impact on life in Britain.</a:t>
            </a:r>
            <a:endParaRPr/>
          </a:p>
        </p:txBody>
      </p:sp>
      <p:sp>
        <p:nvSpPr>
          <p:cNvPr id="58" name="Google Shape;58;p13"/>
          <p:cNvSpPr txBox="1"/>
          <p:nvPr/>
        </p:nvSpPr>
        <p:spPr>
          <a:xfrm>
            <a:off x="169400" y="2189150"/>
            <a:ext cx="2075100" cy="1323600"/>
          </a:xfrm>
          <a:prstGeom prst="rect">
            <a:avLst/>
          </a:prstGeom>
          <a:solidFill>
            <a:srgbClr val="B6D7A8"/>
          </a:solid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GB"/>
              <a:t>PSHE and RE</a:t>
            </a:r>
            <a:endParaRPr/>
          </a:p>
          <a:p>
            <a:pPr marL="0" lvl="0" indent="0" algn="l" rtl="0">
              <a:spcBef>
                <a:spcPts val="0"/>
              </a:spcBef>
              <a:spcAft>
                <a:spcPts val="0"/>
              </a:spcAft>
              <a:buNone/>
            </a:pPr>
            <a:r>
              <a:rPr lang="en-GB" sz="1000">
                <a:solidFill>
                  <a:schemeClr val="dk1"/>
                </a:solidFill>
              </a:rPr>
              <a:t>As part of our topic, we will explore the concepts of tolerance and equality and relate this to WW2 and today’s society.</a:t>
            </a:r>
            <a:endParaRPr sz="1000">
              <a:solidFill>
                <a:schemeClr val="dk1"/>
              </a:solidFill>
            </a:endParaRPr>
          </a:p>
          <a:p>
            <a:pPr marL="0" lvl="0" indent="0" algn="l" rtl="0">
              <a:spcBef>
                <a:spcPts val="0"/>
              </a:spcBef>
              <a:spcAft>
                <a:spcPts val="0"/>
              </a:spcAft>
              <a:buNone/>
            </a:pPr>
            <a:r>
              <a:rPr lang="en-GB" sz="1000">
                <a:solidFill>
                  <a:schemeClr val="dk1"/>
                </a:solidFill>
              </a:rPr>
              <a:t>In RE we will look at different places of worship.</a:t>
            </a:r>
            <a:endParaRPr/>
          </a:p>
        </p:txBody>
      </p:sp>
      <p:sp>
        <p:nvSpPr>
          <p:cNvPr id="59" name="Google Shape;59;p13"/>
          <p:cNvSpPr txBox="1"/>
          <p:nvPr/>
        </p:nvSpPr>
        <p:spPr>
          <a:xfrm>
            <a:off x="2369350" y="2725275"/>
            <a:ext cx="1753500" cy="2308800"/>
          </a:xfrm>
          <a:prstGeom prst="rect">
            <a:avLst/>
          </a:prstGeom>
          <a:solidFill>
            <a:srgbClr val="F6B26B"/>
          </a:solid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GB"/>
              <a:t>Science</a:t>
            </a:r>
            <a:endParaRPr/>
          </a:p>
          <a:p>
            <a:pPr marL="0" lvl="0" indent="0" algn="l" rtl="0">
              <a:spcBef>
                <a:spcPts val="0"/>
              </a:spcBef>
              <a:spcAft>
                <a:spcPts val="0"/>
              </a:spcAft>
              <a:buNone/>
            </a:pPr>
            <a:r>
              <a:rPr lang="en-GB" sz="1000"/>
              <a:t>This half term in science we will learn about Electricity. Children will identify common appliances that run on electricity, construct simple series electrical circuits, understand how circuits can be open or closed and identify common conductors and insulators.</a:t>
            </a:r>
            <a:endParaRPr sz="1000"/>
          </a:p>
          <a:p>
            <a:pPr marL="0" lvl="0" indent="0" algn="l" rtl="0">
              <a:spcBef>
                <a:spcPts val="0"/>
              </a:spcBef>
              <a:spcAft>
                <a:spcPts val="0"/>
              </a:spcAft>
              <a:buNone/>
            </a:pPr>
            <a:endParaRPr/>
          </a:p>
        </p:txBody>
      </p:sp>
      <p:sp>
        <p:nvSpPr>
          <p:cNvPr id="60" name="Google Shape;60;p13"/>
          <p:cNvSpPr txBox="1"/>
          <p:nvPr/>
        </p:nvSpPr>
        <p:spPr>
          <a:xfrm>
            <a:off x="6730700" y="2047238"/>
            <a:ext cx="2197800" cy="1631700"/>
          </a:xfrm>
          <a:prstGeom prst="rect">
            <a:avLst/>
          </a:prstGeom>
          <a:solidFill>
            <a:srgbClr val="F6B26B"/>
          </a:solid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GB"/>
              <a:t>DT</a:t>
            </a:r>
            <a:endParaRPr/>
          </a:p>
          <a:p>
            <a:pPr marL="0" lvl="0" indent="0" algn="l" rtl="0">
              <a:spcBef>
                <a:spcPts val="0"/>
              </a:spcBef>
              <a:spcAft>
                <a:spcPts val="0"/>
              </a:spcAft>
              <a:buNone/>
            </a:pPr>
            <a:r>
              <a:rPr lang="en-GB" sz="1000"/>
              <a:t>Linking their skills from science children will be required to design, make and evaluate an object which includes a simple series circuit. Children will be required to consider suitability of materials as well as selecting appropriate joining techniques.</a:t>
            </a:r>
            <a:endParaRPr sz="1000"/>
          </a:p>
        </p:txBody>
      </p:sp>
      <p:pic>
        <p:nvPicPr>
          <p:cNvPr id="61" name="Google Shape;61;p13"/>
          <p:cNvPicPr preferRelativeResize="0"/>
          <p:nvPr/>
        </p:nvPicPr>
        <p:blipFill>
          <a:blip r:embed="rId3">
            <a:alphaModFix/>
          </a:blip>
          <a:stretch>
            <a:fillRect/>
          </a:stretch>
        </p:blipFill>
        <p:spPr>
          <a:xfrm>
            <a:off x="2261775" y="1573550"/>
            <a:ext cx="1346993" cy="821325"/>
          </a:xfrm>
          <a:prstGeom prst="rect">
            <a:avLst/>
          </a:prstGeom>
          <a:noFill/>
          <a:ln>
            <a:noFill/>
          </a:ln>
        </p:spPr>
      </p:pic>
      <p:pic>
        <p:nvPicPr>
          <p:cNvPr id="62" name="Google Shape;62;p13"/>
          <p:cNvPicPr preferRelativeResize="0"/>
          <p:nvPr/>
        </p:nvPicPr>
        <p:blipFill>
          <a:blip r:embed="rId4">
            <a:alphaModFix/>
          </a:blip>
          <a:stretch>
            <a:fillRect/>
          </a:stretch>
        </p:blipFill>
        <p:spPr>
          <a:xfrm>
            <a:off x="5579250" y="1650923"/>
            <a:ext cx="991750" cy="1015800"/>
          </a:xfrm>
          <a:prstGeom prst="rect">
            <a:avLst/>
          </a:prstGeom>
          <a:noFill/>
          <a:ln>
            <a:noFill/>
          </a:ln>
        </p:spPr>
      </p:pic>
      <p:sp>
        <p:nvSpPr>
          <p:cNvPr id="63" name="Google Shape;63;p13"/>
          <p:cNvSpPr txBox="1"/>
          <p:nvPr/>
        </p:nvSpPr>
        <p:spPr>
          <a:xfrm>
            <a:off x="4247700" y="4229425"/>
            <a:ext cx="2314500" cy="708000"/>
          </a:xfrm>
          <a:prstGeom prst="rect">
            <a:avLst/>
          </a:prstGeom>
          <a:solidFill>
            <a:srgbClr val="D5A6BD"/>
          </a:solid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GB"/>
              <a:t>PE</a:t>
            </a:r>
            <a:endParaRPr/>
          </a:p>
          <a:p>
            <a:pPr marL="0" lvl="0" indent="0" algn="l" rtl="0">
              <a:spcBef>
                <a:spcPts val="0"/>
              </a:spcBef>
              <a:spcAft>
                <a:spcPts val="0"/>
              </a:spcAft>
              <a:buNone/>
            </a:pPr>
            <a:r>
              <a:rPr lang="en-GB" sz="1000"/>
              <a:t>Pupils will play cricket and practise throwing, catching and fielding skills.</a:t>
            </a:r>
            <a:endParaRPr sz="1000"/>
          </a:p>
        </p:txBody>
      </p:sp>
      <p:sp>
        <p:nvSpPr>
          <p:cNvPr id="64" name="Google Shape;64;p13"/>
          <p:cNvSpPr txBox="1"/>
          <p:nvPr/>
        </p:nvSpPr>
        <p:spPr>
          <a:xfrm>
            <a:off x="6672350" y="3767725"/>
            <a:ext cx="2314500" cy="1323600"/>
          </a:xfrm>
          <a:prstGeom prst="rect">
            <a:avLst/>
          </a:prstGeom>
          <a:solidFill>
            <a:srgbClr val="A4C2F4"/>
          </a:solid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GB"/>
              <a:t>French</a:t>
            </a:r>
            <a:endParaRPr/>
          </a:p>
          <a:p>
            <a:pPr marL="0" lvl="0" indent="0" algn="l" rtl="0">
              <a:spcBef>
                <a:spcPts val="0"/>
              </a:spcBef>
              <a:spcAft>
                <a:spcPts val="0"/>
              </a:spcAft>
              <a:buClr>
                <a:schemeClr val="dk1"/>
              </a:buClr>
              <a:buSzPts val="1100"/>
              <a:buFont typeface="Arial"/>
              <a:buNone/>
            </a:pPr>
            <a:r>
              <a:rPr lang="en-GB" sz="1000">
                <a:solidFill>
                  <a:schemeClr val="dk1"/>
                </a:solidFill>
              </a:rPr>
              <a:t>Carnaval des animaux</a:t>
            </a:r>
            <a:endParaRPr sz="1000">
              <a:solidFill>
                <a:schemeClr val="dk1"/>
              </a:solidFill>
            </a:endParaRPr>
          </a:p>
          <a:p>
            <a:pPr marL="0" lvl="0" indent="0" algn="l" rtl="0">
              <a:spcBef>
                <a:spcPts val="0"/>
              </a:spcBef>
              <a:spcAft>
                <a:spcPts val="0"/>
              </a:spcAft>
              <a:buClr>
                <a:schemeClr val="dk1"/>
              </a:buClr>
              <a:buSzPts val="1100"/>
              <a:buFont typeface="Arial"/>
              <a:buNone/>
            </a:pPr>
            <a:r>
              <a:rPr lang="en-GB" sz="1000">
                <a:solidFill>
                  <a:schemeClr val="dk1"/>
                </a:solidFill>
              </a:rPr>
              <a:t>We learn names for animals and how a French composer portrayed them in music. We ‘compose’ our own animals by playing with French phonemes.</a:t>
            </a:r>
            <a:endParaRPr sz="1300"/>
          </a:p>
        </p:txBody>
      </p:sp>
      <p:sp>
        <p:nvSpPr>
          <p:cNvPr id="65" name="Google Shape;65;p13"/>
          <p:cNvSpPr txBox="1"/>
          <p:nvPr/>
        </p:nvSpPr>
        <p:spPr>
          <a:xfrm>
            <a:off x="4277100" y="2666725"/>
            <a:ext cx="2314500" cy="1477500"/>
          </a:xfrm>
          <a:prstGeom prst="rect">
            <a:avLst/>
          </a:prstGeom>
          <a:solidFill>
            <a:srgbClr val="B6D7A8"/>
          </a:solid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GB"/>
              <a:t>Computing</a:t>
            </a:r>
            <a:endParaRPr/>
          </a:p>
          <a:p>
            <a:pPr marL="0" lvl="0" indent="0" algn="l" rtl="0">
              <a:spcBef>
                <a:spcPts val="0"/>
              </a:spcBef>
              <a:spcAft>
                <a:spcPts val="0"/>
              </a:spcAft>
              <a:buNone/>
            </a:pPr>
            <a:r>
              <a:rPr lang="en-GB" sz="1000"/>
              <a:t>We will be using Scratch software to develop coding skills this half term. Children will develop an educational computer game using selection and repetition. We will also begin to use ‘debugging’ to predict and overcome coding problems.</a:t>
            </a:r>
            <a:endParaRPr sz="1000"/>
          </a:p>
        </p:txBody>
      </p:sp>
      <p:sp>
        <p:nvSpPr>
          <p:cNvPr id="66" name="Google Shape;66;p13"/>
          <p:cNvSpPr txBox="1"/>
          <p:nvPr/>
        </p:nvSpPr>
        <p:spPr>
          <a:xfrm>
            <a:off x="169400" y="3617400"/>
            <a:ext cx="2075100" cy="1323600"/>
          </a:xfrm>
          <a:prstGeom prst="rect">
            <a:avLst/>
          </a:prstGeom>
          <a:solidFill>
            <a:srgbClr val="A4C2F4"/>
          </a:solid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GB"/>
              <a:t>Music</a:t>
            </a:r>
            <a:endParaRPr/>
          </a:p>
          <a:p>
            <a:pPr marL="0" lvl="0" indent="0" algn="l" rtl="0">
              <a:spcBef>
                <a:spcPts val="0"/>
              </a:spcBef>
              <a:spcAft>
                <a:spcPts val="0"/>
              </a:spcAft>
              <a:buNone/>
            </a:pPr>
            <a:r>
              <a:rPr lang="en-GB" sz="1000"/>
              <a:t>We will continue to use Oak Academy to complete the Pulse and Metre unit before moving on to Timbre where we will explore different sounds and develop body percussion.</a:t>
            </a:r>
            <a:endParaRPr sz="1000"/>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440</Words>
  <Application>Microsoft Office PowerPoint</Application>
  <PresentationFormat>On-screen Show (16:9)</PresentationFormat>
  <Paragraphs>24</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Simple Light</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Louise Richardson</dc:creator>
  <cp:lastModifiedBy>Louise Richardson</cp:lastModifiedBy>
  <cp:revision>1</cp:revision>
  <dcterms:modified xsi:type="dcterms:W3CDTF">2021-04-12T19:15:29Z</dcterms:modified>
</cp:coreProperties>
</file>