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1" r:id="rId3"/>
    <p:sldId id="257" r:id="rId4"/>
    <p:sldId id="271" r:id="rId5"/>
    <p:sldId id="272" r:id="rId6"/>
    <p:sldId id="273" r:id="rId7"/>
    <p:sldId id="274" r:id="rId8"/>
    <p:sldId id="265" r:id="rId9"/>
    <p:sldId id="268" r:id="rId10"/>
    <p:sldId id="267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DFFF"/>
    <a:srgbClr val="FF47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97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575-C8DF-E240-A462-DAF621D64972}" type="datetimeFigureOut">
              <a:rPr lang="en-US" smtClean="0"/>
              <a:t>02/03/2021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EC0D-E8AA-344B-9441-8A5A964C9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854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575-C8DF-E240-A462-DAF621D64972}" type="datetimeFigureOut">
              <a:rPr lang="en-US" smtClean="0"/>
              <a:t>02/03/2021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EC0D-E8AA-344B-9441-8A5A964C9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13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575-C8DF-E240-A462-DAF621D64972}" type="datetimeFigureOut">
              <a:rPr lang="en-US" smtClean="0"/>
              <a:t>02/03/2021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EC0D-E8AA-344B-9441-8A5A964C9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41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extLst>
              <a:ext uri="{FF2B5EF4-FFF2-40B4-BE49-F238E27FC236}">
                <a16:creationId xmlns:a16="http://schemas.microsoft.com/office/drawing/2014/main" xmlns="" id="{83E287B2-2413-4B9C-BFF6-D2AD8C4A0EF7}"/>
              </a:ext>
            </a:extLst>
          </p:cNvPr>
          <p:cNvSpPr/>
          <p:nvPr userDrawn="1"/>
        </p:nvSpPr>
        <p:spPr bwMode="auto">
          <a:xfrm>
            <a:off x="457200" y="438150"/>
            <a:ext cx="8220075" cy="5957888"/>
          </a:xfrm>
          <a:prstGeom prst="roundRect">
            <a:avLst>
              <a:gd name="adj" fmla="val 2649"/>
            </a:avLst>
          </a:prstGeom>
          <a:solidFill>
            <a:schemeClr val="bg1">
              <a:alpha val="90000"/>
            </a:schemeClr>
          </a:solidFill>
          <a:ln w="25400" cap="rnd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350" dirty="0"/>
              <a:t> </a:t>
            </a:r>
          </a:p>
        </p:txBody>
      </p:sp>
      <p:sp>
        <p:nvSpPr>
          <p:cNvPr id="8" name="Title 5"/>
          <p:cNvSpPr>
            <a:spLocks noGrp="1"/>
          </p:cNvSpPr>
          <p:nvPr>
            <p:ph type="title"/>
          </p:nvPr>
        </p:nvSpPr>
        <p:spPr>
          <a:xfrm>
            <a:off x="457198" y="478895"/>
            <a:ext cx="8220075" cy="994306"/>
          </a:xfrm>
        </p:spPr>
        <p:txBody>
          <a:bodyPr>
            <a:noAutofit/>
          </a:bodyPr>
          <a:lstStyle>
            <a:lvl1pPr>
              <a:defRPr>
                <a:latin typeface="Twinkl SemiBold" pitchFamily="2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93975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575-C8DF-E240-A462-DAF621D64972}" type="datetimeFigureOut">
              <a:rPr lang="en-US" smtClean="0"/>
              <a:t>02/03/2021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EC0D-E8AA-344B-9441-8A5A964C9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6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575-C8DF-E240-A462-DAF621D64972}" type="datetimeFigureOut">
              <a:rPr lang="en-US" smtClean="0"/>
              <a:t>02/03/2021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EC0D-E8AA-344B-9441-8A5A964C9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95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575-C8DF-E240-A462-DAF621D64972}" type="datetimeFigureOut">
              <a:rPr lang="en-US" smtClean="0"/>
              <a:t>02/03/2021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EC0D-E8AA-344B-9441-8A5A964C9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9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575-C8DF-E240-A462-DAF621D64972}" type="datetimeFigureOut">
              <a:rPr lang="en-US" smtClean="0"/>
              <a:t>02/03/2021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EC0D-E8AA-344B-9441-8A5A964C9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382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575-C8DF-E240-A462-DAF621D64972}" type="datetimeFigureOut">
              <a:rPr lang="en-US" smtClean="0"/>
              <a:t>02/03/2021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EC0D-E8AA-344B-9441-8A5A964C9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2291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575-C8DF-E240-A462-DAF621D64972}" type="datetimeFigureOut">
              <a:rPr lang="en-US" smtClean="0"/>
              <a:t>02/03/2021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EC0D-E8AA-344B-9441-8A5A964C9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211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575-C8DF-E240-A462-DAF621D64972}" type="datetimeFigureOut">
              <a:rPr lang="en-US" smtClean="0"/>
              <a:t>02/03/2021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EC0D-E8AA-344B-9441-8A5A964C9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415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A33575-C8DF-E240-A462-DAF621D64972}" type="datetimeFigureOut">
              <a:rPr lang="en-US" smtClean="0"/>
              <a:t>02/03/2021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4EC0D-E8AA-344B-9441-8A5A964C9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02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33575-C8DF-E240-A462-DAF621D64972}" type="datetimeFigureOut">
              <a:rPr lang="en-US" smtClean="0"/>
              <a:t>02/03/2021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4EC0D-E8AA-344B-9441-8A5A964C97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31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topmarks.co.uk/maths-games/daily10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vimeo.com/514237766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47F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4493"/>
            <a:ext cx="7772400" cy="828080"/>
          </a:xfrm>
        </p:spPr>
        <p:txBody>
          <a:bodyPr>
            <a:normAutofit/>
          </a:bodyPr>
          <a:lstStyle/>
          <a:p>
            <a:r>
              <a:rPr lang="en-US" u="sng" dirty="0" smtClean="0">
                <a:latin typeface="Comic Sans MS"/>
                <a:cs typeface="Comic Sans MS"/>
              </a:rPr>
              <a:t>Hello Year 2!</a:t>
            </a:r>
            <a:endParaRPr lang="en-US" u="sng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28837" y="1322785"/>
            <a:ext cx="8286326" cy="5111882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I wonder what you are most excited about when we get back to school? Seeing your friends? Doing some fun work? </a:t>
            </a:r>
          </a:p>
          <a:p>
            <a:r>
              <a:rPr lang="en-US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Breaktime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 – running around playing games?</a:t>
            </a:r>
          </a:p>
          <a:p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I’m most looking forward to having a full classroom… full of smiley faces!</a:t>
            </a:r>
          </a:p>
          <a:p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Have a lovely day today, </a:t>
            </a:r>
          </a:p>
          <a:p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from </a:t>
            </a:r>
            <a:r>
              <a:rPr lang="en-US" dirty="0" err="1" smtClean="0">
                <a:solidFill>
                  <a:schemeClr val="tx1"/>
                </a:solidFill>
                <a:latin typeface="Comic Sans MS"/>
                <a:cs typeface="Comic Sans MS"/>
              </a:rPr>
              <a:t>Mrs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 Southern </a:t>
            </a:r>
          </a:p>
          <a:p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656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5225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>
                <a:latin typeface="Comic Sans MS"/>
                <a:cs typeface="Comic Sans MS"/>
              </a:rPr>
              <a:t>Choose a subject to do this afternoon, from the grid on the website!</a:t>
            </a:r>
          </a:p>
          <a:p>
            <a:pPr marL="0" indent="0" algn="ctr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u="sng" dirty="0" smtClean="0">
                <a:latin typeface="Comic Sans MS"/>
                <a:cs typeface="Comic Sans MS"/>
              </a:rPr>
              <a:t>Enjoy!</a:t>
            </a:r>
          </a:p>
        </p:txBody>
      </p:sp>
    </p:spTree>
    <p:extLst>
      <p:ext uri="{BB962C8B-B14F-4D97-AF65-F5344CB8AC3E}">
        <p14:creationId xmlns:p14="http://schemas.microsoft.com/office/powerpoint/2010/main" val="4019918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75" y="393700"/>
            <a:ext cx="8229600" cy="64643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>
                <a:latin typeface="Comic Sans MS"/>
                <a:cs typeface="Comic Sans MS"/>
              </a:rPr>
              <a:t>Mental Maths</a:t>
            </a: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b="1" u="sng" dirty="0" smtClean="0">
                <a:latin typeface="Comic Sans MS"/>
                <a:cs typeface="Comic Sans MS"/>
                <a:hlinkClick r:id="rId2"/>
              </a:rPr>
              <a:t>https</a:t>
            </a:r>
            <a:r>
              <a:rPr lang="en-US" b="1" u="sng" dirty="0">
                <a:latin typeface="Comic Sans MS"/>
                <a:cs typeface="Comic Sans MS"/>
                <a:hlinkClick r:id="rId2"/>
              </a:rPr>
              <a:t>://www.topmarks.co.uk/maths-games/</a:t>
            </a:r>
            <a:r>
              <a:rPr lang="en-US" b="1" u="sng" dirty="0" smtClean="0">
                <a:latin typeface="Comic Sans MS"/>
                <a:cs typeface="Comic Sans MS"/>
                <a:hlinkClick r:id="rId2"/>
              </a:rPr>
              <a:t>daily10</a:t>
            </a:r>
            <a:endParaRPr lang="en-US" b="1" u="sng" dirty="0" smtClean="0">
              <a:latin typeface="Comic Sans MS"/>
              <a:cs typeface="Comic Sans MS"/>
            </a:endParaRPr>
          </a:p>
          <a:p>
            <a:pPr marL="0" indent="0" algn="ctr">
              <a:buNone/>
            </a:pPr>
            <a:endParaRPr lang="en-US" b="1" u="sng" dirty="0"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b="1" u="sng" dirty="0" smtClean="0">
                <a:latin typeface="Comic Sans MS"/>
                <a:cs typeface="Comic Sans MS"/>
              </a:rPr>
              <a:t>Choose:  level 2 </a:t>
            </a:r>
            <a:r>
              <a:rPr lang="en-US" b="1" u="sng" dirty="0" smtClean="0">
                <a:latin typeface="Comic Sans MS"/>
                <a:cs typeface="Comic Sans MS"/>
                <a:sym typeface="Wingdings"/>
              </a:rPr>
              <a:t> </a:t>
            </a:r>
            <a:r>
              <a:rPr lang="en-US" b="1" u="sng" dirty="0" smtClean="0">
                <a:latin typeface="Comic Sans MS"/>
                <a:cs typeface="Comic Sans MS"/>
              </a:rPr>
              <a:t> addition  </a:t>
            </a:r>
            <a:r>
              <a:rPr lang="en-US" b="1" u="sng" dirty="0" smtClean="0">
                <a:latin typeface="Comic Sans MS"/>
                <a:cs typeface="Comic Sans MS"/>
                <a:sym typeface="Wingdings"/>
              </a:rPr>
              <a:t> </a:t>
            </a:r>
            <a:r>
              <a:rPr lang="en-US" b="1" u="sng" dirty="0" smtClean="0">
                <a:latin typeface="Comic Sans MS"/>
                <a:cs typeface="Comic Sans MS"/>
              </a:rPr>
              <a:t>missing number calculation up to 20.  </a:t>
            </a:r>
          </a:p>
          <a:p>
            <a:pPr marL="0" indent="0" algn="ctr">
              <a:buNone/>
            </a:pPr>
            <a:endParaRPr lang="en-US" sz="1100" dirty="0">
              <a:latin typeface="Comic Sans MS"/>
            </a:endParaRPr>
          </a:p>
          <a:p>
            <a:pPr marL="0" indent="0" algn="ctr">
              <a:buNone/>
            </a:pPr>
            <a:r>
              <a:rPr lang="en-US" dirty="0" smtClean="0">
                <a:latin typeface="Comic Sans MS"/>
              </a:rPr>
              <a:t>You choose the time intervals.  We are trying to improve your speed but you also need to be accurate.  </a:t>
            </a:r>
            <a:endParaRPr lang="en-US" dirty="0" smtClean="0"/>
          </a:p>
          <a:p>
            <a:pPr marL="0" indent="0" algn="ctr">
              <a:buNone/>
            </a:pPr>
            <a:endParaRPr lang="en-US" b="1" u="sng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210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DD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12882"/>
            <a:ext cx="8229600" cy="60515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u="sng" dirty="0" smtClean="0">
                <a:latin typeface="Comic Sans MS"/>
                <a:cs typeface="Comic Sans MS"/>
              </a:rPr>
              <a:t>Phonics</a:t>
            </a:r>
          </a:p>
          <a:p>
            <a:pPr marL="0" indent="0">
              <a:buNone/>
            </a:pPr>
            <a:endParaRPr lang="en-US" sz="900" dirty="0"/>
          </a:p>
          <a:p>
            <a:pPr marL="0" indent="0">
              <a:buNone/>
            </a:pPr>
            <a:r>
              <a:rPr lang="en-US" b="1" dirty="0" smtClean="0">
                <a:latin typeface="Comic Sans MS"/>
                <a:cs typeface="Comic Sans MS"/>
              </a:rPr>
              <a:t>Group 1: </a:t>
            </a: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There is a </a:t>
            </a:r>
            <a:r>
              <a:rPr lang="en-US" dirty="0" err="1" smtClean="0">
                <a:latin typeface="Comic Sans MS"/>
                <a:cs typeface="Comic Sans MS"/>
              </a:rPr>
              <a:t>wordsearch</a:t>
            </a:r>
            <a:r>
              <a:rPr lang="en-US" dirty="0" smtClean="0">
                <a:latin typeface="Comic Sans MS"/>
                <a:cs typeface="Comic Sans MS"/>
              </a:rPr>
              <a:t> which follows the spelling rule for this week on the website.</a:t>
            </a: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  </a:t>
            </a: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b="1" dirty="0" smtClean="0">
                <a:latin typeface="Comic Sans MS"/>
                <a:cs typeface="Comic Sans MS"/>
              </a:rPr>
              <a:t>Group 2 and 3:  </a:t>
            </a:r>
          </a:p>
          <a:p>
            <a:pPr>
              <a:buFontTx/>
              <a:buChar char="-"/>
            </a:pPr>
            <a:r>
              <a:rPr lang="en-US" dirty="0" smtClean="0">
                <a:latin typeface="Comic Sans MS"/>
                <a:cs typeface="Comic Sans MS"/>
              </a:rPr>
              <a:t>Read Write </a:t>
            </a:r>
            <a:r>
              <a:rPr lang="en-US" dirty="0" err="1" smtClean="0">
                <a:latin typeface="Comic Sans MS"/>
                <a:cs typeface="Comic Sans MS"/>
              </a:rPr>
              <a:t>inc</a:t>
            </a:r>
            <a:r>
              <a:rPr lang="en-US" dirty="0" smtClean="0">
                <a:latin typeface="Comic Sans MS"/>
                <a:cs typeface="Comic Sans MS"/>
              </a:rPr>
              <a:t> – Ruth </a:t>
            </a:r>
            <a:r>
              <a:rPr lang="en-US" dirty="0" err="1" smtClean="0">
                <a:latin typeface="Comic Sans MS"/>
                <a:cs typeface="Comic Sans MS"/>
              </a:rPr>
              <a:t>Misken</a:t>
            </a:r>
            <a:r>
              <a:rPr lang="en-US" dirty="0" smtClean="0">
                <a:latin typeface="Comic Sans MS"/>
                <a:cs typeface="Comic Sans MS"/>
              </a:rPr>
              <a:t> Read/write session online</a:t>
            </a:r>
          </a:p>
          <a:p>
            <a:pPr>
              <a:buFontTx/>
              <a:buChar char="-"/>
            </a:pPr>
            <a:r>
              <a:rPr lang="en-US" dirty="0" err="1" smtClean="0">
                <a:latin typeface="Comic Sans MS"/>
                <a:cs typeface="Comic Sans MS"/>
              </a:rPr>
              <a:t>Lexia</a:t>
            </a:r>
            <a:endParaRPr lang="en-US" dirty="0" smtClean="0">
              <a:latin typeface="Comic Sans MS"/>
              <a:cs typeface="Comic Sans MS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Comic Sans MS"/>
                <a:cs typeface="Comic Sans MS"/>
              </a:rPr>
              <a:t>Write out spellings for this week.  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585989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Comprehension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706435" y="1693332"/>
            <a:ext cx="77216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latin typeface="Comic Sans MS" panose="030F0702030302020204" pitchFamily="66" charset="0"/>
              </a:rPr>
              <a:t>I hope you are enjoying the story.  </a:t>
            </a:r>
          </a:p>
          <a:p>
            <a:endParaRPr lang="en-GB" sz="2800" dirty="0">
              <a:latin typeface="Comic Sans MS" panose="030F0702030302020204" pitchFamily="66" charset="0"/>
            </a:endParaRPr>
          </a:p>
          <a:p>
            <a:r>
              <a:rPr lang="en-GB" sz="2800" dirty="0" smtClean="0">
                <a:latin typeface="Comic Sans MS" panose="030F0702030302020204" pitchFamily="66" charset="0"/>
              </a:rPr>
              <a:t>Chapter 3 of the story is on purple mash.  Read it and do the activities afterwards.    </a:t>
            </a:r>
          </a:p>
        </p:txBody>
      </p:sp>
    </p:spTree>
    <p:extLst>
      <p:ext uri="{BB962C8B-B14F-4D97-AF65-F5344CB8AC3E}">
        <p14:creationId xmlns:p14="http://schemas.microsoft.com/office/powerpoint/2010/main" val="2451941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482443" y="348343"/>
            <a:ext cx="24166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4000" b="1" u="sng" dirty="0" smtClean="0">
                <a:latin typeface="Comic Sans MS" panose="030F0702030302020204" pitchFamily="66" charset="0"/>
              </a:rPr>
              <a:t>3.3.21</a:t>
            </a:r>
            <a:endParaRPr lang="en-GB" sz="4000" b="1" u="sng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1257" y="1349830"/>
            <a:ext cx="863781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latin typeface="Comic Sans MS" panose="030F0702030302020204" pitchFamily="66" charset="0"/>
              </a:rPr>
              <a:t>If you have some extra time today why don</a:t>
            </a:r>
            <a:r>
              <a:rPr lang="fr-FR" sz="3600" dirty="0" smtClean="0">
                <a:latin typeface="Comic Sans MS" panose="030F0702030302020204" pitchFamily="66" charset="0"/>
              </a:rPr>
              <a:t>’</a:t>
            </a:r>
            <a:r>
              <a:rPr lang="en-GB" sz="3600" dirty="0" smtClean="0">
                <a:latin typeface="Comic Sans MS" panose="030F0702030302020204" pitchFamily="66" charset="0"/>
              </a:rPr>
              <a:t>t you do some more reading about your chosen monarch? Remember to add to the notes </a:t>
            </a:r>
            <a:r>
              <a:rPr lang="en-GB" sz="3600" smtClean="0">
                <a:latin typeface="Comic Sans MS" panose="030F0702030302020204" pitchFamily="66" charset="0"/>
              </a:rPr>
              <a:t>you started.  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28387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b="1" dirty="0" smtClean="0">
                <a:latin typeface="Comic Sans MS" panose="030F0702030302020204" pitchFamily="66" charset="0"/>
              </a:rPr>
              <a:t>Today we are going to practise our use of apostrophe’s to show possession.  </a:t>
            </a:r>
            <a:endParaRPr lang="en-GB" b="1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 dirty="0" smtClean="0">
                <a:latin typeface="Comic Sans MS" panose="030F0702030302020204" pitchFamily="66" charset="0"/>
              </a:rPr>
              <a:t>Complete the sheets on the website.  </a:t>
            </a:r>
          </a:p>
          <a:p>
            <a:pPr marL="0" indent="0">
              <a:buNone/>
            </a:pPr>
            <a:endParaRPr lang="en-GB" sz="3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600" dirty="0" smtClean="0">
                <a:latin typeface="Comic Sans MS" panose="030F0702030302020204" pitchFamily="66" charset="0"/>
              </a:rPr>
              <a:t>If you are in group 1 for spelling – complete sheet 1</a:t>
            </a:r>
          </a:p>
          <a:p>
            <a:pPr marL="0" indent="0">
              <a:buNone/>
            </a:pPr>
            <a:endParaRPr lang="en-GB" sz="36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3600" dirty="0" smtClean="0">
                <a:latin typeface="Comic Sans MS" panose="030F0702030302020204" pitchFamily="66" charset="0"/>
              </a:rPr>
              <a:t>If you are in group 2 for spelling – complete sheet 2.  </a:t>
            </a:r>
            <a:endParaRPr lang="en-GB" sz="3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07755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000" b="1" u="sng" dirty="0" smtClean="0">
                <a:latin typeface="Comic Sans MS" panose="030F0702030302020204" pitchFamily="66" charset="0"/>
              </a:rPr>
              <a:t>True of false</a:t>
            </a:r>
            <a:endParaRPr lang="en-GB" sz="6000" b="1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4800" dirty="0" smtClean="0">
                <a:latin typeface="Comic Sans MS" panose="030F0702030302020204" pitchFamily="66" charset="0"/>
              </a:rPr>
              <a:t>Have a go at answering the true or false questions about our text on the website.</a:t>
            </a:r>
            <a:endParaRPr lang="en-GB" sz="4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30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366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65605"/>
          </a:xfrm>
        </p:spPr>
        <p:txBody>
          <a:bodyPr>
            <a:normAutofit fontScale="90000"/>
          </a:bodyPr>
          <a:lstStyle/>
          <a:p>
            <a:r>
              <a:rPr lang="en-US" b="1" u="sng" dirty="0" smtClean="0">
                <a:solidFill>
                  <a:srgbClr val="FFFF00"/>
                </a:solidFill>
                <a:latin typeface="Comic Sans MS"/>
                <a:cs typeface="Comic Sans MS"/>
              </a:rPr>
              <a:t>Maths!</a:t>
            </a:r>
            <a:endParaRPr lang="en-US" b="1" u="sng" dirty="0">
              <a:solidFill>
                <a:srgbClr val="FFFF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2258" y="1270290"/>
            <a:ext cx="8647626" cy="526192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Comic Sans MS"/>
                <a:cs typeface="Comic Sans MS"/>
              </a:rPr>
              <a:t>Today’s lesson is counting the vertices on 3D shapes.  Can you explain what the vertices are?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solidFill>
                  <a:srgbClr val="FFFF00"/>
                </a:solidFill>
                <a:latin typeface="Comic Sans MS"/>
                <a:cs typeface="Comic Sans MS"/>
              </a:rPr>
              <a:t>Watch the video and then complete the worksheet on the website. </a:t>
            </a:r>
          </a:p>
          <a:p>
            <a:pPr marL="0" indent="0">
              <a:buNone/>
            </a:pPr>
            <a:endParaRPr lang="en-US" dirty="0">
              <a:solidFill>
                <a:srgbClr val="FFFF00"/>
              </a:solidFill>
              <a:latin typeface="Comic Sans MS"/>
              <a:cs typeface="Comic Sans MS"/>
            </a:endParaRPr>
          </a:p>
          <a:p>
            <a:pPr marL="0" indent="0" algn="ctr">
              <a:buNone/>
            </a:pPr>
            <a:r>
              <a:rPr lang="en-US" u="sng" dirty="0">
                <a:hlinkClick r:id="rId2"/>
              </a:rPr>
              <a:t>https://vimeo.com/514237766</a:t>
            </a: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dirty="0" smtClean="0">
                <a:latin typeface="Comic Sans MS"/>
                <a:cs typeface="Comic Sans MS"/>
              </a:rPr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4664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5773" y="402728"/>
            <a:ext cx="70007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u="sng" dirty="0" smtClean="0">
                <a:latin typeface="Comic Sans MS"/>
                <a:cs typeface="Comic Sans MS"/>
              </a:rPr>
              <a:t>Handwriting</a:t>
            </a:r>
            <a:endParaRPr lang="en-US" sz="3600" b="1" u="sng" dirty="0">
              <a:latin typeface="Comic Sans MS"/>
              <a:cs typeface="Comic Sans MS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7188" t="17519" r="15909" b="36458"/>
          <a:stretch/>
        </p:blipFill>
        <p:spPr>
          <a:xfrm>
            <a:off x="235528" y="1233053"/>
            <a:ext cx="8673799" cy="4475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02251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</TotalTime>
  <Words>333</Words>
  <Application>Microsoft Macintosh PowerPoint</Application>
  <PresentationFormat>On-screen Show (4:3)</PresentationFormat>
  <Paragraphs>51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Hello Year 2!</vt:lpstr>
      <vt:lpstr>PowerPoint Presentation</vt:lpstr>
      <vt:lpstr>PowerPoint Presentation</vt:lpstr>
      <vt:lpstr>Reading Comprehension</vt:lpstr>
      <vt:lpstr>PowerPoint Presentation</vt:lpstr>
      <vt:lpstr>Today we are going to practise our use of apostrophe’s to show possession.  </vt:lpstr>
      <vt:lpstr>True of false</vt:lpstr>
      <vt:lpstr>Maths!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Southern</dc:creator>
  <cp:lastModifiedBy>Jennifer Southern</cp:lastModifiedBy>
  <cp:revision>18</cp:revision>
  <dcterms:created xsi:type="dcterms:W3CDTF">2021-02-15T16:11:39Z</dcterms:created>
  <dcterms:modified xsi:type="dcterms:W3CDTF">2021-03-02T19:34:52Z</dcterms:modified>
</cp:coreProperties>
</file>