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71" r:id="rId5"/>
    <p:sldId id="272" r:id="rId6"/>
    <p:sldId id="273" r:id="rId7"/>
    <p:sldId id="274" r:id="rId8"/>
    <p:sldId id="275" r:id="rId9"/>
    <p:sldId id="265" r:id="rId10"/>
    <p:sldId id="268"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FFF"/>
    <a:srgbClr val="FF47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8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5A33575-C8DF-E240-A462-DAF621D64972}" type="datetimeFigureOut">
              <a:rPr lang="en-US"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4038854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5A33575-C8DF-E240-A462-DAF621D64972}" type="datetimeFigureOut">
              <a:rPr lang="en-US"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7271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5A33575-C8DF-E240-A462-DAF621D64972}" type="datetimeFigureOut">
              <a:rPr lang="en-US"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1864041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xmlns="" id="{83E287B2-2413-4B9C-BFF6-D2AD8C4A0EF7}"/>
              </a:ext>
            </a:extLst>
          </p:cNvPr>
          <p:cNvSpPr/>
          <p:nvPr userDrawn="1"/>
        </p:nvSpPr>
        <p:spPr bwMode="auto">
          <a:xfrm>
            <a:off x="457200" y="438150"/>
            <a:ext cx="8220075"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457198" y="478895"/>
            <a:ext cx="8220075" cy="994306"/>
          </a:xfrm>
        </p:spPr>
        <p:txBody>
          <a:bodyPr>
            <a:noAutofit/>
          </a:bodyPr>
          <a:lstStyle>
            <a:lvl1pPr>
              <a:defRPr>
                <a:latin typeface="Twinkl SemiBold" pitchFamily="2" charset="0"/>
              </a:defRPr>
            </a:lvl1pPr>
          </a:lstStyle>
          <a:p>
            <a:r>
              <a:rPr lang="en-US" dirty="0"/>
              <a:t>Click to edit Master title style</a:t>
            </a:r>
            <a:endParaRPr lang="en-GB" dirty="0"/>
          </a:p>
        </p:txBody>
      </p:sp>
    </p:spTree>
    <p:extLst>
      <p:ext uri="{BB962C8B-B14F-4D97-AF65-F5344CB8AC3E}">
        <p14:creationId xmlns:p14="http://schemas.microsoft.com/office/powerpoint/2010/main" val="333939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5A33575-C8DF-E240-A462-DAF621D64972}" type="datetimeFigureOut">
              <a:rPr lang="en-US"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22366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5A33575-C8DF-E240-A462-DAF621D64972}" type="datetimeFigureOut">
              <a:rPr lang="en-US" smtClean="0"/>
              <a:t>01/03/2021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96779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5A33575-C8DF-E240-A462-DAF621D64972}" type="datetimeFigureOut">
              <a:rPr lang="en-US" smtClean="0"/>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377729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5A33575-C8DF-E240-A462-DAF621D64972}" type="datetimeFigureOut">
              <a:rPr lang="en-US" smtClean="0"/>
              <a:t>01/03/2021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160538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5A33575-C8DF-E240-A462-DAF621D64972}" type="datetimeFigureOut">
              <a:rPr lang="en-US" smtClean="0"/>
              <a:t>01/03/2021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70422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33575-C8DF-E240-A462-DAF621D64972}" type="datetimeFigureOut">
              <a:rPr lang="en-US" smtClean="0"/>
              <a:t>01/03/2021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330192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5A33575-C8DF-E240-A462-DAF621D64972}" type="datetimeFigureOut">
              <a:rPr lang="en-US" smtClean="0"/>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2742415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5A33575-C8DF-E240-A462-DAF621D64972}" type="datetimeFigureOut">
              <a:rPr lang="en-US" smtClean="0"/>
              <a:t>01/03/2021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4EC0D-E8AA-344B-9441-8A5A964C9734}" type="slidenum">
              <a:rPr lang="en-US" smtClean="0"/>
              <a:t>‹#›</a:t>
            </a:fld>
            <a:endParaRPr lang="en-US"/>
          </a:p>
        </p:txBody>
      </p:sp>
    </p:spTree>
    <p:extLst>
      <p:ext uri="{BB962C8B-B14F-4D97-AF65-F5344CB8AC3E}">
        <p14:creationId xmlns:p14="http://schemas.microsoft.com/office/powerpoint/2010/main" val="26971022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33575-C8DF-E240-A462-DAF621D64972}" type="datetimeFigureOut">
              <a:rPr lang="en-US" smtClean="0"/>
              <a:t>01/03/2021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4EC0D-E8AA-344B-9441-8A5A964C9734}" type="slidenum">
              <a:rPr lang="en-US" smtClean="0"/>
              <a:t>‹#›</a:t>
            </a:fld>
            <a:endParaRPr lang="en-US"/>
          </a:p>
        </p:txBody>
      </p:sp>
    </p:spTree>
    <p:extLst>
      <p:ext uri="{BB962C8B-B14F-4D97-AF65-F5344CB8AC3E}">
        <p14:creationId xmlns:p14="http://schemas.microsoft.com/office/powerpoint/2010/main" val="3482318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topmarks.co.uk/maths-games/daily1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bbc.co.uk/bitesize/topics/zvwwxnb/articles/zx9ydxs" TargetMode="Externa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imeo.com/5142368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47F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4493"/>
            <a:ext cx="7772400" cy="828080"/>
          </a:xfrm>
        </p:spPr>
        <p:txBody>
          <a:bodyPr>
            <a:normAutofit/>
          </a:bodyPr>
          <a:lstStyle/>
          <a:p>
            <a:r>
              <a:rPr lang="en-US" u="sng" dirty="0" smtClean="0">
                <a:latin typeface="Comic Sans MS"/>
                <a:cs typeface="Comic Sans MS"/>
              </a:rPr>
              <a:t>Hello Year 2!</a:t>
            </a:r>
            <a:endParaRPr lang="en-US" u="sng" dirty="0">
              <a:latin typeface="Comic Sans MS"/>
              <a:cs typeface="Comic Sans MS"/>
            </a:endParaRPr>
          </a:p>
        </p:txBody>
      </p:sp>
      <p:sp>
        <p:nvSpPr>
          <p:cNvPr id="3" name="Subtitle 2"/>
          <p:cNvSpPr>
            <a:spLocks noGrp="1"/>
          </p:cNvSpPr>
          <p:nvPr>
            <p:ph type="subTitle" idx="1"/>
          </p:nvPr>
        </p:nvSpPr>
        <p:spPr>
          <a:xfrm>
            <a:off x="428837" y="902573"/>
            <a:ext cx="8286326" cy="5824108"/>
          </a:xfrm>
        </p:spPr>
        <p:txBody>
          <a:bodyPr>
            <a:normAutofit lnSpcReduction="10000"/>
          </a:bodyPr>
          <a:lstStyle/>
          <a:p>
            <a:r>
              <a:rPr lang="en-US" dirty="0" smtClean="0">
                <a:solidFill>
                  <a:schemeClr val="tx1"/>
                </a:solidFill>
                <a:latin typeface="Comic Sans MS"/>
                <a:cs typeface="Comic Sans MS"/>
              </a:rPr>
              <a:t>On Thursday it is World Book Day.  There will be a lot of exciting activities for you to do related to books.  </a:t>
            </a:r>
          </a:p>
          <a:p>
            <a:r>
              <a:rPr lang="en-US" dirty="0" smtClean="0">
                <a:solidFill>
                  <a:schemeClr val="tx1"/>
                </a:solidFill>
                <a:latin typeface="Comic Sans MS"/>
                <a:cs typeface="Comic Sans MS"/>
              </a:rPr>
              <a:t>For our </a:t>
            </a:r>
            <a:r>
              <a:rPr lang="en-US" dirty="0" err="1" smtClean="0">
                <a:solidFill>
                  <a:schemeClr val="tx1"/>
                </a:solidFill>
                <a:latin typeface="Comic Sans MS"/>
                <a:cs typeface="Comic Sans MS"/>
              </a:rPr>
              <a:t>googlemeet</a:t>
            </a:r>
            <a:r>
              <a:rPr lang="en-US" dirty="0" smtClean="0">
                <a:solidFill>
                  <a:schemeClr val="tx1"/>
                </a:solidFill>
                <a:latin typeface="Comic Sans MS"/>
                <a:cs typeface="Comic Sans MS"/>
              </a:rPr>
              <a:t> on that day, you can dress up if you fancy or even create a mask to wear of your </a:t>
            </a:r>
            <a:r>
              <a:rPr lang="en-US" dirty="0" err="1" smtClean="0">
                <a:solidFill>
                  <a:schemeClr val="tx1"/>
                </a:solidFill>
                <a:latin typeface="Comic Sans MS"/>
                <a:cs typeface="Comic Sans MS"/>
              </a:rPr>
              <a:t>favourite</a:t>
            </a:r>
            <a:r>
              <a:rPr lang="en-US" dirty="0" smtClean="0">
                <a:solidFill>
                  <a:schemeClr val="tx1"/>
                </a:solidFill>
                <a:latin typeface="Comic Sans MS"/>
                <a:cs typeface="Comic Sans MS"/>
              </a:rPr>
              <a:t> character. </a:t>
            </a:r>
          </a:p>
          <a:p>
            <a:r>
              <a:rPr lang="en-US" dirty="0" smtClean="0">
                <a:solidFill>
                  <a:schemeClr val="tx1"/>
                </a:solidFill>
                <a:latin typeface="Comic Sans MS"/>
                <a:cs typeface="Comic Sans MS"/>
              </a:rPr>
              <a:t> You can all share what you have been doing to celebrate wonderful books!</a:t>
            </a:r>
          </a:p>
          <a:p>
            <a:endParaRPr lang="en-US" dirty="0">
              <a:solidFill>
                <a:schemeClr val="tx1"/>
              </a:solidFill>
              <a:latin typeface="Comic Sans MS"/>
              <a:cs typeface="Comic Sans MS"/>
            </a:endParaRPr>
          </a:p>
          <a:p>
            <a:r>
              <a:rPr lang="en-US" dirty="0" smtClean="0">
                <a:solidFill>
                  <a:schemeClr val="tx1"/>
                </a:solidFill>
                <a:latin typeface="Comic Sans MS"/>
                <a:cs typeface="Comic Sans MS"/>
              </a:rPr>
              <a:t>Have a lovely day, </a:t>
            </a:r>
          </a:p>
          <a:p>
            <a:r>
              <a:rPr lang="en-US" dirty="0" smtClean="0">
                <a:solidFill>
                  <a:schemeClr val="tx1"/>
                </a:solidFill>
                <a:latin typeface="Comic Sans MS"/>
                <a:cs typeface="Comic Sans MS"/>
              </a:rPr>
              <a:t>from </a:t>
            </a:r>
            <a:r>
              <a:rPr lang="en-US" dirty="0" err="1" smtClean="0">
                <a:solidFill>
                  <a:schemeClr val="tx1"/>
                </a:solidFill>
                <a:latin typeface="Comic Sans MS"/>
                <a:cs typeface="Comic Sans MS"/>
              </a:rPr>
              <a:t>Mrs</a:t>
            </a:r>
            <a:r>
              <a:rPr lang="en-US" dirty="0" smtClean="0">
                <a:solidFill>
                  <a:schemeClr val="tx1"/>
                </a:solidFill>
                <a:latin typeface="Comic Sans MS"/>
                <a:cs typeface="Comic Sans MS"/>
              </a:rPr>
              <a:t> Southern </a:t>
            </a:r>
          </a:p>
          <a:p>
            <a:endParaRPr lang="en-US" dirty="0">
              <a:solidFill>
                <a:schemeClr val="tx1"/>
              </a:solidFill>
              <a:latin typeface="Comic Sans MS"/>
              <a:cs typeface="Comic Sans MS"/>
            </a:endParaRPr>
          </a:p>
          <a:p>
            <a:endParaRPr lang="en-US" dirty="0"/>
          </a:p>
        </p:txBody>
      </p:sp>
    </p:spTree>
    <p:extLst>
      <p:ext uri="{BB962C8B-B14F-4D97-AF65-F5344CB8AC3E}">
        <p14:creationId xmlns:p14="http://schemas.microsoft.com/office/powerpoint/2010/main" val="910656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TextBox 3"/>
          <p:cNvSpPr txBox="1"/>
          <p:nvPr/>
        </p:nvSpPr>
        <p:spPr>
          <a:xfrm>
            <a:off x="975773" y="402728"/>
            <a:ext cx="7000784" cy="646331"/>
          </a:xfrm>
          <a:prstGeom prst="rect">
            <a:avLst/>
          </a:prstGeom>
          <a:noFill/>
        </p:spPr>
        <p:txBody>
          <a:bodyPr wrap="square" rtlCol="0">
            <a:spAutoFit/>
          </a:bodyPr>
          <a:lstStyle/>
          <a:p>
            <a:pPr algn="ctr"/>
            <a:r>
              <a:rPr lang="en-US" sz="3600" b="1" u="sng" dirty="0" smtClean="0">
                <a:latin typeface="Comic Sans MS"/>
                <a:cs typeface="Comic Sans MS"/>
              </a:rPr>
              <a:t>Handwriting</a:t>
            </a:r>
            <a:endParaRPr lang="en-US" sz="3600" b="1" u="sng" dirty="0">
              <a:latin typeface="Comic Sans MS"/>
              <a:cs typeface="Comic Sans MS"/>
            </a:endParaRPr>
          </a:p>
        </p:txBody>
      </p:sp>
      <p:pic>
        <p:nvPicPr>
          <p:cNvPr id="2" name="Picture 1"/>
          <p:cNvPicPr>
            <a:picLocks noChangeAspect="1"/>
          </p:cNvPicPr>
          <p:nvPr/>
        </p:nvPicPr>
        <p:blipFill rotWithShape="1">
          <a:blip r:embed="rId2"/>
          <a:srcRect l="8680" t="11226" r="22396" b="13311"/>
          <a:stretch/>
        </p:blipFill>
        <p:spPr>
          <a:xfrm>
            <a:off x="975773" y="1202268"/>
            <a:ext cx="6722533" cy="5520265"/>
          </a:xfrm>
          <a:prstGeom prst="rect">
            <a:avLst/>
          </a:prstGeom>
        </p:spPr>
      </p:pic>
    </p:spTree>
    <p:extLst>
      <p:ext uri="{BB962C8B-B14F-4D97-AF65-F5344CB8AC3E}">
        <p14:creationId xmlns:p14="http://schemas.microsoft.com/office/powerpoint/2010/main" val="297022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5225"/>
            <a:ext cx="8229600" cy="4525963"/>
          </a:xfrm>
        </p:spPr>
        <p:txBody>
          <a:bodyPr/>
          <a:lstStyle/>
          <a:p>
            <a:pPr marL="0" indent="0" algn="ctr">
              <a:buNone/>
            </a:pPr>
            <a:r>
              <a:rPr lang="en-US" dirty="0" smtClean="0">
                <a:latin typeface="Comic Sans MS"/>
                <a:cs typeface="Comic Sans MS"/>
              </a:rPr>
              <a:t>Choose a subject to do this afternoon, from the grid on the website!</a:t>
            </a:r>
          </a:p>
          <a:p>
            <a:pPr marL="0" indent="0" algn="ctr">
              <a:buNone/>
            </a:pPr>
            <a:endParaRPr lang="en-US" dirty="0">
              <a:latin typeface="Comic Sans MS"/>
              <a:cs typeface="Comic Sans MS"/>
            </a:endParaRPr>
          </a:p>
          <a:p>
            <a:pPr marL="0" indent="0" algn="ctr">
              <a:buNone/>
            </a:pPr>
            <a:r>
              <a:rPr lang="en-US" u="sng" dirty="0" smtClean="0">
                <a:latin typeface="Comic Sans MS"/>
                <a:cs typeface="Comic Sans MS"/>
              </a:rPr>
              <a:t>Enjoy!</a:t>
            </a:r>
          </a:p>
        </p:txBody>
      </p:sp>
    </p:spTree>
    <p:extLst>
      <p:ext uri="{BB962C8B-B14F-4D97-AF65-F5344CB8AC3E}">
        <p14:creationId xmlns:p14="http://schemas.microsoft.com/office/powerpoint/2010/main" val="40199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075" y="393700"/>
            <a:ext cx="8229600" cy="6464300"/>
          </a:xfrm>
        </p:spPr>
        <p:txBody>
          <a:bodyPr>
            <a:normAutofit/>
          </a:bodyPr>
          <a:lstStyle/>
          <a:p>
            <a:pPr marL="0" indent="0" algn="ctr">
              <a:buNone/>
            </a:pPr>
            <a:r>
              <a:rPr lang="en-US" b="1" u="sng" dirty="0" smtClean="0">
                <a:latin typeface="Comic Sans MS"/>
                <a:cs typeface="Comic Sans MS"/>
              </a:rPr>
              <a:t>Mental Maths</a:t>
            </a:r>
          </a:p>
          <a:p>
            <a:pPr marL="0" indent="0">
              <a:buNone/>
            </a:pPr>
            <a:endParaRPr lang="en-US" dirty="0">
              <a:latin typeface="Comic Sans MS"/>
              <a:cs typeface="Comic Sans MS"/>
            </a:endParaRPr>
          </a:p>
          <a:p>
            <a:pPr marL="0" indent="0" algn="ctr">
              <a:buNone/>
            </a:pPr>
            <a:r>
              <a:rPr lang="en-US" b="1" u="sng" dirty="0" smtClean="0">
                <a:latin typeface="Comic Sans MS"/>
                <a:cs typeface="Comic Sans MS"/>
                <a:hlinkClick r:id="rId2"/>
              </a:rPr>
              <a:t>https</a:t>
            </a:r>
            <a:r>
              <a:rPr lang="en-US" b="1" u="sng" dirty="0">
                <a:latin typeface="Comic Sans MS"/>
                <a:cs typeface="Comic Sans MS"/>
                <a:hlinkClick r:id="rId2"/>
              </a:rPr>
              <a:t>://www.topmarks.co.uk/maths-games/</a:t>
            </a:r>
            <a:r>
              <a:rPr lang="en-US" b="1" u="sng" dirty="0" smtClean="0">
                <a:latin typeface="Comic Sans MS"/>
                <a:cs typeface="Comic Sans MS"/>
                <a:hlinkClick r:id="rId2"/>
              </a:rPr>
              <a:t>daily10</a:t>
            </a:r>
            <a:endParaRPr lang="en-US" b="1" u="sng" dirty="0" smtClean="0">
              <a:latin typeface="Comic Sans MS"/>
              <a:cs typeface="Comic Sans MS"/>
            </a:endParaRPr>
          </a:p>
          <a:p>
            <a:pPr marL="0" indent="0" algn="ctr">
              <a:buNone/>
            </a:pPr>
            <a:endParaRPr lang="en-US" b="1" u="sng" dirty="0">
              <a:latin typeface="Comic Sans MS"/>
              <a:cs typeface="Comic Sans MS"/>
            </a:endParaRPr>
          </a:p>
          <a:p>
            <a:pPr marL="0" indent="0" algn="ctr">
              <a:buNone/>
            </a:pPr>
            <a:r>
              <a:rPr lang="en-US" b="1" u="sng" dirty="0" smtClean="0">
                <a:latin typeface="Comic Sans MS"/>
                <a:cs typeface="Comic Sans MS"/>
              </a:rPr>
              <a:t>Choose:  level 2 </a:t>
            </a:r>
            <a:r>
              <a:rPr lang="en-US" b="1" u="sng" dirty="0" smtClean="0">
                <a:latin typeface="Comic Sans MS"/>
                <a:cs typeface="Comic Sans MS"/>
                <a:sym typeface="Wingdings"/>
              </a:rPr>
              <a:t> </a:t>
            </a:r>
            <a:r>
              <a:rPr lang="en-US" b="1" u="sng" dirty="0" smtClean="0">
                <a:latin typeface="Comic Sans MS"/>
                <a:cs typeface="Comic Sans MS"/>
              </a:rPr>
              <a:t> addition  </a:t>
            </a:r>
            <a:r>
              <a:rPr lang="en-US" b="1" u="sng" dirty="0" smtClean="0">
                <a:latin typeface="Comic Sans MS"/>
                <a:cs typeface="Comic Sans MS"/>
                <a:sym typeface="Wingdings"/>
              </a:rPr>
              <a:t> </a:t>
            </a:r>
            <a:r>
              <a:rPr lang="en-US" b="1" u="sng" dirty="0" smtClean="0">
                <a:latin typeface="Comic Sans MS"/>
                <a:cs typeface="Comic Sans MS"/>
              </a:rPr>
              <a:t> two-digit numbers</a:t>
            </a:r>
          </a:p>
          <a:p>
            <a:pPr marL="0" indent="0" algn="ctr">
              <a:buNone/>
            </a:pPr>
            <a:endParaRPr lang="en-US" dirty="0">
              <a:latin typeface="Comic Sans MS"/>
            </a:endParaRPr>
          </a:p>
          <a:p>
            <a:pPr marL="0" indent="0" algn="ctr">
              <a:buNone/>
            </a:pPr>
            <a:r>
              <a:rPr lang="en-US" dirty="0" smtClean="0">
                <a:latin typeface="Comic Sans MS"/>
              </a:rPr>
              <a:t>You choose the time intervals.  We are trying to improve your speed but you also need to be accurate.  </a:t>
            </a:r>
            <a:endParaRPr lang="en-US" dirty="0" smtClean="0"/>
          </a:p>
          <a:p>
            <a:pPr marL="0" indent="0" algn="ctr">
              <a:buNone/>
            </a:pPr>
            <a:endParaRPr lang="en-US" b="1" u="sng"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421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DDF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0700"/>
            <a:ext cx="8229600" cy="6051550"/>
          </a:xfrm>
        </p:spPr>
        <p:txBody>
          <a:bodyPr>
            <a:normAutofit/>
          </a:bodyPr>
          <a:lstStyle/>
          <a:p>
            <a:pPr marL="0" indent="0" algn="ctr">
              <a:buNone/>
            </a:pPr>
            <a:r>
              <a:rPr lang="en-US" b="1" u="sng" dirty="0" smtClean="0">
                <a:latin typeface="Comic Sans MS"/>
                <a:cs typeface="Comic Sans MS"/>
              </a:rPr>
              <a:t>Phonics</a:t>
            </a:r>
          </a:p>
          <a:p>
            <a:pPr marL="0" indent="0">
              <a:buNone/>
            </a:pPr>
            <a:endParaRPr lang="en-US" sz="900" dirty="0"/>
          </a:p>
          <a:p>
            <a:pPr marL="0" indent="0">
              <a:buNone/>
            </a:pPr>
            <a:r>
              <a:rPr lang="en-US" b="1" dirty="0" smtClean="0">
                <a:latin typeface="Comic Sans MS"/>
                <a:cs typeface="Comic Sans MS"/>
              </a:rPr>
              <a:t>Group 1: </a:t>
            </a:r>
          </a:p>
          <a:p>
            <a:pPr marL="0" indent="0">
              <a:buNone/>
            </a:pPr>
            <a:r>
              <a:rPr lang="en-US" dirty="0" err="1" smtClean="0">
                <a:latin typeface="Comic Sans MS"/>
                <a:cs typeface="Comic Sans MS"/>
              </a:rPr>
              <a:t>Practise</a:t>
            </a:r>
            <a:r>
              <a:rPr lang="en-US" dirty="0" smtClean="0">
                <a:latin typeface="Comic Sans MS"/>
                <a:cs typeface="Comic Sans MS"/>
              </a:rPr>
              <a:t> writing 3 of your spelling words within a sentence today.  </a:t>
            </a:r>
            <a:endParaRPr lang="en-US" dirty="0">
              <a:latin typeface="Comic Sans MS"/>
              <a:cs typeface="Comic Sans MS"/>
            </a:endParaRPr>
          </a:p>
          <a:p>
            <a:pPr marL="0" indent="0">
              <a:buNone/>
            </a:pPr>
            <a:r>
              <a:rPr lang="en-US" b="1" dirty="0" smtClean="0">
                <a:latin typeface="Comic Sans MS"/>
                <a:cs typeface="Comic Sans MS"/>
              </a:rPr>
              <a:t>Group 2 and 3:  </a:t>
            </a:r>
          </a:p>
          <a:p>
            <a:pPr>
              <a:buFontTx/>
              <a:buChar char="-"/>
            </a:pPr>
            <a:r>
              <a:rPr lang="en-US" dirty="0" smtClean="0">
                <a:latin typeface="Comic Sans MS"/>
                <a:cs typeface="Comic Sans MS"/>
              </a:rPr>
              <a:t>Read Write </a:t>
            </a:r>
            <a:r>
              <a:rPr lang="en-US" dirty="0" err="1" smtClean="0">
                <a:latin typeface="Comic Sans MS"/>
                <a:cs typeface="Comic Sans MS"/>
              </a:rPr>
              <a:t>inc</a:t>
            </a:r>
            <a:r>
              <a:rPr lang="en-US" dirty="0" smtClean="0">
                <a:latin typeface="Comic Sans MS"/>
                <a:cs typeface="Comic Sans MS"/>
              </a:rPr>
              <a:t> – Ruth </a:t>
            </a:r>
            <a:r>
              <a:rPr lang="en-US" dirty="0" err="1" smtClean="0">
                <a:latin typeface="Comic Sans MS"/>
                <a:cs typeface="Comic Sans MS"/>
              </a:rPr>
              <a:t>Misken</a:t>
            </a:r>
            <a:r>
              <a:rPr lang="en-US" dirty="0" smtClean="0">
                <a:latin typeface="Comic Sans MS"/>
                <a:cs typeface="Comic Sans MS"/>
              </a:rPr>
              <a:t> Read/write session online</a:t>
            </a:r>
          </a:p>
          <a:p>
            <a:pPr>
              <a:buFontTx/>
              <a:buChar char="-"/>
            </a:pPr>
            <a:r>
              <a:rPr lang="en-US" dirty="0" err="1" smtClean="0">
                <a:latin typeface="Comic Sans MS"/>
                <a:cs typeface="Comic Sans MS"/>
              </a:rPr>
              <a:t>Lexia</a:t>
            </a:r>
            <a:endParaRPr lang="en-US" dirty="0" smtClean="0">
              <a:latin typeface="Comic Sans MS"/>
              <a:cs typeface="Comic Sans MS"/>
            </a:endParaRPr>
          </a:p>
          <a:p>
            <a:pPr>
              <a:buFontTx/>
              <a:buChar char="-"/>
            </a:pPr>
            <a:r>
              <a:rPr lang="en-US" dirty="0" smtClean="0">
                <a:latin typeface="Comic Sans MS"/>
                <a:cs typeface="Comic Sans MS"/>
              </a:rPr>
              <a:t>Write out spellings for this week.  </a:t>
            </a:r>
            <a:endParaRPr lang="en-US" dirty="0">
              <a:latin typeface="Comic Sans MS"/>
              <a:cs typeface="Comic Sans MS"/>
            </a:endParaRPr>
          </a:p>
        </p:txBody>
      </p:sp>
    </p:spTree>
    <p:extLst>
      <p:ext uri="{BB962C8B-B14F-4D97-AF65-F5344CB8AC3E}">
        <p14:creationId xmlns:p14="http://schemas.microsoft.com/office/powerpoint/2010/main" val="258598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Comprehension</a:t>
            </a:r>
            <a:endParaRPr lang="en-GB" dirty="0"/>
          </a:p>
        </p:txBody>
      </p:sp>
      <p:sp>
        <p:nvSpPr>
          <p:cNvPr id="3" name="TextBox 2"/>
          <p:cNvSpPr txBox="1"/>
          <p:nvPr/>
        </p:nvSpPr>
        <p:spPr>
          <a:xfrm>
            <a:off x="706435" y="1693332"/>
            <a:ext cx="7721600" cy="1384995"/>
          </a:xfrm>
          <a:prstGeom prst="rect">
            <a:avLst/>
          </a:prstGeom>
          <a:noFill/>
        </p:spPr>
        <p:txBody>
          <a:bodyPr wrap="square" rtlCol="0">
            <a:spAutoFit/>
          </a:bodyPr>
          <a:lstStyle/>
          <a:p>
            <a:r>
              <a:rPr lang="en-GB" sz="2800" dirty="0" smtClean="0">
                <a:latin typeface="Comic Sans MS" panose="030F0702030302020204" pitchFamily="66" charset="0"/>
              </a:rPr>
              <a:t>Chapter 2 of the story is on purple mash.  </a:t>
            </a:r>
          </a:p>
          <a:p>
            <a:pPr algn="ctr"/>
            <a:endParaRPr lang="en-GB" sz="2800" dirty="0">
              <a:latin typeface="Comic Sans MS" panose="030F0702030302020204" pitchFamily="66" charset="0"/>
            </a:endParaRPr>
          </a:p>
          <a:p>
            <a:r>
              <a:rPr lang="en-GB" sz="2800" dirty="0" smtClean="0">
                <a:latin typeface="Comic Sans MS" panose="030F0702030302020204" pitchFamily="66" charset="0"/>
              </a:rPr>
              <a:t>I hope you enjoy it.  </a:t>
            </a:r>
            <a:endParaRPr lang="en-GB" sz="2800" dirty="0">
              <a:latin typeface="Comic Sans MS" panose="030F0702030302020204" pitchFamily="66" charset="0"/>
            </a:endParaRPr>
          </a:p>
        </p:txBody>
      </p:sp>
    </p:spTree>
    <p:extLst>
      <p:ext uri="{BB962C8B-B14F-4D97-AF65-F5344CB8AC3E}">
        <p14:creationId xmlns:p14="http://schemas.microsoft.com/office/powerpoint/2010/main" val="24519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3"/>
          <p:cNvSpPr txBox="1"/>
          <p:nvPr/>
        </p:nvSpPr>
        <p:spPr>
          <a:xfrm>
            <a:off x="6482443" y="348343"/>
            <a:ext cx="2416629" cy="707886"/>
          </a:xfrm>
          <a:prstGeom prst="rect">
            <a:avLst/>
          </a:prstGeom>
          <a:noFill/>
        </p:spPr>
        <p:txBody>
          <a:bodyPr wrap="square" rtlCol="0">
            <a:spAutoFit/>
          </a:bodyPr>
          <a:lstStyle/>
          <a:p>
            <a:pPr algn="r"/>
            <a:r>
              <a:rPr lang="en-GB" sz="4000" b="1" u="sng" dirty="0">
                <a:latin typeface="Comic Sans MS" panose="030F0702030302020204" pitchFamily="66" charset="0"/>
              </a:rPr>
              <a:t>2</a:t>
            </a:r>
            <a:r>
              <a:rPr lang="en-GB" sz="4000" b="1" u="sng" dirty="0" smtClean="0">
                <a:latin typeface="Comic Sans MS" panose="030F0702030302020204" pitchFamily="66" charset="0"/>
              </a:rPr>
              <a:t>.3.21</a:t>
            </a:r>
            <a:endParaRPr lang="en-GB" sz="4000" b="1" u="sng" dirty="0">
              <a:latin typeface="Comic Sans MS" panose="030F0702030302020204" pitchFamily="66" charset="0"/>
            </a:endParaRPr>
          </a:p>
        </p:txBody>
      </p:sp>
      <p:sp>
        <p:nvSpPr>
          <p:cNvPr id="5" name="TextBox 4"/>
          <p:cNvSpPr txBox="1"/>
          <p:nvPr/>
        </p:nvSpPr>
        <p:spPr>
          <a:xfrm>
            <a:off x="261257" y="1349829"/>
            <a:ext cx="8637815" cy="4524316"/>
          </a:xfrm>
          <a:prstGeom prst="rect">
            <a:avLst/>
          </a:prstGeom>
          <a:noFill/>
        </p:spPr>
        <p:txBody>
          <a:bodyPr wrap="square" rtlCol="0">
            <a:spAutoFit/>
          </a:bodyPr>
          <a:lstStyle/>
          <a:p>
            <a:r>
              <a:rPr lang="en-GB" sz="3600" dirty="0" smtClean="0">
                <a:latin typeface="Comic Sans MS" panose="030F0702030302020204" pitchFamily="66" charset="0"/>
              </a:rPr>
              <a:t>Re-read the story of Sir </a:t>
            </a:r>
            <a:r>
              <a:rPr lang="en-GB" sz="3600" dirty="0" err="1" smtClean="0">
                <a:latin typeface="Comic Sans MS" panose="030F0702030302020204" pitchFamily="66" charset="0"/>
              </a:rPr>
              <a:t>Scalleywag</a:t>
            </a:r>
            <a:r>
              <a:rPr lang="en-GB" sz="3600" dirty="0" smtClean="0">
                <a:latin typeface="Comic Sans MS" panose="030F0702030302020204" pitchFamily="66" charset="0"/>
              </a:rPr>
              <a:t> and The Golden Underpants.  </a:t>
            </a:r>
          </a:p>
          <a:p>
            <a:endParaRPr lang="en-GB" sz="3600" dirty="0">
              <a:latin typeface="Comic Sans MS" panose="030F0702030302020204" pitchFamily="66" charset="0"/>
            </a:endParaRPr>
          </a:p>
          <a:p>
            <a:r>
              <a:rPr lang="en-GB" sz="3600" dirty="0" smtClean="0">
                <a:latin typeface="Comic Sans MS" panose="030F0702030302020204" pitchFamily="66" charset="0"/>
              </a:rPr>
              <a:t>Choose a section of the text to practise reading out loud.  Can you change your voice for the different characters?</a:t>
            </a:r>
            <a:endParaRPr lang="en-GB" sz="3600" dirty="0">
              <a:latin typeface="Comic Sans MS" panose="030F0702030302020204" pitchFamily="66" charset="0"/>
            </a:endParaRPr>
          </a:p>
          <a:p>
            <a:endParaRPr lang="en-GB" dirty="0"/>
          </a:p>
          <a:p>
            <a:endParaRPr lang="en-GB" dirty="0"/>
          </a:p>
        </p:txBody>
      </p:sp>
    </p:spTree>
    <p:extLst>
      <p:ext uri="{BB962C8B-B14F-4D97-AF65-F5344CB8AC3E}">
        <p14:creationId xmlns:p14="http://schemas.microsoft.com/office/powerpoint/2010/main" val="5217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smtClean="0">
                <a:latin typeface="Comic Sans MS" panose="030F0702030302020204" pitchFamily="66" charset="0"/>
              </a:rPr>
              <a:t>Apostrophe for possession</a:t>
            </a:r>
            <a:endParaRPr lang="en-GB" b="1" u="sng"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latin typeface="Comic Sans MS" panose="030F0702030302020204" pitchFamily="66" charset="0"/>
              </a:rPr>
              <a:t>Today we are going to look at how apostrophes ( ‘  ) are used to show something belongs to someone else.  </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This is an apostrophe  </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Watch the video</a:t>
            </a:r>
          </a:p>
          <a:p>
            <a:pPr marL="0" indent="0">
              <a:buNone/>
            </a:pPr>
            <a:r>
              <a:rPr lang="en-GB" dirty="0" smtClean="0">
                <a:latin typeface="Comic Sans MS" panose="030F0702030302020204" pitchFamily="66" charset="0"/>
                <a:hlinkClick r:id="rId2"/>
              </a:rPr>
              <a:t>https://www.bbc.co.uk/bitesize/topics/zvwwxnb/articles/zx9ydxs</a:t>
            </a:r>
            <a:endParaRPr lang="en-GB" dirty="0" smtClean="0">
              <a:latin typeface="Comic Sans MS" panose="030F0702030302020204" pitchFamily="66" charset="0"/>
            </a:endParaRPr>
          </a:p>
          <a:p>
            <a:pPr marL="0" indent="0">
              <a:buNone/>
            </a:pPr>
            <a:endParaRPr lang="en-GB" dirty="0"/>
          </a:p>
          <a:p>
            <a:pPr marL="0" indent="0">
              <a:buNone/>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4010" y="3005763"/>
            <a:ext cx="1871663" cy="1397508"/>
          </a:xfrm>
          <a:prstGeom prst="rect">
            <a:avLst/>
          </a:prstGeom>
        </p:spPr>
      </p:pic>
    </p:spTree>
    <p:extLst>
      <p:ext uri="{BB962C8B-B14F-4D97-AF65-F5344CB8AC3E}">
        <p14:creationId xmlns:p14="http://schemas.microsoft.com/office/powerpoint/2010/main" val="234278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5365" y="606425"/>
            <a:ext cx="7886700" cy="4351338"/>
          </a:xfrm>
        </p:spPr>
        <p:txBody>
          <a:bodyPr>
            <a:noAutofit/>
          </a:bodyPr>
          <a:lstStyle/>
          <a:p>
            <a:pPr marL="0" indent="0">
              <a:buNone/>
            </a:pPr>
            <a:r>
              <a:rPr lang="en-GB" sz="3600" dirty="0" smtClean="0">
                <a:latin typeface="Comic Sans MS" panose="030F0702030302020204" pitchFamily="66" charset="0"/>
              </a:rPr>
              <a:t>Look at the pictures of the characters on the next slide and some of their possessions (nouns).  Write some sentences, using an apostrophe to show the noun (the thing) belongs to them.  </a:t>
            </a:r>
          </a:p>
          <a:p>
            <a:pPr marL="0" indent="0">
              <a:buNone/>
            </a:pPr>
            <a:endParaRPr lang="en-GB" sz="2000" dirty="0">
              <a:latin typeface="Comic Sans MS" panose="030F0702030302020204" pitchFamily="66" charset="0"/>
            </a:endParaRPr>
          </a:p>
          <a:p>
            <a:pPr marL="0" indent="0">
              <a:buNone/>
            </a:pPr>
            <a:r>
              <a:rPr lang="en-GB" sz="3600" dirty="0" smtClean="0">
                <a:latin typeface="Comic Sans MS" panose="030F0702030302020204" pitchFamily="66" charset="0"/>
              </a:rPr>
              <a:t>For example</a:t>
            </a:r>
          </a:p>
          <a:p>
            <a:pPr marL="0" indent="0" algn="ctr">
              <a:buNone/>
            </a:pPr>
            <a:r>
              <a:rPr lang="en-GB" sz="3600" dirty="0" smtClean="0">
                <a:solidFill>
                  <a:srgbClr val="FF0000"/>
                </a:solidFill>
                <a:latin typeface="Comic Sans MS" panose="030F0702030302020204" pitchFamily="66" charset="0"/>
              </a:rPr>
              <a:t>The Giant’s red and white striped trousers.  </a:t>
            </a:r>
            <a:endParaRPr lang="en-GB" sz="3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16103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6250" t="9375" r="6250" b="6994"/>
          <a:stretch/>
        </p:blipFill>
        <p:spPr>
          <a:xfrm>
            <a:off x="914400" y="20217"/>
            <a:ext cx="7151915" cy="6835673"/>
          </a:xfrm>
          <a:prstGeom prst="rect">
            <a:avLst/>
          </a:prstGeom>
        </p:spPr>
      </p:pic>
    </p:spTree>
    <p:extLst>
      <p:ext uri="{BB962C8B-B14F-4D97-AF65-F5344CB8AC3E}">
        <p14:creationId xmlns:p14="http://schemas.microsoft.com/office/powerpoint/2010/main" val="3545016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5605"/>
          </a:xfrm>
        </p:spPr>
        <p:txBody>
          <a:bodyPr>
            <a:normAutofit fontScale="90000"/>
          </a:bodyPr>
          <a:lstStyle/>
          <a:p>
            <a:r>
              <a:rPr lang="en-US" b="1" u="sng" dirty="0" smtClean="0">
                <a:solidFill>
                  <a:srgbClr val="FFFF00"/>
                </a:solidFill>
                <a:latin typeface="Comic Sans MS"/>
                <a:cs typeface="Comic Sans MS"/>
              </a:rPr>
              <a:t>Maths!</a:t>
            </a:r>
            <a:endParaRPr lang="en-US" b="1" u="sng" dirty="0">
              <a:solidFill>
                <a:srgbClr val="FFFF00"/>
              </a:solidFill>
              <a:latin typeface="Comic Sans MS"/>
              <a:cs typeface="Comic Sans MS"/>
            </a:endParaRPr>
          </a:p>
        </p:txBody>
      </p:sp>
      <p:sp>
        <p:nvSpPr>
          <p:cNvPr id="3" name="Content Placeholder 2"/>
          <p:cNvSpPr>
            <a:spLocks noGrp="1"/>
          </p:cNvSpPr>
          <p:nvPr>
            <p:ph idx="1"/>
          </p:nvPr>
        </p:nvSpPr>
        <p:spPr>
          <a:xfrm>
            <a:off x="292258" y="1270290"/>
            <a:ext cx="8647626" cy="5261924"/>
          </a:xfrm>
        </p:spPr>
        <p:txBody>
          <a:bodyPr>
            <a:normAutofit lnSpcReduction="10000"/>
          </a:bodyPr>
          <a:lstStyle/>
          <a:p>
            <a:pPr marL="0" indent="0">
              <a:buNone/>
            </a:pPr>
            <a:r>
              <a:rPr lang="en-US" dirty="0" smtClean="0">
                <a:solidFill>
                  <a:srgbClr val="FFFF00"/>
                </a:solidFill>
                <a:latin typeface="Comic Sans MS"/>
                <a:cs typeface="Comic Sans MS"/>
              </a:rPr>
              <a:t>Today’s lesson is counting edges on 3D shapes.  </a:t>
            </a:r>
          </a:p>
          <a:p>
            <a:pPr marL="0" indent="0">
              <a:buNone/>
            </a:pPr>
            <a:endParaRPr lang="en-US" dirty="0">
              <a:solidFill>
                <a:srgbClr val="FFFF00"/>
              </a:solidFill>
              <a:latin typeface="Comic Sans MS"/>
              <a:cs typeface="Comic Sans MS"/>
            </a:endParaRPr>
          </a:p>
          <a:p>
            <a:pPr marL="0" indent="0">
              <a:buNone/>
            </a:pPr>
            <a:r>
              <a:rPr lang="en-US" dirty="0" smtClean="0">
                <a:solidFill>
                  <a:srgbClr val="FFFF00"/>
                </a:solidFill>
                <a:latin typeface="Comic Sans MS"/>
                <a:cs typeface="Comic Sans MS"/>
              </a:rPr>
              <a:t>Watch the video and then complete the worksheet on the website. </a:t>
            </a:r>
          </a:p>
          <a:p>
            <a:pPr marL="0" indent="0">
              <a:buNone/>
            </a:pPr>
            <a:endParaRPr lang="en-US" dirty="0">
              <a:solidFill>
                <a:srgbClr val="FFFF00"/>
              </a:solidFill>
              <a:latin typeface="Comic Sans MS"/>
              <a:cs typeface="Comic Sans MS"/>
            </a:endParaRPr>
          </a:p>
          <a:p>
            <a:pPr marL="0" indent="0" algn="ctr">
              <a:buNone/>
            </a:pPr>
            <a:r>
              <a:rPr lang="en-US" u="sng" dirty="0">
                <a:hlinkClick r:id="rId2"/>
              </a:rPr>
              <a:t>https://vimeo.com/514236813</a:t>
            </a:r>
            <a:endParaRPr lang="en-US" dirty="0" smtClean="0">
              <a:solidFill>
                <a:srgbClr val="FFFF00"/>
              </a:solidFill>
              <a:latin typeface="Comic Sans MS"/>
              <a:cs typeface="Comic Sans MS"/>
            </a:endParaRPr>
          </a:p>
          <a:p>
            <a:pPr marL="0" indent="0">
              <a:buNone/>
            </a:pPr>
            <a:endParaRPr lang="en-US" dirty="0">
              <a:latin typeface="Comic Sans MS"/>
              <a:cs typeface="Comic Sans MS"/>
            </a:endParaRPr>
          </a:p>
          <a:p>
            <a:pPr marL="0" indent="0">
              <a:buNone/>
            </a:pPr>
            <a:endParaRPr lang="en-US" dirty="0">
              <a:latin typeface="Comic Sans MS"/>
              <a:cs typeface="Comic Sans MS"/>
            </a:endParaRPr>
          </a:p>
          <a:p>
            <a:pPr marL="0" indent="0">
              <a:buNone/>
            </a:pPr>
            <a:r>
              <a:rPr lang="en-US" dirty="0" smtClean="0">
                <a:latin typeface="Comic Sans MS"/>
                <a:cs typeface="Comic Sans MS"/>
              </a:rPr>
              <a:t> </a:t>
            </a:r>
          </a:p>
          <a:p>
            <a:pPr marL="0" indent="0">
              <a:buNone/>
            </a:pPr>
            <a:endParaRPr lang="en-US" dirty="0"/>
          </a:p>
        </p:txBody>
      </p:sp>
    </p:spTree>
    <p:extLst>
      <p:ext uri="{BB962C8B-B14F-4D97-AF65-F5344CB8AC3E}">
        <p14:creationId xmlns:p14="http://schemas.microsoft.com/office/powerpoint/2010/main" val="3224664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TotalTime>
  <Words>361</Words>
  <Application>Microsoft Macintosh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Hello Year 2!</vt:lpstr>
      <vt:lpstr>PowerPoint Presentation</vt:lpstr>
      <vt:lpstr>PowerPoint Presentation</vt:lpstr>
      <vt:lpstr>Reading Comprehension</vt:lpstr>
      <vt:lpstr>PowerPoint Presentation</vt:lpstr>
      <vt:lpstr>Apostrophe for possession</vt:lpstr>
      <vt:lpstr>PowerPoint Presentation</vt:lpstr>
      <vt:lpstr>PowerPoint Presentation</vt:lpstr>
      <vt:lpstr>Maths!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Southern</dc:creator>
  <cp:lastModifiedBy>Jennifer Southern</cp:lastModifiedBy>
  <cp:revision>17</cp:revision>
  <dcterms:created xsi:type="dcterms:W3CDTF">2021-02-15T16:11:39Z</dcterms:created>
  <dcterms:modified xsi:type="dcterms:W3CDTF">2021-03-01T18:34:20Z</dcterms:modified>
</cp:coreProperties>
</file>