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slideLayouts/slideLayout16.xml" ContentType="application/vnd.openxmlformats-officedocument.presentationml.slideLayout+xml"/>
  <Override PartName="/ppt/theme/theme5.xml" ContentType="application/vnd.openxmlformats-officedocument.theme+xml"/>
  <Override PartName="/ppt/slideLayouts/slideLayout17.xml" ContentType="application/vnd.openxmlformats-officedocument.presentationml.slideLayout+xml"/>
  <Override PartName="/ppt/theme/theme6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7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8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3" r:id="rId3"/>
    <p:sldMasterId id="2147483665" r:id="rId4"/>
    <p:sldMasterId id="2147483667" r:id="rId5"/>
    <p:sldMasterId id="2147483669" r:id="rId6"/>
    <p:sldMasterId id="2147483671" r:id="rId7"/>
    <p:sldMasterId id="2147483674" r:id="rId8"/>
  </p:sldMasterIdLst>
  <p:sldIdLst>
    <p:sldId id="256" r:id="rId9"/>
    <p:sldId id="257" r:id="rId10"/>
    <p:sldId id="258" r:id="rId11"/>
    <p:sldId id="259" r:id="rId12"/>
    <p:sldId id="260" r:id="rId13"/>
    <p:sldId id="261" r:id="rId14"/>
    <p:sldId id="296" r:id="rId15"/>
    <p:sldId id="297" r:id="rId16"/>
    <p:sldId id="298" r:id="rId17"/>
    <p:sldId id="314" r:id="rId18"/>
    <p:sldId id="299" r:id="rId19"/>
    <p:sldId id="300" r:id="rId20"/>
    <p:sldId id="308" r:id="rId21"/>
    <p:sldId id="307" r:id="rId22"/>
    <p:sldId id="306" r:id="rId23"/>
    <p:sldId id="304" r:id="rId24"/>
    <p:sldId id="301" r:id="rId25"/>
    <p:sldId id="309" r:id="rId26"/>
    <p:sldId id="312" r:id="rId27"/>
    <p:sldId id="313" r:id="rId28"/>
    <p:sldId id="315" r:id="rId29"/>
    <p:sldId id="316" r:id="rId30"/>
    <p:sldId id="317" r:id="rId31"/>
    <p:sldId id="318" r:id="rId32"/>
    <p:sldId id="322" r:id="rId33"/>
    <p:sldId id="319" r:id="rId34"/>
    <p:sldId id="320" r:id="rId35"/>
    <p:sldId id="321" r:id="rId36"/>
    <p:sldId id="264" r:id="rId37"/>
    <p:sldId id="305" r:id="rId38"/>
    <p:sldId id="325" r:id="rId39"/>
    <p:sldId id="326" r:id="rId40"/>
    <p:sldId id="327" r:id="rId41"/>
    <p:sldId id="328" r:id="rId42"/>
    <p:sldId id="324" r:id="rId43"/>
    <p:sldId id="323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viewProps" Target="viewProps.xml"/><Relationship Id="rId20" Type="http://schemas.openxmlformats.org/officeDocument/2006/relationships/slide" Target="slides/slide12.xml"/><Relationship Id="rId41" Type="http://schemas.openxmlformats.org/officeDocument/2006/relationships/slide" Target="slides/slide3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8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8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8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23C669-8311-4E0B-AD56-AA2C22EED9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153791-9237-4E42-B9AE-923A53B41A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016994-936D-4220-9330-7A144D1C7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EE7D8-0602-4020-833E-5A6DCFB17801}" type="datetimeFigureOut">
              <a:rPr lang="en-GB" smtClean="0"/>
              <a:t>07/02/2021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489100-9134-4694-89DE-60D252232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312B20-170F-427F-9F80-05B745352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B8578-5CFB-4DB9-A442-2FF63F334B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8607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D41742-5AD3-49C7-B323-E43BAFCC1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29EDE5-D89E-4630-A73B-E733607BFA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74840C-7B9E-460C-8E86-F7ACC054DF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EE7D8-0602-4020-833E-5A6DCFB17801}" type="datetimeFigureOut">
              <a:rPr lang="en-GB" smtClean="0"/>
              <a:t>07/02/2021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1DD3E2-D176-4489-A905-E855134CA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0A4A77-DC6D-4D52-A117-A27C95762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B8578-5CFB-4DB9-A442-2FF63F334B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012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B15159-E49B-4E85-B72D-B87A1C6B16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1A32DF-CDDB-42D0-A65B-9EFE37A0BA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A29D55-6176-4FD9-B068-0AF594C7C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EE7D8-0602-4020-833E-5A6DCFB17801}" type="datetimeFigureOut">
              <a:rPr lang="en-GB" smtClean="0"/>
              <a:t>07/02/2021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A74A55-2FF6-48E5-8E5E-3338BFB83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30CACB-007D-4377-BCDD-D1063B4EF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B8578-5CFB-4DB9-A442-2FF63F334B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16771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511189"/>
            <a:ext cx="7933899" cy="17878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KG Primary Penmanship" panose="02000506000000020003" pitchFamily="2" charset="0"/>
              </a:defRPr>
            </a:lvl1pPr>
          </a:lstStyle>
          <a:p>
            <a:r>
              <a:rPr lang="en-US" dirty="0"/>
              <a:t>TITLE – in caps and saved as a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8201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07/02/2021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50323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56433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43853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42094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12037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84109" y="1989209"/>
            <a:ext cx="7605216" cy="3005873"/>
          </a:xfrm>
          <a:prstGeom prst="rect">
            <a:avLst/>
          </a:prstGeom>
        </p:spPr>
        <p:txBody>
          <a:bodyPr anchor="ctr"/>
          <a:lstStyle>
            <a:lvl1pPr algn="ctr">
              <a:defRPr sz="4000" u="none"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	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53702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84109" y="1989209"/>
            <a:ext cx="7605216" cy="3005873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latin typeface="+mn-lt"/>
              </a:defRPr>
            </a:lvl1pPr>
          </a:lstStyle>
          <a:p>
            <a:r>
              <a:rPr lang="en-US" dirty="0"/>
              <a:t>Have a go at questions 	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7720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E65CEC-91F4-4314-A19A-9D2BC4059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E2F43A-F4CD-4F23-AA09-1DA9F142C1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3F4890-9C32-4B56-9D29-CA9B896B2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EE7D8-0602-4020-833E-5A6DCFB17801}" type="datetimeFigureOut">
              <a:rPr lang="en-GB" smtClean="0"/>
              <a:t>07/02/2021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1D7317-B2B0-456A-AA2B-AB2F1E56F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97F600-658F-419B-98D3-34ABF7C68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B8578-5CFB-4DB9-A442-2FF63F334B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72775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4A98B6D-D72E-4BB1-965C-58A21F028668}"/>
              </a:ext>
            </a:extLst>
          </p:cNvPr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pic>
        <p:nvPicPr>
          <p:cNvPr id="5" name="Picture 14">
            <a:extLst>
              <a:ext uri="{FF2B5EF4-FFF2-40B4-BE49-F238E27FC236}">
                <a16:creationId xmlns:a16="http://schemas.microsoft.com/office/drawing/2014/main" id="{B97E527A-32F9-46B2-8590-A154511EC5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5700" y="6700839"/>
            <a:ext cx="781051" cy="8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2301" y="1122363"/>
            <a:ext cx="10934700" cy="2387600"/>
          </a:xfrm>
        </p:spPr>
        <p:txBody>
          <a:bodyPr>
            <a:normAutofit/>
          </a:bodyPr>
          <a:lstStyle>
            <a:lvl1pPr algn="ctr">
              <a:defRPr sz="4000">
                <a:latin typeface="Sassoon Infant Md" panose="02000603050000020003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2301" y="3602038"/>
            <a:ext cx="10934700" cy="1655762"/>
          </a:xfrm>
        </p:spPr>
        <p:txBody>
          <a:bodyPr/>
          <a:lstStyle>
            <a:lvl1pPr marL="0" indent="0" algn="ctr">
              <a:buNone/>
              <a:defRPr sz="24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521647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1B2FBA05-8B27-4399-A749-E8AC55F535BE}"/>
              </a:ext>
            </a:extLst>
          </p:cNvPr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pic>
        <p:nvPicPr>
          <p:cNvPr id="5" name="Picture 14">
            <a:extLst>
              <a:ext uri="{FF2B5EF4-FFF2-40B4-BE49-F238E27FC236}">
                <a16:creationId xmlns:a16="http://schemas.microsoft.com/office/drawing/2014/main" id="{AFFC13FC-0205-456F-B833-A35F6E2ADD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5700" y="6700839"/>
            <a:ext cx="781051" cy="8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485774"/>
            <a:ext cx="10960100" cy="1595581"/>
          </a:xfrm>
        </p:spPr>
        <p:txBody>
          <a:bodyPr>
            <a:normAutofit/>
          </a:bodyPr>
          <a:lstStyle>
            <a:lvl1pPr>
              <a:defRPr sz="4000" b="1">
                <a:latin typeface="Sassoon Infant Md" panose="02000603050000020003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7" y="2153355"/>
            <a:ext cx="10960100" cy="4242683"/>
          </a:xfrm>
        </p:spPr>
        <p:txBody>
          <a:bodyPr/>
          <a:lstStyle>
            <a:lvl1pPr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27683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>
            <a:extLst>
              <a:ext uri="{FF2B5EF4-FFF2-40B4-BE49-F238E27FC236}">
                <a16:creationId xmlns:a16="http://schemas.microsoft.com/office/drawing/2014/main" id="{9AFC161C-4A8D-4B3C-B5D8-5C5EF87B40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251" y="6700839"/>
            <a:ext cx="778933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4999" y="549276"/>
            <a:ext cx="10909300" cy="1325563"/>
          </a:xfrm>
          <a:noFill/>
          <a:ln>
            <a:noFill/>
          </a:ln>
        </p:spPr>
        <p:txBody>
          <a:bodyPr>
            <a:normAutofit/>
          </a:bodyPr>
          <a:lstStyle>
            <a:lvl1pPr>
              <a:defRPr sz="4000" b="1">
                <a:latin typeface="Sassoon Infant Md" panose="02000603050000020003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1350" y="2014537"/>
            <a:ext cx="10909300" cy="4351338"/>
          </a:xfrm>
          <a:noFill/>
          <a:ln>
            <a:noFill/>
          </a:ln>
        </p:spPr>
        <p:txBody>
          <a:bodyPr/>
          <a:lstStyle>
            <a:lvl1pPr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424852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i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667" y="2359034"/>
            <a:ext cx="10752667" cy="655294"/>
          </a:xfrm>
          <a:noFill/>
          <a:ln>
            <a:noFill/>
          </a:ln>
        </p:spPr>
        <p:txBody>
          <a:bodyPr>
            <a:noAutofit/>
          </a:bodyPr>
          <a:lstStyle>
            <a:lvl1pPr algn="ctr">
              <a:defRPr sz="6600" b="1">
                <a:solidFill>
                  <a:schemeClr val="bg1"/>
                </a:solidFill>
                <a:latin typeface="BPreplay" panose="02000503000000020004" pitchFamily="50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2206626" y="3199951"/>
            <a:ext cx="7778749" cy="543989"/>
          </a:xfrm>
          <a:noFill/>
          <a:ln>
            <a:noFill/>
          </a:ln>
        </p:spPr>
        <p:txBody>
          <a:bodyPr anchor="ctr" anchorCtr="1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BPreplay" panose="02000503000000020004" pitchFamily="50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580379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003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>
            <a:extLst>
              <a:ext uri="{FF2B5EF4-FFF2-40B4-BE49-F238E27FC236}">
                <a16:creationId xmlns:a16="http://schemas.microsoft.com/office/drawing/2014/main" id="{56979DA1-751D-4D00-A8B7-99C3D5FBD8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251" y="6700839"/>
            <a:ext cx="778933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7843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A9AEE9-075A-4BA0-9970-B35CBDCB9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E5F135-AB6B-40DF-BBB4-F2A7FB6DA1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501625-6F51-469B-8684-CC186FC1B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EE7D8-0602-4020-833E-5A6DCFB17801}" type="datetimeFigureOut">
              <a:rPr lang="en-GB" smtClean="0"/>
              <a:t>07/02/2021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752588-A298-4FFA-8D78-2BF38CB6B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CE47DC-7DD1-4738-95E5-44DD148DB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B8578-5CFB-4DB9-A442-2FF63F334B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9420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E93A30-2A1D-4689-9102-EAC02429D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9ACFAB-C5B4-4AA3-8D98-E0CDCFC387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A1A600-D121-41A0-945E-A95E3D2B3D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9A4719-00C9-4E5F-93DF-47B5F3E64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EE7D8-0602-4020-833E-5A6DCFB17801}" type="datetimeFigureOut">
              <a:rPr lang="en-GB" smtClean="0"/>
              <a:t>07/02/2021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EC7D5D-8C0F-4485-9A27-F419841EA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6683C3-ACA0-4893-B7E6-78E5D4567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B8578-5CFB-4DB9-A442-2FF63F334B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3798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592C4-B8D0-4183-ADDF-4E961B55D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F71875-E626-415A-8516-B922943F2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27AD31-FC3E-4E8F-B3C1-288273D1FF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C4D0EB-5AAC-4D7F-AFF5-2CE297863E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95B083-524D-472E-8450-C596C44DFA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8FAE802-EE33-45A9-B5B7-A71FFAFE0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EE7D8-0602-4020-833E-5A6DCFB17801}" type="datetimeFigureOut">
              <a:rPr lang="en-GB" smtClean="0"/>
              <a:t>07/02/2021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0660DCA-3F64-4A1D-B8FE-74AE415DC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461D99E-0E35-4E54-9485-1E5FF93E8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B8578-5CFB-4DB9-A442-2FF63F334B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9226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5270C0-15F4-410C-A5E9-29F4764FF3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E8FEF1-6E1A-4F86-B0E4-57F5EB555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EE7D8-0602-4020-833E-5A6DCFB17801}" type="datetimeFigureOut">
              <a:rPr lang="en-GB" smtClean="0"/>
              <a:t>07/02/2021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DA793C-E61C-4044-8AEC-63A6A628C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A92A9E-D047-408E-A0D4-BA6DF93E7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B8578-5CFB-4DB9-A442-2FF63F334B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9001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50C81F-664C-4FDA-9DD4-F0BCB4058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EE7D8-0602-4020-833E-5A6DCFB17801}" type="datetimeFigureOut">
              <a:rPr lang="en-GB" smtClean="0"/>
              <a:t>07/02/2021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F66750-7B7B-4484-8CF8-87A22E6DE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AF9226-7081-4F82-A219-8B91C171D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B8578-5CFB-4DB9-A442-2FF63F334B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1568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78464-AC25-4605-B1D9-C2FEDE635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D38C34-9221-4C4F-99B5-F3BC8EF587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755E7B-0E85-4EDC-A4F2-DE8C6E73A8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ACA6E-DCAC-4009-A948-F225D2058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EE7D8-0602-4020-833E-5A6DCFB17801}" type="datetimeFigureOut">
              <a:rPr lang="en-GB" smtClean="0"/>
              <a:t>07/02/2021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72776D-109C-475B-98DF-82246B8D6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F215C7-096F-4E4F-862C-6C16F4698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B8578-5CFB-4DB9-A442-2FF63F334B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9268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B5FAF-95B9-4BA6-9AC4-28229B802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8D66C05-5A3C-4894-B765-38DB40A886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8BE1E7-DEAA-4B05-9393-FFC75F1D31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5F66AD-F586-4FBD-9DA8-A14A6E8D76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EE7D8-0602-4020-833E-5A6DCFB17801}" type="datetimeFigureOut">
              <a:rPr lang="en-GB" smtClean="0"/>
              <a:t>07/02/2021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1716AF-B859-45FC-A386-6DD5E0984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837E48-4499-48A8-9070-D4AD143E9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B8578-5CFB-4DB9-A442-2FF63F334B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8898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jp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7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jp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slideLayout" Target="../slideLayouts/slideLayout22.xml"/><Relationship Id="rId7" Type="http://schemas.openxmlformats.org/officeDocument/2006/relationships/theme" Target="../theme/theme8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7CBF80F-B41A-4396-ACD2-1A6B9F9D0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7A5DDF-B141-421C-AE52-15319A5AE2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59BD30-A115-48AE-B494-D1E93CC66C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2EE7D8-0602-4020-833E-5A6DCFB17801}" type="datetimeFigureOut">
              <a:rPr lang="en-GB" smtClean="0"/>
              <a:t>07/02/2021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5907C6-CA70-461B-B55C-33A8AF1DA3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FC5EA8-D8A0-4303-A138-58EB63676F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DB8578-5CFB-4DB9-A442-2FF63F334B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4507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EDCB3-CC60-E94C-B25C-4D771CB649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815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728869" y="606287"/>
            <a:ext cx="10031896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502025" y="6553201"/>
            <a:ext cx="196028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2C252DA-A0E8-6A49-900E-07188D62BB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08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728869" y="606287"/>
            <a:ext cx="10031896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502025" y="6553201"/>
            <a:ext cx="196028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D3D08606-BA4C-8046-935F-20760BC276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809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sign with white text&#10;&#10;Description automatically generated">
            <a:extLst>
              <a:ext uri="{FF2B5EF4-FFF2-40B4-BE49-F238E27FC236}">
                <a16:creationId xmlns:a16="http://schemas.microsoft.com/office/drawing/2014/main" id="{E7898E14-59E6-7D4D-8006-F74307CCB9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518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59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A3B0A72-DFF8-FC43-8B3B-B0D9C1468E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129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D6B607E8-79E3-4278-B7DE-94F3B3DCBF4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54051" y="695325"/>
            <a:ext cx="10883900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51C8043B-C7FF-4C85-A723-6E363DE4929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54051" y="1957388"/>
            <a:ext cx="10883900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48772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kern="1200">
          <a:solidFill>
            <a:srgbClr val="1C1C1C"/>
          </a:solidFill>
          <a:latin typeface="Sassoon Infant Md" panose="02000603050000020003" pitchFamily="50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17.png"/><Relationship Id="rId1" Type="http://schemas.openxmlformats.org/officeDocument/2006/relationships/tags" Target="../tags/tag1.xml"/><Relationship Id="rId6" Type="http://schemas.openxmlformats.org/officeDocument/2006/relationships/image" Target="../media/image23.png"/><Relationship Id="rId11" Type="http://schemas.openxmlformats.org/officeDocument/2006/relationships/image" Target="../media/image12.png"/><Relationship Id="rId5" Type="http://schemas.openxmlformats.org/officeDocument/2006/relationships/image" Target="../media/image22.png"/><Relationship Id="rId15" Type="http://schemas.openxmlformats.org/officeDocument/2006/relationships/image" Target="../media/image16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3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4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5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png"/><Relationship Id="rId18" Type="http://schemas.openxmlformats.org/officeDocument/2006/relationships/image" Target="../media/image38.png"/><Relationship Id="rId26" Type="http://schemas.openxmlformats.org/officeDocument/2006/relationships/image" Target="../media/image61.png"/><Relationship Id="rId3" Type="http://schemas.openxmlformats.org/officeDocument/2006/relationships/image" Target="../media/image39.png"/><Relationship Id="rId21" Type="http://schemas.openxmlformats.org/officeDocument/2006/relationships/image" Target="../media/image56.pn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17" Type="http://schemas.openxmlformats.org/officeDocument/2006/relationships/image" Target="../media/image53.png"/><Relationship Id="rId25" Type="http://schemas.openxmlformats.org/officeDocument/2006/relationships/image" Target="../media/image60.png"/><Relationship Id="rId2" Type="http://schemas.openxmlformats.org/officeDocument/2006/relationships/slideLayout" Target="../slideLayouts/slideLayout17.xml"/><Relationship Id="rId16" Type="http://schemas.openxmlformats.org/officeDocument/2006/relationships/image" Target="../media/image52.png"/><Relationship Id="rId20" Type="http://schemas.openxmlformats.org/officeDocument/2006/relationships/image" Target="../media/image55.png"/><Relationship Id="rId29" Type="http://schemas.openxmlformats.org/officeDocument/2006/relationships/image" Target="../media/image64.png"/><Relationship Id="rId1" Type="http://schemas.openxmlformats.org/officeDocument/2006/relationships/tags" Target="../tags/tag6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24" Type="http://schemas.openxmlformats.org/officeDocument/2006/relationships/image" Target="../media/image59.png"/><Relationship Id="rId5" Type="http://schemas.openxmlformats.org/officeDocument/2006/relationships/image" Target="../media/image41.png"/><Relationship Id="rId15" Type="http://schemas.openxmlformats.org/officeDocument/2006/relationships/image" Target="../media/image51.png"/><Relationship Id="rId23" Type="http://schemas.openxmlformats.org/officeDocument/2006/relationships/image" Target="../media/image58.png"/><Relationship Id="rId28" Type="http://schemas.openxmlformats.org/officeDocument/2006/relationships/image" Target="../media/image63.png"/><Relationship Id="rId10" Type="http://schemas.openxmlformats.org/officeDocument/2006/relationships/image" Target="../media/image46.png"/><Relationship Id="rId19" Type="http://schemas.openxmlformats.org/officeDocument/2006/relationships/image" Target="../media/image54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Relationship Id="rId14" Type="http://schemas.openxmlformats.org/officeDocument/2006/relationships/image" Target="../media/image50.png"/><Relationship Id="rId22" Type="http://schemas.openxmlformats.org/officeDocument/2006/relationships/image" Target="../media/image57.png"/><Relationship Id="rId27" Type="http://schemas.openxmlformats.org/officeDocument/2006/relationships/image" Target="../media/image62.png"/><Relationship Id="rId30" Type="http://schemas.openxmlformats.org/officeDocument/2006/relationships/image" Target="../media/image6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8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8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02.png"/><Relationship Id="rId4" Type="http://schemas.openxmlformats.org/officeDocument/2006/relationships/image" Target="../media/image101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vimeo.com/498327458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55571-8E73-4DEF-A166-B0241AB88BB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Tuesday 9</a:t>
            </a:r>
            <a:r>
              <a:rPr lang="en-GB" baseline="30000" dirty="0"/>
              <a:t>th</a:t>
            </a:r>
            <a:r>
              <a:rPr lang="en-GB" dirty="0"/>
              <a:t> February 2021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E64852-F2D5-4D7C-92EE-938AEF09D8E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01675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3317290" y="409259"/>
            <a:ext cx="502061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GB" sz="33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&lt;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40929" y="1677471"/>
            <a:ext cx="500458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GB" sz="33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</a:p>
        </p:txBody>
      </p:sp>
      <p:sp>
        <p:nvSpPr>
          <p:cNvPr id="18" name="Oval 17"/>
          <p:cNvSpPr/>
          <p:nvPr/>
        </p:nvSpPr>
        <p:spPr>
          <a:xfrm>
            <a:off x="2712757" y="2790437"/>
            <a:ext cx="559770" cy="1013677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Rectangle 18"/>
              <p:cNvSpPr/>
              <p:nvPr/>
            </p:nvSpPr>
            <p:spPr>
              <a:xfrm>
                <a:off x="5916366" y="2535378"/>
                <a:ext cx="239681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sz="2800">
                          <a:solidFill>
                            <a:prstClr val="black"/>
                          </a:solidFill>
                          <a:latin typeface="Calibri" panose="020F0502020204030204"/>
                        </a:rPr>
                        <m:t>13 </m:t>
                      </m:r>
                      <m:r>
                        <m:rPr>
                          <m:nor/>
                        </m:rPr>
                        <a:rPr lang="en-GB" sz="2800">
                          <a:solidFill>
                            <a:prstClr val="black"/>
                          </a:solidFill>
                          <a:latin typeface="Calibri" panose="020F0502020204030204"/>
                        </a:rPr>
                        <m:t>is</m:t>
                      </m:r>
                      <m:r>
                        <m:rPr>
                          <m:nor/>
                        </m:rPr>
                        <a:rPr lang="en-GB" sz="2800">
                          <a:solidFill>
                            <a:prstClr val="black"/>
                          </a:solidFill>
                          <a:latin typeface="Calibri" panose="020F0502020204030204"/>
                        </a:rPr>
                        <m:t> </m:t>
                      </m:r>
                      <m:r>
                        <m:rPr>
                          <m:nor/>
                        </m:rPr>
                        <a:rPr lang="en-GB" sz="2800">
                          <a:solidFill>
                            <a:prstClr val="black"/>
                          </a:solidFill>
                          <a:latin typeface="Calibri" panose="020F0502020204030204"/>
                        </a:rPr>
                        <m:t>half</m:t>
                      </m:r>
                      <m:r>
                        <m:rPr>
                          <m:nor/>
                        </m:rPr>
                        <a:rPr lang="en-GB" sz="2800">
                          <a:solidFill>
                            <a:prstClr val="black"/>
                          </a:solidFill>
                          <a:latin typeface="Calibri" panose="020F0502020204030204"/>
                        </a:rPr>
                        <m:t> </m:t>
                      </m:r>
                      <m:r>
                        <m:rPr>
                          <m:nor/>
                        </m:rPr>
                        <a:rPr lang="en-GB" sz="2800">
                          <a:solidFill>
                            <a:prstClr val="black"/>
                          </a:solidFill>
                          <a:latin typeface="Calibri" panose="020F0502020204030204"/>
                        </a:rPr>
                        <m:t>of</m:t>
                      </m:r>
                      <m:r>
                        <m:rPr>
                          <m:nor/>
                        </m:rPr>
                        <a:rPr lang="en-GB" sz="2800">
                          <a:solidFill>
                            <a:prstClr val="black"/>
                          </a:solidFill>
                          <a:latin typeface="Calibri" panose="020F0502020204030204"/>
                        </a:rPr>
                        <m:t> 26</m:t>
                      </m:r>
                    </m:oMath>
                  </m:oMathPara>
                </a14:m>
                <a:endParaRPr lang="en-GB" sz="28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6366" y="2535378"/>
                <a:ext cx="2396810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Rectangle 19"/>
              <p:cNvSpPr/>
              <p:nvPr/>
            </p:nvSpPr>
            <p:spPr>
              <a:xfrm>
                <a:off x="6839515" y="3265841"/>
                <a:ext cx="53091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800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9515" y="3265841"/>
                <a:ext cx="530915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Rectangle 20"/>
              <p:cNvSpPr/>
              <p:nvPr/>
            </p:nvSpPr>
            <p:spPr>
              <a:xfrm>
                <a:off x="6327977" y="3059549"/>
                <a:ext cx="631904" cy="8885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2800">
                              <a:solidFill>
                                <a:prstClr val="black"/>
                              </a:solidFill>
                              <a:latin typeface="Calibri" panose="020F0502020204030204"/>
                            </a:rPr>
                            <m:t>13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2800">
                              <a:solidFill>
                                <a:prstClr val="black"/>
                              </a:solidFill>
                              <a:latin typeface="Calibri" panose="020F0502020204030204"/>
                            </a:rPr>
                            <m:t>26</m:t>
                          </m:r>
                        </m:den>
                      </m:f>
                    </m:oMath>
                  </m:oMathPara>
                </a14:m>
                <a:endParaRPr lang="en-GB" sz="28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7977" y="3059549"/>
                <a:ext cx="631904" cy="8885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Rectangle 21"/>
              <p:cNvSpPr/>
              <p:nvPr/>
            </p:nvSpPr>
            <p:spPr>
              <a:xfrm>
                <a:off x="7252017" y="3059548"/>
                <a:ext cx="449162" cy="8853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2800">
                              <a:solidFill>
                                <a:prstClr val="black"/>
                              </a:solidFill>
                              <a:latin typeface="Calibri" panose="020F0502020204030204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2800">
                              <a:solidFill>
                                <a:prstClr val="black"/>
                              </a:solidFill>
                              <a:latin typeface="Calibri" panose="020F0502020204030204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28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2017" y="3059548"/>
                <a:ext cx="449162" cy="88530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Oval 22"/>
          <p:cNvSpPr/>
          <p:nvPr/>
        </p:nvSpPr>
        <p:spPr>
          <a:xfrm>
            <a:off x="3906242" y="2807462"/>
            <a:ext cx="559770" cy="1013677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Rectangle 23"/>
              <p:cNvSpPr/>
              <p:nvPr/>
            </p:nvSpPr>
            <p:spPr>
              <a:xfrm>
                <a:off x="5675809" y="4094443"/>
                <a:ext cx="369043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457200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sz="2800">
                        <a:solidFill>
                          <a:prstClr val="black"/>
                        </a:solidFill>
                        <a:latin typeface="Calibri" panose="020F0502020204030204"/>
                      </a:rPr>
                      <m:t>15 </m:t>
                    </m:r>
                    <m:r>
                      <m:rPr>
                        <m:nor/>
                      </m:rPr>
                      <a:rPr lang="en-GB" sz="2800">
                        <a:solidFill>
                          <a:prstClr val="black"/>
                        </a:solidFill>
                        <a:latin typeface="Calibri" panose="020F0502020204030204"/>
                      </a:rPr>
                      <m:t>is</m:t>
                    </m:r>
                    <m:r>
                      <m:rPr>
                        <m:nor/>
                      </m:rPr>
                      <a:rPr lang="en-GB" sz="2800">
                        <a:solidFill>
                          <a:prstClr val="black"/>
                        </a:solidFill>
                        <a:latin typeface="Calibri" panose="020F0502020204030204"/>
                      </a:rPr>
                      <m:t> </m:t>
                    </m:r>
                    <m:r>
                      <m:rPr>
                        <m:nor/>
                      </m:rPr>
                      <a:rPr lang="en-GB" sz="2800">
                        <a:solidFill>
                          <a:prstClr val="black"/>
                        </a:solidFill>
                        <a:latin typeface="Calibri" panose="020F0502020204030204"/>
                      </a:rPr>
                      <m:t>less</m:t>
                    </m:r>
                    <m:r>
                      <m:rPr>
                        <m:nor/>
                      </m:rPr>
                      <a:rPr lang="en-GB" sz="2800">
                        <a:solidFill>
                          <a:prstClr val="black"/>
                        </a:solidFill>
                        <a:latin typeface="Calibri" panose="020F0502020204030204"/>
                      </a:rPr>
                      <m:t> </m:t>
                    </m:r>
                    <m:r>
                      <m:rPr>
                        <m:nor/>
                      </m:rPr>
                      <a:rPr lang="en-GB" sz="2800">
                        <a:solidFill>
                          <a:prstClr val="black"/>
                        </a:solidFill>
                        <a:latin typeface="Calibri" panose="020F0502020204030204"/>
                      </a:rPr>
                      <m:t>than</m:t>
                    </m:r>
                    <m:r>
                      <m:rPr>
                        <m:nor/>
                      </m:rPr>
                      <a:rPr lang="en-GB" sz="2800">
                        <a:solidFill>
                          <a:prstClr val="black"/>
                        </a:solidFill>
                        <a:latin typeface="Calibri" panose="020F0502020204030204"/>
                      </a:rPr>
                      <m:t> </m:t>
                    </m:r>
                    <m:r>
                      <m:rPr>
                        <m:nor/>
                      </m:rPr>
                      <a:rPr lang="en-GB" sz="2800">
                        <a:solidFill>
                          <a:prstClr val="black"/>
                        </a:solidFill>
                        <a:latin typeface="Calibri" panose="020F0502020204030204"/>
                      </a:rPr>
                      <m:t>half</m:t>
                    </m:r>
                    <m:r>
                      <m:rPr>
                        <m:nor/>
                      </m:rPr>
                      <a:rPr lang="en-GB" sz="2800">
                        <a:solidFill>
                          <a:prstClr val="black"/>
                        </a:solidFill>
                        <a:latin typeface="Calibri" panose="020F0502020204030204"/>
                      </a:rPr>
                      <m:t> </m:t>
                    </m:r>
                    <m:r>
                      <m:rPr>
                        <m:nor/>
                      </m:rPr>
                      <a:rPr lang="en-GB" sz="2800">
                        <a:solidFill>
                          <a:prstClr val="black"/>
                        </a:solidFill>
                        <a:latin typeface="Calibri" panose="020F0502020204030204"/>
                      </a:rPr>
                      <m:t>of</m:t>
                    </m:r>
                    <m:r>
                      <m:rPr>
                        <m:nor/>
                      </m:rPr>
                      <a:rPr lang="en-GB" sz="2800">
                        <a:solidFill>
                          <a:prstClr val="black"/>
                        </a:solidFill>
                        <a:latin typeface="Calibri" panose="020F0502020204030204"/>
                      </a:rPr>
                      <m:t> 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/>
                  </a:rPr>
                  <a:t>31</a:t>
                </a:r>
              </a:p>
            </p:txBody>
          </p:sp>
        </mc:Choice>
        <mc:Fallback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5809" y="4094443"/>
                <a:ext cx="3690434" cy="523220"/>
              </a:xfrm>
              <a:prstGeom prst="rect">
                <a:avLst/>
              </a:prstGeom>
              <a:blipFill>
                <a:blip r:embed="rId7"/>
                <a:stretch>
                  <a:fillRect t="-11765" r="-2314" b="-341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Rectangle 24"/>
              <p:cNvSpPr/>
              <p:nvPr/>
            </p:nvSpPr>
            <p:spPr>
              <a:xfrm>
                <a:off x="6909591" y="4750261"/>
                <a:ext cx="53091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en-GB" sz="2800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9591" y="4750261"/>
                <a:ext cx="530915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Rectangle 25"/>
              <p:cNvSpPr/>
              <p:nvPr/>
            </p:nvSpPr>
            <p:spPr>
              <a:xfrm>
                <a:off x="6427571" y="4538047"/>
                <a:ext cx="631904" cy="8885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2800">
                              <a:solidFill>
                                <a:prstClr val="black"/>
                              </a:solidFill>
                              <a:latin typeface="Calibri" panose="020F0502020204030204"/>
                            </a:rPr>
                            <m:t>15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2800">
                              <a:solidFill>
                                <a:prstClr val="black"/>
                              </a:solidFill>
                              <a:latin typeface="Calibri" panose="020F0502020204030204"/>
                            </a:rPr>
                            <m:t>31</m:t>
                          </m:r>
                        </m:den>
                      </m:f>
                    </m:oMath>
                  </m:oMathPara>
                </a14:m>
                <a:endParaRPr lang="en-GB" sz="28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7571" y="4538047"/>
                <a:ext cx="631904" cy="8885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Rectangle 26"/>
              <p:cNvSpPr/>
              <p:nvPr/>
            </p:nvSpPr>
            <p:spPr>
              <a:xfrm>
                <a:off x="7351611" y="4538046"/>
                <a:ext cx="449162" cy="8853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2800">
                              <a:solidFill>
                                <a:prstClr val="black"/>
                              </a:solidFill>
                              <a:latin typeface="Calibri" panose="020F0502020204030204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2800">
                              <a:solidFill>
                                <a:prstClr val="black"/>
                              </a:solidFill>
                              <a:latin typeface="Calibri" panose="020F0502020204030204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28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1611" y="4538046"/>
                <a:ext cx="449162" cy="88530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/>
          <p:cNvSpPr txBox="1"/>
          <p:nvPr/>
        </p:nvSpPr>
        <p:spPr>
          <a:xfrm>
            <a:off x="3349355" y="2941546"/>
            <a:ext cx="502061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GB" sz="33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&gt;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362372" y="4219064"/>
            <a:ext cx="502061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GB" sz="33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&gt;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76C8317-21D7-4908-8F5A-062C714721BD}"/>
              </a:ext>
            </a:extLst>
          </p:cNvPr>
          <p:cNvSpPr txBox="1"/>
          <p:nvPr/>
        </p:nvSpPr>
        <p:spPr>
          <a:xfrm>
            <a:off x="2219550" y="334777"/>
            <a:ext cx="66080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1)		</a:t>
            </a:r>
          </a:p>
          <a:p>
            <a:pPr defTabSz="457200"/>
            <a:endParaRPr lang="en-GB" sz="28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457200"/>
            <a:r>
              <a:rPr lang="en-GB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2)</a:t>
            </a:r>
          </a:p>
          <a:p>
            <a:pPr defTabSz="457200"/>
            <a:endParaRPr lang="en-GB" sz="28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457200"/>
            <a:endParaRPr lang="en-GB" sz="28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457200"/>
            <a:r>
              <a:rPr lang="en-GB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3)</a:t>
            </a:r>
          </a:p>
          <a:p>
            <a:pPr defTabSz="457200"/>
            <a:endParaRPr lang="en-GB" sz="28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457200"/>
            <a:endParaRPr lang="en-GB" sz="28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457200"/>
            <a:r>
              <a:rPr lang="en-GB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B30A3DA4-475F-4974-A74E-5E693DCA23AE}"/>
                  </a:ext>
                </a:extLst>
              </p:cNvPr>
              <p:cNvSpPr/>
              <p:nvPr/>
            </p:nvSpPr>
            <p:spPr>
              <a:xfrm>
                <a:off x="2762175" y="334777"/>
                <a:ext cx="449161" cy="8863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2800">
                              <a:solidFill>
                                <a:prstClr val="black"/>
                              </a:solidFill>
                              <a:latin typeface="Calibri" panose="020F0502020204030204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2800">
                              <a:solidFill>
                                <a:prstClr val="black"/>
                              </a:solidFill>
                              <a:latin typeface="Calibri" panose="020F0502020204030204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sz="28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B30A3DA4-475F-4974-A74E-5E693DCA23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2175" y="334777"/>
                <a:ext cx="449161" cy="88633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Oval 33">
            <a:extLst>
              <a:ext uri="{FF2B5EF4-FFF2-40B4-BE49-F238E27FC236}">
                <a16:creationId xmlns:a16="http://schemas.microsoft.com/office/drawing/2014/main" id="{F9BEF254-93A5-4200-B950-1DC8AD7533F4}"/>
              </a:ext>
            </a:extLst>
          </p:cNvPr>
          <p:cNvSpPr/>
          <p:nvPr/>
        </p:nvSpPr>
        <p:spPr>
          <a:xfrm>
            <a:off x="3293283" y="425160"/>
            <a:ext cx="573314" cy="616241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A505C8D9-DF8A-4EEB-A2F0-9CE64A37E2C9}"/>
                  </a:ext>
                </a:extLst>
              </p:cNvPr>
              <p:cNvSpPr/>
              <p:nvPr/>
            </p:nvSpPr>
            <p:spPr>
              <a:xfrm>
                <a:off x="3956957" y="334777"/>
                <a:ext cx="449161" cy="8863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2800">
                              <a:solidFill>
                                <a:prstClr val="black"/>
                              </a:solidFill>
                              <a:latin typeface="Calibri" panose="020F0502020204030204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2800">
                              <a:solidFill>
                                <a:prstClr val="black"/>
                              </a:solidFill>
                              <a:latin typeface="Calibri" panose="020F0502020204030204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28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A505C8D9-DF8A-4EEB-A2F0-9CE64A37E2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6957" y="334777"/>
                <a:ext cx="449161" cy="88633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C0903B01-5EED-4AE6-8DCE-C41AF2C8FE1A}"/>
                  </a:ext>
                </a:extLst>
              </p:cNvPr>
              <p:cNvSpPr/>
              <p:nvPr/>
            </p:nvSpPr>
            <p:spPr>
              <a:xfrm>
                <a:off x="2670802" y="2846511"/>
                <a:ext cx="631904" cy="8885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2800">
                              <a:solidFill>
                                <a:prstClr val="black"/>
                              </a:solidFill>
                              <a:latin typeface="Calibri" panose="020F0502020204030204"/>
                            </a:rPr>
                            <m:t>13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2800">
                              <a:solidFill>
                                <a:prstClr val="black"/>
                              </a:solidFill>
                              <a:latin typeface="Calibri" panose="020F0502020204030204"/>
                            </a:rPr>
                            <m:t>26</m:t>
                          </m:r>
                        </m:den>
                      </m:f>
                    </m:oMath>
                  </m:oMathPara>
                </a14:m>
                <a:endParaRPr lang="en-GB" sz="28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C0903B01-5EED-4AE6-8DCE-C41AF2C8FE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0802" y="2846511"/>
                <a:ext cx="631904" cy="88857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Oval 36">
            <a:extLst>
              <a:ext uri="{FF2B5EF4-FFF2-40B4-BE49-F238E27FC236}">
                <a16:creationId xmlns:a16="http://schemas.microsoft.com/office/drawing/2014/main" id="{FEAAF2B7-F8FB-4E83-B3A2-6FCFDB6B89C7}"/>
              </a:ext>
            </a:extLst>
          </p:cNvPr>
          <p:cNvSpPr/>
          <p:nvPr/>
        </p:nvSpPr>
        <p:spPr>
          <a:xfrm>
            <a:off x="3293283" y="2960206"/>
            <a:ext cx="573314" cy="616241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11F7793A-E4CD-4FD9-8085-5DBD8D1B10EE}"/>
                  </a:ext>
                </a:extLst>
              </p:cNvPr>
              <p:cNvSpPr/>
              <p:nvPr/>
            </p:nvSpPr>
            <p:spPr>
              <a:xfrm>
                <a:off x="3865586" y="2846275"/>
                <a:ext cx="631903" cy="8886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2800">
                              <a:solidFill>
                                <a:prstClr val="black"/>
                              </a:solidFill>
                              <a:latin typeface="Calibri" panose="020F0502020204030204"/>
                            </a:rPr>
                            <m:t>15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2800">
                              <a:solidFill>
                                <a:prstClr val="black"/>
                              </a:solidFill>
                              <a:latin typeface="Calibri" panose="020F0502020204030204"/>
                            </a:rPr>
                            <m:t>31</m:t>
                          </m:r>
                        </m:den>
                      </m:f>
                    </m:oMath>
                  </m:oMathPara>
                </a14:m>
                <a:endParaRPr lang="en-GB" sz="28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11F7793A-E4CD-4FD9-8085-5DBD8D1B10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5586" y="2846275"/>
                <a:ext cx="631903" cy="88864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4C943825-0AF8-466B-885C-A4EA3CE9DAAC}"/>
                  </a:ext>
                </a:extLst>
              </p:cNvPr>
              <p:cNvSpPr/>
              <p:nvPr/>
            </p:nvSpPr>
            <p:spPr>
              <a:xfrm>
                <a:off x="2762173" y="1591157"/>
                <a:ext cx="449162" cy="8853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2800">
                              <a:solidFill>
                                <a:prstClr val="black"/>
                              </a:solidFill>
                              <a:latin typeface="Calibri" panose="020F0502020204030204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2800">
                              <a:solidFill>
                                <a:prstClr val="black"/>
                              </a:solidFill>
                              <a:latin typeface="Calibri" panose="020F0502020204030204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28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4C943825-0AF8-466B-885C-A4EA3CE9DA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2173" y="1591157"/>
                <a:ext cx="449162" cy="88530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Oval 39">
            <a:extLst>
              <a:ext uri="{FF2B5EF4-FFF2-40B4-BE49-F238E27FC236}">
                <a16:creationId xmlns:a16="http://schemas.microsoft.com/office/drawing/2014/main" id="{8903B063-EC3C-4C69-9944-0741E4544558}"/>
              </a:ext>
            </a:extLst>
          </p:cNvPr>
          <p:cNvSpPr/>
          <p:nvPr/>
        </p:nvSpPr>
        <p:spPr>
          <a:xfrm>
            <a:off x="3293283" y="1692683"/>
            <a:ext cx="573314" cy="616241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BBAE5F32-0FCF-43DF-8D3F-D3093DAFE53A}"/>
                  </a:ext>
                </a:extLst>
              </p:cNvPr>
              <p:cNvSpPr/>
              <p:nvPr/>
            </p:nvSpPr>
            <p:spPr>
              <a:xfrm>
                <a:off x="3865584" y="1591328"/>
                <a:ext cx="631904" cy="8847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2800">
                              <a:solidFill>
                                <a:prstClr val="black"/>
                              </a:solidFill>
                              <a:latin typeface="Calibri" panose="020F0502020204030204"/>
                            </a:rPr>
                            <m:t>7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2800">
                              <a:solidFill>
                                <a:prstClr val="black"/>
                              </a:solidFill>
                              <a:latin typeface="Calibri" panose="020F0502020204030204"/>
                            </a:rPr>
                            <m:t>14</m:t>
                          </m:r>
                        </m:den>
                      </m:f>
                    </m:oMath>
                  </m:oMathPara>
                </a14:m>
                <a:endParaRPr lang="en-GB" sz="28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BBAE5F32-0FCF-43DF-8D3F-D3093DAFE5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5584" y="1591328"/>
                <a:ext cx="631904" cy="884729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9C1A9D6A-6DAB-4995-8660-56ECC0D8ED78}"/>
                  </a:ext>
                </a:extLst>
              </p:cNvPr>
              <p:cNvSpPr/>
              <p:nvPr/>
            </p:nvSpPr>
            <p:spPr>
              <a:xfrm>
                <a:off x="2762173" y="4105134"/>
                <a:ext cx="449162" cy="8903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2800">
                              <a:solidFill>
                                <a:prstClr val="black"/>
                              </a:solidFill>
                              <a:latin typeface="Calibri" panose="020F0502020204030204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2800">
                              <a:solidFill>
                                <a:prstClr val="black"/>
                              </a:solidFill>
                              <a:latin typeface="Calibri" panose="020F0502020204030204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GB" sz="28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9C1A9D6A-6DAB-4995-8660-56ECC0D8ED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2173" y="4105134"/>
                <a:ext cx="449162" cy="89037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Oval 42">
            <a:extLst>
              <a:ext uri="{FF2B5EF4-FFF2-40B4-BE49-F238E27FC236}">
                <a16:creationId xmlns:a16="http://schemas.microsoft.com/office/drawing/2014/main" id="{AB3647ED-41F4-42EF-94A3-D0EEA9D58ED7}"/>
              </a:ext>
            </a:extLst>
          </p:cNvPr>
          <p:cNvSpPr/>
          <p:nvPr/>
        </p:nvSpPr>
        <p:spPr>
          <a:xfrm>
            <a:off x="3293283" y="4227729"/>
            <a:ext cx="573314" cy="616241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1124B71A-7016-49BE-82B5-8D24402B935D}"/>
                  </a:ext>
                </a:extLst>
              </p:cNvPr>
              <p:cNvSpPr/>
              <p:nvPr/>
            </p:nvSpPr>
            <p:spPr>
              <a:xfrm>
                <a:off x="3956955" y="4105134"/>
                <a:ext cx="449162" cy="8903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2800">
                              <a:solidFill>
                                <a:prstClr val="black"/>
                              </a:solidFill>
                              <a:latin typeface="Calibri" panose="020F0502020204030204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2800">
                              <a:solidFill>
                                <a:prstClr val="black"/>
                              </a:solidFill>
                              <a:latin typeface="Calibri" panose="020F0502020204030204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GB" sz="28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1124B71A-7016-49BE-82B5-8D24402B93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6955" y="4105134"/>
                <a:ext cx="449162" cy="89037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670503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 animBg="1"/>
      <p:bldP spid="18" grpId="1" animBg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3" grpId="0" animBg="1"/>
      <p:bldP spid="23" grpId="1" animBg="1"/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  <p:bldP spid="28" grpId="0"/>
      <p:bldP spid="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54667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22276" y="1608270"/>
            <a:ext cx="23049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Equivalent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56103" y="2602498"/>
            <a:ext cx="1229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Equal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33804" y="3626515"/>
            <a:ext cx="31877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The same value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9627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3839951" y="3992840"/>
          <a:ext cx="3833896" cy="91337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9237">
                  <a:extLst>
                    <a:ext uri="{9D8B030D-6E8A-4147-A177-3AD203B41FA5}">
                      <a16:colId xmlns:a16="http://schemas.microsoft.com/office/drawing/2014/main" val="816325942"/>
                    </a:ext>
                  </a:extLst>
                </a:gridCol>
                <a:gridCol w="479237">
                  <a:extLst>
                    <a:ext uri="{9D8B030D-6E8A-4147-A177-3AD203B41FA5}">
                      <a16:colId xmlns:a16="http://schemas.microsoft.com/office/drawing/2014/main" val="1095580153"/>
                    </a:ext>
                  </a:extLst>
                </a:gridCol>
                <a:gridCol w="479237">
                  <a:extLst>
                    <a:ext uri="{9D8B030D-6E8A-4147-A177-3AD203B41FA5}">
                      <a16:colId xmlns:a16="http://schemas.microsoft.com/office/drawing/2014/main" val="3328363143"/>
                    </a:ext>
                  </a:extLst>
                </a:gridCol>
                <a:gridCol w="479237">
                  <a:extLst>
                    <a:ext uri="{9D8B030D-6E8A-4147-A177-3AD203B41FA5}">
                      <a16:colId xmlns:a16="http://schemas.microsoft.com/office/drawing/2014/main" val="1361399938"/>
                    </a:ext>
                  </a:extLst>
                </a:gridCol>
                <a:gridCol w="479237">
                  <a:extLst>
                    <a:ext uri="{9D8B030D-6E8A-4147-A177-3AD203B41FA5}">
                      <a16:colId xmlns:a16="http://schemas.microsoft.com/office/drawing/2014/main" val="765983991"/>
                    </a:ext>
                  </a:extLst>
                </a:gridCol>
                <a:gridCol w="479237">
                  <a:extLst>
                    <a:ext uri="{9D8B030D-6E8A-4147-A177-3AD203B41FA5}">
                      <a16:colId xmlns:a16="http://schemas.microsoft.com/office/drawing/2014/main" val="3949047352"/>
                    </a:ext>
                  </a:extLst>
                </a:gridCol>
                <a:gridCol w="479237">
                  <a:extLst>
                    <a:ext uri="{9D8B030D-6E8A-4147-A177-3AD203B41FA5}">
                      <a16:colId xmlns:a16="http://schemas.microsoft.com/office/drawing/2014/main" val="449041681"/>
                    </a:ext>
                  </a:extLst>
                </a:gridCol>
                <a:gridCol w="479237">
                  <a:extLst>
                    <a:ext uri="{9D8B030D-6E8A-4147-A177-3AD203B41FA5}">
                      <a16:colId xmlns:a16="http://schemas.microsoft.com/office/drawing/2014/main" val="3457897076"/>
                    </a:ext>
                  </a:extLst>
                </a:gridCol>
              </a:tblGrid>
              <a:tr h="913379"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0535130"/>
                  </a:ext>
                </a:extLst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3839951" y="3992840"/>
          <a:ext cx="3833896" cy="91337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9237">
                  <a:extLst>
                    <a:ext uri="{9D8B030D-6E8A-4147-A177-3AD203B41FA5}">
                      <a16:colId xmlns:a16="http://schemas.microsoft.com/office/drawing/2014/main" val="816325942"/>
                    </a:ext>
                  </a:extLst>
                </a:gridCol>
                <a:gridCol w="479237">
                  <a:extLst>
                    <a:ext uri="{9D8B030D-6E8A-4147-A177-3AD203B41FA5}">
                      <a16:colId xmlns:a16="http://schemas.microsoft.com/office/drawing/2014/main" val="1095580153"/>
                    </a:ext>
                  </a:extLst>
                </a:gridCol>
                <a:gridCol w="479237">
                  <a:extLst>
                    <a:ext uri="{9D8B030D-6E8A-4147-A177-3AD203B41FA5}">
                      <a16:colId xmlns:a16="http://schemas.microsoft.com/office/drawing/2014/main" val="3328363143"/>
                    </a:ext>
                  </a:extLst>
                </a:gridCol>
                <a:gridCol w="479237">
                  <a:extLst>
                    <a:ext uri="{9D8B030D-6E8A-4147-A177-3AD203B41FA5}">
                      <a16:colId xmlns:a16="http://schemas.microsoft.com/office/drawing/2014/main" val="1361399938"/>
                    </a:ext>
                  </a:extLst>
                </a:gridCol>
                <a:gridCol w="479237">
                  <a:extLst>
                    <a:ext uri="{9D8B030D-6E8A-4147-A177-3AD203B41FA5}">
                      <a16:colId xmlns:a16="http://schemas.microsoft.com/office/drawing/2014/main" val="765983991"/>
                    </a:ext>
                  </a:extLst>
                </a:gridCol>
                <a:gridCol w="479237">
                  <a:extLst>
                    <a:ext uri="{9D8B030D-6E8A-4147-A177-3AD203B41FA5}">
                      <a16:colId xmlns:a16="http://schemas.microsoft.com/office/drawing/2014/main" val="3949047352"/>
                    </a:ext>
                  </a:extLst>
                </a:gridCol>
                <a:gridCol w="479237">
                  <a:extLst>
                    <a:ext uri="{9D8B030D-6E8A-4147-A177-3AD203B41FA5}">
                      <a16:colId xmlns:a16="http://schemas.microsoft.com/office/drawing/2014/main" val="449041681"/>
                    </a:ext>
                  </a:extLst>
                </a:gridCol>
                <a:gridCol w="479237">
                  <a:extLst>
                    <a:ext uri="{9D8B030D-6E8A-4147-A177-3AD203B41FA5}">
                      <a16:colId xmlns:a16="http://schemas.microsoft.com/office/drawing/2014/main" val="3457897076"/>
                    </a:ext>
                  </a:extLst>
                </a:gridCol>
              </a:tblGrid>
              <a:tr h="913379"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0535130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2431766" y="1579715"/>
                <a:ext cx="449161" cy="8863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2800">
                              <a:solidFill>
                                <a:prstClr val="black"/>
                              </a:solidFill>
                              <a:latin typeface="Calibri" panose="020F0502020204030204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2800">
                              <a:solidFill>
                                <a:prstClr val="black"/>
                              </a:solidFill>
                              <a:latin typeface="Calibri" panose="020F0502020204030204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sz="28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1766" y="1579715"/>
                <a:ext cx="449161" cy="88633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2431765" y="3599014"/>
                <a:ext cx="449162" cy="8903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2800">
                              <a:solidFill>
                                <a:prstClr val="black"/>
                              </a:solidFill>
                              <a:latin typeface="Calibri" panose="020F0502020204030204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2800">
                              <a:solidFill>
                                <a:prstClr val="black"/>
                              </a:solidFill>
                              <a:latin typeface="Calibri" panose="020F0502020204030204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GB" sz="28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1765" y="3599014"/>
                <a:ext cx="449162" cy="89037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/>
          <p:cNvCxnSpPr/>
          <p:nvPr/>
        </p:nvCxnSpPr>
        <p:spPr>
          <a:xfrm flipH="1" flipV="1">
            <a:off x="2770909" y="2407489"/>
            <a:ext cx="822046" cy="32248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3592955" y="2407491"/>
            <a:ext cx="487672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Denominator –</a:t>
            </a:r>
          </a:p>
          <a:p>
            <a:pPr defTabSz="457200"/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How many equal parts there are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2964305" y="1813994"/>
            <a:ext cx="62865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592955" y="1491514"/>
            <a:ext cx="551311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Numerator –</a:t>
            </a:r>
          </a:p>
          <a:p>
            <a:pPr defTabSz="457200"/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How many of the parts we are using 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3839953" y="1950801"/>
          <a:ext cx="3833894" cy="91337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5685">
                  <a:extLst>
                    <a:ext uri="{9D8B030D-6E8A-4147-A177-3AD203B41FA5}">
                      <a16:colId xmlns:a16="http://schemas.microsoft.com/office/drawing/2014/main" val="816325942"/>
                    </a:ext>
                  </a:extLst>
                </a:gridCol>
                <a:gridCol w="1291262">
                  <a:extLst>
                    <a:ext uri="{9D8B030D-6E8A-4147-A177-3AD203B41FA5}">
                      <a16:colId xmlns:a16="http://schemas.microsoft.com/office/drawing/2014/main" val="4232841897"/>
                    </a:ext>
                  </a:extLst>
                </a:gridCol>
                <a:gridCol w="1157649">
                  <a:extLst>
                    <a:ext uri="{9D8B030D-6E8A-4147-A177-3AD203B41FA5}">
                      <a16:colId xmlns:a16="http://schemas.microsoft.com/office/drawing/2014/main" val="1407565889"/>
                    </a:ext>
                  </a:extLst>
                </a:gridCol>
                <a:gridCol w="759298">
                  <a:extLst>
                    <a:ext uri="{9D8B030D-6E8A-4147-A177-3AD203B41FA5}">
                      <a16:colId xmlns:a16="http://schemas.microsoft.com/office/drawing/2014/main" val="3988602040"/>
                    </a:ext>
                  </a:extLst>
                </a:gridCol>
              </a:tblGrid>
              <a:tr h="913379"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0535130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3839953" y="1950801"/>
          <a:ext cx="3833896" cy="91337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58474">
                  <a:extLst>
                    <a:ext uri="{9D8B030D-6E8A-4147-A177-3AD203B41FA5}">
                      <a16:colId xmlns:a16="http://schemas.microsoft.com/office/drawing/2014/main" val="816325942"/>
                    </a:ext>
                  </a:extLst>
                </a:gridCol>
                <a:gridCol w="958474">
                  <a:extLst>
                    <a:ext uri="{9D8B030D-6E8A-4147-A177-3AD203B41FA5}">
                      <a16:colId xmlns:a16="http://schemas.microsoft.com/office/drawing/2014/main" val="762331074"/>
                    </a:ext>
                  </a:extLst>
                </a:gridCol>
                <a:gridCol w="958474">
                  <a:extLst>
                    <a:ext uri="{9D8B030D-6E8A-4147-A177-3AD203B41FA5}">
                      <a16:colId xmlns:a16="http://schemas.microsoft.com/office/drawing/2014/main" val="522659007"/>
                    </a:ext>
                  </a:extLst>
                </a:gridCol>
                <a:gridCol w="958474">
                  <a:extLst>
                    <a:ext uri="{9D8B030D-6E8A-4147-A177-3AD203B41FA5}">
                      <a16:colId xmlns:a16="http://schemas.microsoft.com/office/drawing/2014/main" val="913312477"/>
                    </a:ext>
                  </a:extLst>
                </a:gridCol>
              </a:tblGrid>
              <a:tr h="913379"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0535130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3839953" y="1950801"/>
          <a:ext cx="3833896" cy="91337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58474">
                  <a:extLst>
                    <a:ext uri="{9D8B030D-6E8A-4147-A177-3AD203B41FA5}">
                      <a16:colId xmlns:a16="http://schemas.microsoft.com/office/drawing/2014/main" val="816325942"/>
                    </a:ext>
                  </a:extLst>
                </a:gridCol>
                <a:gridCol w="958474">
                  <a:extLst>
                    <a:ext uri="{9D8B030D-6E8A-4147-A177-3AD203B41FA5}">
                      <a16:colId xmlns:a16="http://schemas.microsoft.com/office/drawing/2014/main" val="762331074"/>
                    </a:ext>
                  </a:extLst>
                </a:gridCol>
                <a:gridCol w="958474">
                  <a:extLst>
                    <a:ext uri="{9D8B030D-6E8A-4147-A177-3AD203B41FA5}">
                      <a16:colId xmlns:a16="http://schemas.microsoft.com/office/drawing/2014/main" val="522659007"/>
                    </a:ext>
                  </a:extLst>
                </a:gridCol>
                <a:gridCol w="958474">
                  <a:extLst>
                    <a:ext uri="{9D8B030D-6E8A-4147-A177-3AD203B41FA5}">
                      <a16:colId xmlns:a16="http://schemas.microsoft.com/office/drawing/2014/main" val="913312477"/>
                    </a:ext>
                  </a:extLst>
                </a:gridCol>
              </a:tblGrid>
              <a:tr h="913379"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0535130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3839953" y="1950801"/>
          <a:ext cx="3833896" cy="91337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58474">
                  <a:extLst>
                    <a:ext uri="{9D8B030D-6E8A-4147-A177-3AD203B41FA5}">
                      <a16:colId xmlns:a16="http://schemas.microsoft.com/office/drawing/2014/main" val="816325942"/>
                    </a:ext>
                  </a:extLst>
                </a:gridCol>
                <a:gridCol w="958474">
                  <a:extLst>
                    <a:ext uri="{9D8B030D-6E8A-4147-A177-3AD203B41FA5}">
                      <a16:colId xmlns:a16="http://schemas.microsoft.com/office/drawing/2014/main" val="762331074"/>
                    </a:ext>
                  </a:extLst>
                </a:gridCol>
                <a:gridCol w="958474">
                  <a:extLst>
                    <a:ext uri="{9D8B030D-6E8A-4147-A177-3AD203B41FA5}">
                      <a16:colId xmlns:a16="http://schemas.microsoft.com/office/drawing/2014/main" val="522659007"/>
                    </a:ext>
                  </a:extLst>
                </a:gridCol>
                <a:gridCol w="958474">
                  <a:extLst>
                    <a:ext uri="{9D8B030D-6E8A-4147-A177-3AD203B41FA5}">
                      <a16:colId xmlns:a16="http://schemas.microsoft.com/office/drawing/2014/main" val="913312477"/>
                    </a:ext>
                  </a:extLst>
                </a:gridCol>
              </a:tblGrid>
              <a:tr h="913379"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0535130"/>
                  </a:ext>
                </a:extLst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3839953" y="1950801"/>
          <a:ext cx="3833896" cy="91337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58474">
                  <a:extLst>
                    <a:ext uri="{9D8B030D-6E8A-4147-A177-3AD203B41FA5}">
                      <a16:colId xmlns:a16="http://schemas.microsoft.com/office/drawing/2014/main" val="816325942"/>
                    </a:ext>
                  </a:extLst>
                </a:gridCol>
                <a:gridCol w="958474">
                  <a:extLst>
                    <a:ext uri="{9D8B030D-6E8A-4147-A177-3AD203B41FA5}">
                      <a16:colId xmlns:a16="http://schemas.microsoft.com/office/drawing/2014/main" val="762331074"/>
                    </a:ext>
                  </a:extLst>
                </a:gridCol>
                <a:gridCol w="958474">
                  <a:extLst>
                    <a:ext uri="{9D8B030D-6E8A-4147-A177-3AD203B41FA5}">
                      <a16:colId xmlns:a16="http://schemas.microsoft.com/office/drawing/2014/main" val="522659007"/>
                    </a:ext>
                  </a:extLst>
                </a:gridCol>
                <a:gridCol w="958474">
                  <a:extLst>
                    <a:ext uri="{9D8B030D-6E8A-4147-A177-3AD203B41FA5}">
                      <a16:colId xmlns:a16="http://schemas.microsoft.com/office/drawing/2014/main" val="913312477"/>
                    </a:ext>
                  </a:extLst>
                </a:gridCol>
              </a:tblGrid>
              <a:tr h="913379"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0535130"/>
                  </a:ext>
                </a:extLst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3839953" y="1950801"/>
          <a:ext cx="3833896" cy="91337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58474">
                  <a:extLst>
                    <a:ext uri="{9D8B030D-6E8A-4147-A177-3AD203B41FA5}">
                      <a16:colId xmlns:a16="http://schemas.microsoft.com/office/drawing/2014/main" val="816325942"/>
                    </a:ext>
                  </a:extLst>
                </a:gridCol>
                <a:gridCol w="958474">
                  <a:extLst>
                    <a:ext uri="{9D8B030D-6E8A-4147-A177-3AD203B41FA5}">
                      <a16:colId xmlns:a16="http://schemas.microsoft.com/office/drawing/2014/main" val="762331074"/>
                    </a:ext>
                  </a:extLst>
                </a:gridCol>
                <a:gridCol w="958474">
                  <a:extLst>
                    <a:ext uri="{9D8B030D-6E8A-4147-A177-3AD203B41FA5}">
                      <a16:colId xmlns:a16="http://schemas.microsoft.com/office/drawing/2014/main" val="522659007"/>
                    </a:ext>
                  </a:extLst>
                </a:gridCol>
                <a:gridCol w="958474">
                  <a:extLst>
                    <a:ext uri="{9D8B030D-6E8A-4147-A177-3AD203B41FA5}">
                      <a16:colId xmlns:a16="http://schemas.microsoft.com/office/drawing/2014/main" val="913312477"/>
                    </a:ext>
                  </a:extLst>
                </a:gridCol>
              </a:tblGrid>
              <a:tr h="913379"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0535130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3839951" y="1950801"/>
          <a:ext cx="3833896" cy="91337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58474">
                  <a:extLst>
                    <a:ext uri="{9D8B030D-6E8A-4147-A177-3AD203B41FA5}">
                      <a16:colId xmlns:a16="http://schemas.microsoft.com/office/drawing/2014/main" val="816325942"/>
                    </a:ext>
                  </a:extLst>
                </a:gridCol>
                <a:gridCol w="958474">
                  <a:extLst>
                    <a:ext uri="{9D8B030D-6E8A-4147-A177-3AD203B41FA5}">
                      <a16:colId xmlns:a16="http://schemas.microsoft.com/office/drawing/2014/main" val="762331074"/>
                    </a:ext>
                  </a:extLst>
                </a:gridCol>
                <a:gridCol w="958474">
                  <a:extLst>
                    <a:ext uri="{9D8B030D-6E8A-4147-A177-3AD203B41FA5}">
                      <a16:colId xmlns:a16="http://schemas.microsoft.com/office/drawing/2014/main" val="522659007"/>
                    </a:ext>
                  </a:extLst>
                </a:gridCol>
                <a:gridCol w="958474">
                  <a:extLst>
                    <a:ext uri="{9D8B030D-6E8A-4147-A177-3AD203B41FA5}">
                      <a16:colId xmlns:a16="http://schemas.microsoft.com/office/drawing/2014/main" val="913312477"/>
                    </a:ext>
                  </a:extLst>
                </a:gridCol>
              </a:tblGrid>
              <a:tr h="913379"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0535130"/>
                  </a:ext>
                </a:extLst>
              </a:tr>
            </a:tbl>
          </a:graphicData>
        </a:graphic>
      </p:graphicFrame>
      <p:sp>
        <p:nvSpPr>
          <p:cNvPr id="20" name="Rectangle 19"/>
          <p:cNvSpPr/>
          <p:nvPr/>
        </p:nvSpPr>
        <p:spPr>
          <a:xfrm>
            <a:off x="3947124" y="5198104"/>
            <a:ext cx="32179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What do you notice?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Rectangle 20"/>
              <p:cNvSpPr/>
              <p:nvPr/>
            </p:nvSpPr>
            <p:spPr>
              <a:xfrm>
                <a:off x="2191513" y="4504264"/>
                <a:ext cx="3019481" cy="7693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457200"/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>
                            <a:solidFill>
                              <a:prstClr val="black"/>
                            </a:solidFill>
                            <a:latin typeface="Calibri" panose="020F0502020204030204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>
                            <a:solidFill>
                              <a:prstClr val="black"/>
                            </a:solidFill>
                            <a:latin typeface="Calibri" panose="020F0502020204030204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/>
                  </a:rPr>
                  <a:t> is equivalent to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>
                            <a:solidFill>
                              <a:prstClr val="black"/>
                            </a:solidFill>
                            <a:latin typeface="Calibri" panose="020F0502020204030204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>
                            <a:solidFill>
                              <a:prstClr val="black"/>
                            </a:solidFill>
                            <a:latin typeface="Calibri" panose="020F0502020204030204"/>
                          </a:rPr>
                          <m:t>8</m:t>
                        </m:r>
                      </m:den>
                    </m:f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/>
                  </a:rPr>
                  <a:t> </a:t>
                </a:r>
              </a:p>
            </p:txBody>
          </p:sp>
        </mc:Choice>
        <mc:Fallback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1513" y="4504264"/>
                <a:ext cx="3019481" cy="769378"/>
              </a:xfrm>
              <a:prstGeom prst="rect">
                <a:avLst/>
              </a:prstGeom>
              <a:blipFill>
                <a:blip r:embed="rId5"/>
                <a:stretch>
                  <a:fillRect b="-103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Rectangle 21"/>
              <p:cNvSpPr/>
              <p:nvPr/>
            </p:nvSpPr>
            <p:spPr>
              <a:xfrm>
                <a:off x="6545376" y="4504264"/>
                <a:ext cx="3019481" cy="7693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457200"/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>
                            <a:solidFill>
                              <a:prstClr val="black"/>
                            </a:solidFill>
                            <a:latin typeface="Calibri" panose="020F0502020204030204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>
                            <a:solidFill>
                              <a:prstClr val="black"/>
                            </a:solidFill>
                            <a:latin typeface="Calibri" panose="020F0502020204030204"/>
                          </a:rPr>
                          <m:t>8</m:t>
                        </m:r>
                      </m:den>
                    </m:f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/>
                  </a:rPr>
                  <a:t> is equivalent to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>
                            <a:solidFill>
                              <a:prstClr val="black"/>
                            </a:solidFill>
                            <a:latin typeface="Calibri" panose="020F0502020204030204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>
                            <a:solidFill>
                              <a:prstClr val="black"/>
                            </a:solidFill>
                            <a:latin typeface="Calibri" panose="020F0502020204030204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/>
                  </a:rPr>
                  <a:t> </a:t>
                </a:r>
              </a:p>
            </p:txBody>
          </p:sp>
        </mc:Choice>
        <mc:Fallback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5376" y="4504264"/>
                <a:ext cx="3019481" cy="769378"/>
              </a:xfrm>
              <a:prstGeom prst="rect">
                <a:avLst/>
              </a:prstGeom>
              <a:blipFill>
                <a:blip r:embed="rId6"/>
                <a:stretch>
                  <a:fillRect b="-103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995553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59259E-6 L -0.00035 -0.16435 " pathEditMode="relative" rAng="0" ptsTypes="AA">
                                      <p:cBhvr>
                                        <p:cTn id="11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-8218"/>
                                    </p:animMotion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1"/>
      <p:bldP spid="7" grpId="0" build="allAtOnce"/>
      <p:bldP spid="9" grpId="0" build="allAtOnce"/>
      <p:bldP spid="20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4522376" y="541254"/>
                <a:ext cx="3194208" cy="7693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457200"/>
                <a:r>
                  <a:rPr lang="en-GB" sz="2800" dirty="0">
                    <a:solidFill>
                      <a:prstClr val="black"/>
                    </a:solidFill>
                    <a:latin typeface="Calibri" panose="020F0502020204030204"/>
                  </a:rPr>
                  <a:t>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>
                            <a:solidFill>
                              <a:prstClr val="black"/>
                            </a:solidFill>
                            <a:latin typeface="Calibri" panose="020F0502020204030204"/>
                          </a:rPr>
                          <m:t>6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>
                            <a:solidFill>
                              <a:prstClr val="black"/>
                            </a:solidFill>
                            <a:latin typeface="Calibri" panose="020F0502020204030204"/>
                          </a:rPr>
                          <m:t>9</m:t>
                        </m:r>
                      </m:den>
                    </m:f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/>
                  </a:rPr>
                  <a:t> equivalent to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>
                            <a:solidFill>
                              <a:prstClr val="black"/>
                            </a:solidFill>
                            <a:latin typeface="Calibri" panose="020F0502020204030204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>
                            <a:solidFill>
                              <a:prstClr val="black"/>
                            </a:solidFill>
                            <a:latin typeface="Calibri" panose="020F0502020204030204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/>
                  </a:rPr>
                  <a:t> ?</a:t>
                </a: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2376" y="541254"/>
                <a:ext cx="3194208" cy="769378"/>
              </a:xfrm>
              <a:prstGeom prst="rect">
                <a:avLst/>
              </a:prstGeom>
              <a:blipFill>
                <a:blip r:embed="rId3"/>
                <a:stretch>
                  <a:fillRect l="-4008" r="-2863" b="-103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756128" y="1608984"/>
          <a:ext cx="4683019" cy="111567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0335">
                  <a:extLst>
                    <a:ext uri="{9D8B030D-6E8A-4147-A177-3AD203B41FA5}">
                      <a16:colId xmlns:a16="http://schemas.microsoft.com/office/drawing/2014/main" val="816325942"/>
                    </a:ext>
                  </a:extLst>
                </a:gridCol>
                <a:gridCol w="520336">
                  <a:extLst>
                    <a:ext uri="{9D8B030D-6E8A-4147-A177-3AD203B41FA5}">
                      <a16:colId xmlns:a16="http://schemas.microsoft.com/office/drawing/2014/main" val="2107107190"/>
                    </a:ext>
                  </a:extLst>
                </a:gridCol>
                <a:gridCol w="520335">
                  <a:extLst>
                    <a:ext uri="{9D8B030D-6E8A-4147-A177-3AD203B41FA5}">
                      <a16:colId xmlns:a16="http://schemas.microsoft.com/office/drawing/2014/main" val="1078360093"/>
                    </a:ext>
                  </a:extLst>
                </a:gridCol>
                <a:gridCol w="520336">
                  <a:extLst>
                    <a:ext uri="{9D8B030D-6E8A-4147-A177-3AD203B41FA5}">
                      <a16:colId xmlns:a16="http://schemas.microsoft.com/office/drawing/2014/main" val="1369127342"/>
                    </a:ext>
                  </a:extLst>
                </a:gridCol>
                <a:gridCol w="520335">
                  <a:extLst>
                    <a:ext uri="{9D8B030D-6E8A-4147-A177-3AD203B41FA5}">
                      <a16:colId xmlns:a16="http://schemas.microsoft.com/office/drawing/2014/main" val="1411068337"/>
                    </a:ext>
                  </a:extLst>
                </a:gridCol>
                <a:gridCol w="520336">
                  <a:extLst>
                    <a:ext uri="{9D8B030D-6E8A-4147-A177-3AD203B41FA5}">
                      <a16:colId xmlns:a16="http://schemas.microsoft.com/office/drawing/2014/main" val="2506134622"/>
                    </a:ext>
                  </a:extLst>
                </a:gridCol>
                <a:gridCol w="520335">
                  <a:extLst>
                    <a:ext uri="{9D8B030D-6E8A-4147-A177-3AD203B41FA5}">
                      <a16:colId xmlns:a16="http://schemas.microsoft.com/office/drawing/2014/main" val="2042831952"/>
                    </a:ext>
                  </a:extLst>
                </a:gridCol>
                <a:gridCol w="520336">
                  <a:extLst>
                    <a:ext uri="{9D8B030D-6E8A-4147-A177-3AD203B41FA5}">
                      <a16:colId xmlns:a16="http://schemas.microsoft.com/office/drawing/2014/main" val="1514990349"/>
                    </a:ext>
                  </a:extLst>
                </a:gridCol>
                <a:gridCol w="520335">
                  <a:extLst>
                    <a:ext uri="{9D8B030D-6E8A-4147-A177-3AD203B41FA5}">
                      <a16:colId xmlns:a16="http://schemas.microsoft.com/office/drawing/2014/main" val="3945219546"/>
                    </a:ext>
                  </a:extLst>
                </a:gridCol>
              </a:tblGrid>
              <a:tr h="1115673"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KG Primary Penmanship" panose="02000506000000020003" pitchFamily="2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KG Primary Penmanship" panose="02000506000000020003" pitchFamily="2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KG Primary Penmanship" panose="02000506000000020003" pitchFamily="2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KG Primary Penmanship" panose="02000506000000020003" pitchFamily="2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KG Primary Penmanship" panose="02000506000000020003" pitchFamily="2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KG Primary Penmanship" panose="02000506000000020003" pitchFamily="2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KG Primary Penmanship" panose="02000506000000020003" pitchFamily="2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KG Primary Penmanship" panose="02000506000000020003" pitchFamily="2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KG Primary Penmanship" panose="02000506000000020003" pitchFamily="2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0535130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2191513" y="4494700"/>
                <a:ext cx="3019481" cy="7693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457200"/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>
                            <a:solidFill>
                              <a:prstClr val="black"/>
                            </a:solidFill>
                            <a:latin typeface="Calibri" panose="020F0502020204030204"/>
                          </a:rPr>
                          <m:t>6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>
                            <a:solidFill>
                              <a:prstClr val="black"/>
                            </a:solidFill>
                            <a:latin typeface="Calibri" panose="020F0502020204030204"/>
                          </a:rPr>
                          <m:t>9</m:t>
                        </m:r>
                      </m:den>
                    </m:f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/>
                  </a:rPr>
                  <a:t> is equivalent to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>
                            <a:solidFill>
                              <a:prstClr val="black"/>
                            </a:solidFill>
                            <a:latin typeface="Calibri" panose="020F0502020204030204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>
                            <a:solidFill>
                              <a:prstClr val="black"/>
                            </a:solidFill>
                            <a:latin typeface="Calibri" panose="020F0502020204030204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/>
                  </a:rPr>
                  <a:t> </a:t>
                </a:r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1513" y="4494700"/>
                <a:ext cx="3019481" cy="769378"/>
              </a:xfrm>
              <a:prstGeom prst="rect">
                <a:avLst/>
              </a:prstGeom>
              <a:blipFill>
                <a:blip r:embed="rId4"/>
                <a:stretch>
                  <a:fillRect b="-94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6545376" y="4494700"/>
                <a:ext cx="3019481" cy="7693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457200"/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>
                            <a:solidFill>
                              <a:prstClr val="black"/>
                            </a:solidFill>
                            <a:latin typeface="Calibri" panose="020F0502020204030204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>
                            <a:solidFill>
                              <a:prstClr val="black"/>
                            </a:solidFill>
                            <a:latin typeface="Calibri" panose="020F0502020204030204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/>
                  </a:rPr>
                  <a:t> is equivalent to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>
                            <a:solidFill>
                              <a:prstClr val="black"/>
                            </a:solidFill>
                            <a:latin typeface="Calibri" panose="020F0502020204030204"/>
                          </a:rPr>
                          <m:t>6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>
                            <a:solidFill>
                              <a:prstClr val="black"/>
                            </a:solidFill>
                            <a:latin typeface="Calibri" panose="020F0502020204030204"/>
                          </a:rPr>
                          <m:t>9</m:t>
                        </m:r>
                      </m:den>
                    </m:f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/>
                  </a:rPr>
                  <a:t> </a:t>
                </a:r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5376" y="4494700"/>
                <a:ext cx="3019481" cy="769378"/>
              </a:xfrm>
              <a:prstGeom prst="rect">
                <a:avLst/>
              </a:prstGeom>
              <a:blipFill>
                <a:blip r:embed="rId5"/>
                <a:stretch>
                  <a:fillRect b="-94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756128" y="3321360"/>
          <a:ext cx="4683019" cy="111567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61006">
                  <a:extLst>
                    <a:ext uri="{9D8B030D-6E8A-4147-A177-3AD203B41FA5}">
                      <a16:colId xmlns:a16="http://schemas.microsoft.com/office/drawing/2014/main" val="816325942"/>
                    </a:ext>
                  </a:extLst>
                </a:gridCol>
                <a:gridCol w="1561007">
                  <a:extLst>
                    <a:ext uri="{9D8B030D-6E8A-4147-A177-3AD203B41FA5}">
                      <a16:colId xmlns:a16="http://schemas.microsoft.com/office/drawing/2014/main" val="2057585094"/>
                    </a:ext>
                  </a:extLst>
                </a:gridCol>
                <a:gridCol w="1561006">
                  <a:extLst>
                    <a:ext uri="{9D8B030D-6E8A-4147-A177-3AD203B41FA5}">
                      <a16:colId xmlns:a16="http://schemas.microsoft.com/office/drawing/2014/main" val="3487097325"/>
                    </a:ext>
                  </a:extLst>
                </a:gridCol>
              </a:tblGrid>
              <a:tr h="1115673"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KG Primary Penmanship" panose="02000506000000020003" pitchFamily="2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KG Primary Penmanship" panose="02000506000000020003" pitchFamily="2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KG Primary Penmanship" panose="02000506000000020003" pitchFamily="2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0535130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933349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7.40741E-7 L 0.00018 -0.0844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64608" y="1104007"/>
            <a:ext cx="40240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Odd One Out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5755158" y="1735712"/>
                <a:ext cx="449162" cy="8902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2800">
                              <a:solidFill>
                                <a:prstClr val="black"/>
                              </a:solidFill>
                              <a:latin typeface="Calibri" panose="020F0502020204030204"/>
                            </a:rPr>
                            <m:t>6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2800">
                              <a:solidFill>
                                <a:prstClr val="black"/>
                              </a:solidFill>
                              <a:latin typeface="Calibri" panose="020F0502020204030204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GB" sz="28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5158" y="1735712"/>
                <a:ext cx="449162" cy="89024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7843208" y="1735712"/>
                <a:ext cx="449162" cy="8880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2800">
                              <a:solidFill>
                                <a:prstClr val="black"/>
                              </a:solidFill>
                              <a:latin typeface="Calibri" panose="020F0502020204030204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2800">
                              <a:solidFill>
                                <a:prstClr val="black"/>
                              </a:solidFill>
                              <a:latin typeface="Calibri" panose="020F0502020204030204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GB" sz="28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3208" y="1735712"/>
                <a:ext cx="449162" cy="88806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3679932" y="1735712"/>
                <a:ext cx="449161" cy="8881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2800">
                              <a:solidFill>
                                <a:prstClr val="black"/>
                              </a:solidFill>
                              <a:latin typeface="Calibri" panose="020F0502020204030204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2800">
                              <a:solidFill>
                                <a:prstClr val="black"/>
                              </a:solidFill>
                              <a:latin typeface="Calibri" panose="020F0502020204030204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GB" sz="28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9932" y="1735712"/>
                <a:ext cx="449161" cy="88812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2399064" y="3524294"/>
          <a:ext cx="3127914" cy="72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7546">
                  <a:extLst>
                    <a:ext uri="{9D8B030D-6E8A-4147-A177-3AD203B41FA5}">
                      <a16:colId xmlns:a16="http://schemas.microsoft.com/office/drawing/2014/main" val="816325942"/>
                    </a:ext>
                  </a:extLst>
                </a:gridCol>
                <a:gridCol w="347546">
                  <a:extLst>
                    <a:ext uri="{9D8B030D-6E8A-4147-A177-3AD203B41FA5}">
                      <a16:colId xmlns:a16="http://schemas.microsoft.com/office/drawing/2014/main" val="2182920894"/>
                    </a:ext>
                  </a:extLst>
                </a:gridCol>
                <a:gridCol w="347546">
                  <a:extLst>
                    <a:ext uri="{9D8B030D-6E8A-4147-A177-3AD203B41FA5}">
                      <a16:colId xmlns:a16="http://schemas.microsoft.com/office/drawing/2014/main" val="2596126881"/>
                    </a:ext>
                  </a:extLst>
                </a:gridCol>
                <a:gridCol w="347546">
                  <a:extLst>
                    <a:ext uri="{9D8B030D-6E8A-4147-A177-3AD203B41FA5}">
                      <a16:colId xmlns:a16="http://schemas.microsoft.com/office/drawing/2014/main" val="2407318482"/>
                    </a:ext>
                  </a:extLst>
                </a:gridCol>
                <a:gridCol w="347546">
                  <a:extLst>
                    <a:ext uri="{9D8B030D-6E8A-4147-A177-3AD203B41FA5}">
                      <a16:colId xmlns:a16="http://schemas.microsoft.com/office/drawing/2014/main" val="3659068875"/>
                    </a:ext>
                  </a:extLst>
                </a:gridCol>
                <a:gridCol w="347546">
                  <a:extLst>
                    <a:ext uri="{9D8B030D-6E8A-4147-A177-3AD203B41FA5}">
                      <a16:colId xmlns:a16="http://schemas.microsoft.com/office/drawing/2014/main" val="87184467"/>
                    </a:ext>
                  </a:extLst>
                </a:gridCol>
                <a:gridCol w="347546">
                  <a:extLst>
                    <a:ext uri="{9D8B030D-6E8A-4147-A177-3AD203B41FA5}">
                      <a16:colId xmlns:a16="http://schemas.microsoft.com/office/drawing/2014/main" val="3706327841"/>
                    </a:ext>
                  </a:extLst>
                </a:gridCol>
                <a:gridCol w="347546">
                  <a:extLst>
                    <a:ext uri="{9D8B030D-6E8A-4147-A177-3AD203B41FA5}">
                      <a16:colId xmlns:a16="http://schemas.microsoft.com/office/drawing/2014/main" val="2853660103"/>
                    </a:ext>
                  </a:extLst>
                </a:gridCol>
                <a:gridCol w="347546">
                  <a:extLst>
                    <a:ext uri="{9D8B030D-6E8A-4147-A177-3AD203B41FA5}">
                      <a16:colId xmlns:a16="http://schemas.microsoft.com/office/drawing/2014/main" val="3680392668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KG Primary Penmanship" panose="02000506000000020003" pitchFamily="2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KG Primary Penmanship" panose="02000506000000020003" pitchFamily="2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KG Primary Penmanship" panose="02000506000000020003" pitchFamily="2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KG Primary Penmanship" panose="02000506000000020003" pitchFamily="2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KG Primary Penmanship" panose="02000506000000020003" pitchFamily="2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KG Primary Penmanship" panose="02000506000000020003" pitchFamily="2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KG Primary Penmanship" panose="02000506000000020003" pitchFamily="2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KG Primary Penmanship" panose="02000506000000020003" pitchFamily="2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KG Primary Penmanship" panose="02000506000000020003" pitchFamily="2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0535130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4487115" y="4895894"/>
          <a:ext cx="3127914" cy="72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7546">
                  <a:extLst>
                    <a:ext uri="{9D8B030D-6E8A-4147-A177-3AD203B41FA5}">
                      <a16:colId xmlns:a16="http://schemas.microsoft.com/office/drawing/2014/main" val="816325942"/>
                    </a:ext>
                  </a:extLst>
                </a:gridCol>
                <a:gridCol w="347546">
                  <a:extLst>
                    <a:ext uri="{9D8B030D-6E8A-4147-A177-3AD203B41FA5}">
                      <a16:colId xmlns:a16="http://schemas.microsoft.com/office/drawing/2014/main" val="2182920894"/>
                    </a:ext>
                  </a:extLst>
                </a:gridCol>
                <a:gridCol w="347546">
                  <a:extLst>
                    <a:ext uri="{9D8B030D-6E8A-4147-A177-3AD203B41FA5}">
                      <a16:colId xmlns:a16="http://schemas.microsoft.com/office/drawing/2014/main" val="2596126881"/>
                    </a:ext>
                  </a:extLst>
                </a:gridCol>
                <a:gridCol w="347546">
                  <a:extLst>
                    <a:ext uri="{9D8B030D-6E8A-4147-A177-3AD203B41FA5}">
                      <a16:colId xmlns:a16="http://schemas.microsoft.com/office/drawing/2014/main" val="2407318482"/>
                    </a:ext>
                  </a:extLst>
                </a:gridCol>
                <a:gridCol w="347546">
                  <a:extLst>
                    <a:ext uri="{9D8B030D-6E8A-4147-A177-3AD203B41FA5}">
                      <a16:colId xmlns:a16="http://schemas.microsoft.com/office/drawing/2014/main" val="3659068875"/>
                    </a:ext>
                  </a:extLst>
                </a:gridCol>
                <a:gridCol w="347546">
                  <a:extLst>
                    <a:ext uri="{9D8B030D-6E8A-4147-A177-3AD203B41FA5}">
                      <a16:colId xmlns:a16="http://schemas.microsoft.com/office/drawing/2014/main" val="87184467"/>
                    </a:ext>
                  </a:extLst>
                </a:gridCol>
                <a:gridCol w="347546">
                  <a:extLst>
                    <a:ext uri="{9D8B030D-6E8A-4147-A177-3AD203B41FA5}">
                      <a16:colId xmlns:a16="http://schemas.microsoft.com/office/drawing/2014/main" val="3706327841"/>
                    </a:ext>
                  </a:extLst>
                </a:gridCol>
                <a:gridCol w="347546">
                  <a:extLst>
                    <a:ext uri="{9D8B030D-6E8A-4147-A177-3AD203B41FA5}">
                      <a16:colId xmlns:a16="http://schemas.microsoft.com/office/drawing/2014/main" val="2853660103"/>
                    </a:ext>
                  </a:extLst>
                </a:gridCol>
                <a:gridCol w="347546">
                  <a:extLst>
                    <a:ext uri="{9D8B030D-6E8A-4147-A177-3AD203B41FA5}">
                      <a16:colId xmlns:a16="http://schemas.microsoft.com/office/drawing/2014/main" val="3680392668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KG Primary Penmanship" panose="02000506000000020003" pitchFamily="2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KG Primary Penmanship" panose="02000506000000020003" pitchFamily="2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KG Primary Penmanship" panose="02000506000000020003" pitchFamily="2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KG Primary Penmanship" panose="02000506000000020003" pitchFamily="2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KG Primary Penmanship" panose="02000506000000020003" pitchFamily="2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KG Primary Penmanship" panose="02000506000000020003" pitchFamily="2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KG Primary Penmanship" panose="02000506000000020003" pitchFamily="2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KG Primary Penmanship" panose="02000506000000020003" pitchFamily="2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KG Primary Penmanship" panose="02000506000000020003" pitchFamily="2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0535130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6575165" y="3524294"/>
          <a:ext cx="3127914" cy="72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1319">
                  <a:extLst>
                    <a:ext uri="{9D8B030D-6E8A-4147-A177-3AD203B41FA5}">
                      <a16:colId xmlns:a16="http://schemas.microsoft.com/office/drawing/2014/main" val="816325942"/>
                    </a:ext>
                  </a:extLst>
                </a:gridCol>
                <a:gridCol w="521319">
                  <a:extLst>
                    <a:ext uri="{9D8B030D-6E8A-4147-A177-3AD203B41FA5}">
                      <a16:colId xmlns:a16="http://schemas.microsoft.com/office/drawing/2014/main" val="3648075947"/>
                    </a:ext>
                  </a:extLst>
                </a:gridCol>
                <a:gridCol w="521319">
                  <a:extLst>
                    <a:ext uri="{9D8B030D-6E8A-4147-A177-3AD203B41FA5}">
                      <a16:colId xmlns:a16="http://schemas.microsoft.com/office/drawing/2014/main" val="3806722852"/>
                    </a:ext>
                  </a:extLst>
                </a:gridCol>
                <a:gridCol w="521319">
                  <a:extLst>
                    <a:ext uri="{9D8B030D-6E8A-4147-A177-3AD203B41FA5}">
                      <a16:colId xmlns:a16="http://schemas.microsoft.com/office/drawing/2014/main" val="4198259726"/>
                    </a:ext>
                  </a:extLst>
                </a:gridCol>
                <a:gridCol w="521319">
                  <a:extLst>
                    <a:ext uri="{9D8B030D-6E8A-4147-A177-3AD203B41FA5}">
                      <a16:colId xmlns:a16="http://schemas.microsoft.com/office/drawing/2014/main" val="1204501887"/>
                    </a:ext>
                  </a:extLst>
                </a:gridCol>
                <a:gridCol w="521319">
                  <a:extLst>
                    <a:ext uri="{9D8B030D-6E8A-4147-A177-3AD203B41FA5}">
                      <a16:colId xmlns:a16="http://schemas.microsoft.com/office/drawing/2014/main" val="1308553033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KG Primary Penmanship" panose="02000506000000020003" pitchFamily="2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KG Primary Penmanship" panose="02000506000000020003" pitchFamily="2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KG Primary Penmanship" panose="02000506000000020003" pitchFamily="2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KG Primary Penmanship" panose="02000506000000020003" pitchFamily="2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KG Primary Penmanship" panose="02000506000000020003" pitchFamily="2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KG Primary Penmanship" panose="02000506000000020003" pitchFamily="2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0535130"/>
                  </a:ext>
                </a:extLst>
              </a:tr>
            </a:tbl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56035" y="569226"/>
            <a:ext cx="747045" cy="74704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258878" y="711915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20329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81481E-6 L 0.26076 -0.13125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38" y="-6574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4.07407E-6 L 0.06389 0.12477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94" y="6227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4.81481E-6 L 0.03246 -0.22477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5" y="-1125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07407E-6 L -0.16302 0.22408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60" y="11204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81481E-6 L -0.19601 0.08194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09" y="4097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07407E-6 L -0.3915 0.32477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83" y="16227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/>
      <p:bldP spid="7" grpId="1"/>
      <p:bldP spid="7" grpId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650215" y="1262375"/>
          <a:ext cx="6096000" cy="2377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884106669"/>
                    </a:ext>
                  </a:extLst>
                </a:gridCol>
                <a:gridCol w="203200">
                  <a:extLst>
                    <a:ext uri="{9D8B030D-6E8A-4147-A177-3AD203B41FA5}">
                      <a16:colId xmlns:a16="http://schemas.microsoft.com/office/drawing/2014/main" val="2907279332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3626641154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4224445435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153477572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57822069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123906680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518983085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1082851510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979919217"/>
                    </a:ext>
                  </a:extLst>
                </a:gridCol>
                <a:gridCol w="203200">
                  <a:extLst>
                    <a:ext uri="{9D8B030D-6E8A-4147-A177-3AD203B41FA5}">
                      <a16:colId xmlns:a16="http://schemas.microsoft.com/office/drawing/2014/main" val="3601806269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65957162"/>
                    </a:ext>
                  </a:extLst>
                </a:gridCol>
              </a:tblGrid>
              <a:tr h="393472">
                <a:tc gridSpan="12">
                  <a:txBody>
                    <a:bodyPr/>
                    <a:lstStyle/>
                    <a:p>
                      <a:pPr algn="ctr"/>
                      <a:endParaRPr lang="en-GB" sz="20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3806579"/>
                  </a:ext>
                </a:extLst>
              </a:tr>
              <a:tr h="393472">
                <a:tc gridSpan="6">
                  <a:txBody>
                    <a:bodyPr/>
                    <a:lstStyle/>
                    <a:p>
                      <a:pPr algn="ctr"/>
                      <a:endParaRPr lang="en-GB" sz="20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/>
                      <a:endParaRPr lang="en-GB" sz="20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1868995"/>
                  </a:ext>
                </a:extLst>
              </a:tr>
              <a:tr h="393472">
                <a:tc gridSpan="4">
                  <a:txBody>
                    <a:bodyPr/>
                    <a:lstStyle/>
                    <a:p>
                      <a:pPr algn="ctr"/>
                      <a:endParaRPr lang="en-GB" sz="20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endParaRPr lang="en-GB" sz="20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endParaRPr lang="en-GB" sz="20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7722373"/>
                  </a:ext>
                </a:extLst>
              </a:tr>
              <a:tr h="393472">
                <a:tc gridSpan="3">
                  <a:txBody>
                    <a:bodyPr/>
                    <a:lstStyle/>
                    <a:p>
                      <a:pPr algn="ctr"/>
                      <a:endParaRPr lang="en-GB" sz="20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endParaRPr lang="en-GB" sz="20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endParaRPr lang="en-GB" sz="20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endParaRPr lang="en-GB" sz="20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5362637"/>
                  </a:ext>
                </a:extLst>
              </a:tr>
              <a:tr h="393472">
                <a:tc gridSpan="2">
                  <a:txBody>
                    <a:bodyPr/>
                    <a:lstStyle/>
                    <a:p>
                      <a:pPr algn="ctr"/>
                      <a:endParaRPr lang="en-GB" sz="20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endParaRPr lang="en-GB" sz="200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GB" sz="200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endParaRPr lang="en-GB" sz="200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GB" sz="20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5745423"/>
                  </a:ext>
                </a:extLst>
              </a:tr>
              <a:tr h="393472"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en-GB" sz="200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GB" sz="200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GB" sz="200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endParaRPr lang="en-GB" sz="200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9963684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2650215" y="3639056"/>
          <a:ext cx="6095458" cy="792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59860">
                  <a:extLst>
                    <a:ext uri="{9D8B030D-6E8A-4147-A177-3AD203B41FA5}">
                      <a16:colId xmlns:a16="http://schemas.microsoft.com/office/drawing/2014/main" val="884106669"/>
                    </a:ext>
                  </a:extLst>
                </a:gridCol>
                <a:gridCol w="116840">
                  <a:extLst>
                    <a:ext uri="{9D8B030D-6E8A-4147-A177-3AD203B41FA5}">
                      <a16:colId xmlns:a16="http://schemas.microsoft.com/office/drawing/2014/main" val="2899191285"/>
                    </a:ext>
                  </a:extLst>
                </a:gridCol>
                <a:gridCol w="651309">
                  <a:extLst>
                    <a:ext uri="{9D8B030D-6E8A-4147-A177-3AD203B41FA5}">
                      <a16:colId xmlns:a16="http://schemas.microsoft.com/office/drawing/2014/main" val="2742170585"/>
                    </a:ext>
                  </a:extLst>
                </a:gridCol>
                <a:gridCol w="217103">
                  <a:extLst>
                    <a:ext uri="{9D8B030D-6E8A-4147-A177-3AD203B41FA5}">
                      <a16:colId xmlns:a16="http://schemas.microsoft.com/office/drawing/2014/main" val="1574303083"/>
                    </a:ext>
                  </a:extLst>
                </a:gridCol>
                <a:gridCol w="542757">
                  <a:extLst>
                    <a:ext uri="{9D8B030D-6E8A-4147-A177-3AD203B41FA5}">
                      <a16:colId xmlns:a16="http://schemas.microsoft.com/office/drawing/2014/main" val="1885480851"/>
                    </a:ext>
                  </a:extLst>
                </a:gridCol>
                <a:gridCol w="325654">
                  <a:extLst>
                    <a:ext uri="{9D8B030D-6E8A-4147-A177-3AD203B41FA5}">
                      <a16:colId xmlns:a16="http://schemas.microsoft.com/office/drawing/2014/main" val="3415297815"/>
                    </a:ext>
                  </a:extLst>
                </a:gridCol>
                <a:gridCol w="434206">
                  <a:extLst>
                    <a:ext uri="{9D8B030D-6E8A-4147-A177-3AD203B41FA5}">
                      <a16:colId xmlns:a16="http://schemas.microsoft.com/office/drawing/2014/main" val="3138944883"/>
                    </a:ext>
                  </a:extLst>
                </a:gridCol>
                <a:gridCol w="434206">
                  <a:extLst>
                    <a:ext uri="{9D8B030D-6E8A-4147-A177-3AD203B41FA5}">
                      <a16:colId xmlns:a16="http://schemas.microsoft.com/office/drawing/2014/main" val="2788902596"/>
                    </a:ext>
                  </a:extLst>
                </a:gridCol>
                <a:gridCol w="325654">
                  <a:extLst>
                    <a:ext uri="{9D8B030D-6E8A-4147-A177-3AD203B41FA5}">
                      <a16:colId xmlns:a16="http://schemas.microsoft.com/office/drawing/2014/main" val="918414577"/>
                    </a:ext>
                  </a:extLst>
                </a:gridCol>
                <a:gridCol w="542757">
                  <a:extLst>
                    <a:ext uri="{9D8B030D-6E8A-4147-A177-3AD203B41FA5}">
                      <a16:colId xmlns:a16="http://schemas.microsoft.com/office/drawing/2014/main" val="12271432"/>
                    </a:ext>
                  </a:extLst>
                </a:gridCol>
                <a:gridCol w="217103">
                  <a:extLst>
                    <a:ext uri="{9D8B030D-6E8A-4147-A177-3AD203B41FA5}">
                      <a16:colId xmlns:a16="http://schemas.microsoft.com/office/drawing/2014/main" val="1351310296"/>
                    </a:ext>
                  </a:extLst>
                </a:gridCol>
                <a:gridCol w="651309">
                  <a:extLst>
                    <a:ext uri="{9D8B030D-6E8A-4147-A177-3AD203B41FA5}">
                      <a16:colId xmlns:a16="http://schemas.microsoft.com/office/drawing/2014/main" val="3590207600"/>
                    </a:ext>
                  </a:extLst>
                </a:gridCol>
                <a:gridCol w="116840">
                  <a:extLst>
                    <a:ext uri="{9D8B030D-6E8A-4147-A177-3AD203B41FA5}">
                      <a16:colId xmlns:a16="http://schemas.microsoft.com/office/drawing/2014/main" val="635441637"/>
                    </a:ext>
                  </a:extLst>
                </a:gridCol>
                <a:gridCol w="759860">
                  <a:extLst>
                    <a:ext uri="{9D8B030D-6E8A-4147-A177-3AD203B41FA5}">
                      <a16:colId xmlns:a16="http://schemas.microsoft.com/office/drawing/2014/main" val="3175060652"/>
                    </a:ext>
                  </a:extLst>
                </a:gridCol>
              </a:tblGrid>
              <a:tr h="393472">
                <a:tc gridSpan="2">
                  <a:txBody>
                    <a:bodyPr/>
                    <a:lstStyle/>
                    <a:p>
                      <a:pPr algn="ctr"/>
                      <a:endParaRPr lang="en-GB" sz="20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GB" sz="20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GB" sz="20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GB" sz="20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GB" sz="20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GB" sz="20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GB" sz="20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3806579"/>
                  </a:ext>
                </a:extLst>
              </a:tr>
              <a:tr h="393472"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66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GB" sz="20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66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GB" sz="20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66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GB" sz="20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66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GB" sz="20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66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GB" sz="20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66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GB" sz="20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66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1868995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2650216" y="4431536"/>
          <a:ext cx="6094803" cy="396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7200">
                  <a:extLst>
                    <a:ext uri="{9D8B030D-6E8A-4147-A177-3AD203B41FA5}">
                      <a16:colId xmlns:a16="http://schemas.microsoft.com/office/drawing/2014/main" val="4176583065"/>
                    </a:ext>
                  </a:extLst>
                </a:gridCol>
                <a:gridCol w="677201">
                  <a:extLst>
                    <a:ext uri="{9D8B030D-6E8A-4147-A177-3AD203B41FA5}">
                      <a16:colId xmlns:a16="http://schemas.microsoft.com/office/drawing/2014/main" val="3626216856"/>
                    </a:ext>
                  </a:extLst>
                </a:gridCol>
                <a:gridCol w="677200">
                  <a:extLst>
                    <a:ext uri="{9D8B030D-6E8A-4147-A177-3AD203B41FA5}">
                      <a16:colId xmlns:a16="http://schemas.microsoft.com/office/drawing/2014/main" val="602952217"/>
                    </a:ext>
                  </a:extLst>
                </a:gridCol>
                <a:gridCol w="677200">
                  <a:extLst>
                    <a:ext uri="{9D8B030D-6E8A-4147-A177-3AD203B41FA5}">
                      <a16:colId xmlns:a16="http://schemas.microsoft.com/office/drawing/2014/main" val="1282604"/>
                    </a:ext>
                  </a:extLst>
                </a:gridCol>
                <a:gridCol w="677201">
                  <a:extLst>
                    <a:ext uri="{9D8B030D-6E8A-4147-A177-3AD203B41FA5}">
                      <a16:colId xmlns:a16="http://schemas.microsoft.com/office/drawing/2014/main" val="2164647862"/>
                    </a:ext>
                  </a:extLst>
                </a:gridCol>
                <a:gridCol w="677200">
                  <a:extLst>
                    <a:ext uri="{9D8B030D-6E8A-4147-A177-3AD203B41FA5}">
                      <a16:colId xmlns:a16="http://schemas.microsoft.com/office/drawing/2014/main" val="2401111601"/>
                    </a:ext>
                  </a:extLst>
                </a:gridCol>
                <a:gridCol w="677200">
                  <a:extLst>
                    <a:ext uri="{9D8B030D-6E8A-4147-A177-3AD203B41FA5}">
                      <a16:colId xmlns:a16="http://schemas.microsoft.com/office/drawing/2014/main" val="487990113"/>
                    </a:ext>
                  </a:extLst>
                </a:gridCol>
                <a:gridCol w="677201">
                  <a:extLst>
                    <a:ext uri="{9D8B030D-6E8A-4147-A177-3AD203B41FA5}">
                      <a16:colId xmlns:a16="http://schemas.microsoft.com/office/drawing/2014/main" val="4234635180"/>
                    </a:ext>
                  </a:extLst>
                </a:gridCol>
                <a:gridCol w="677200">
                  <a:extLst>
                    <a:ext uri="{9D8B030D-6E8A-4147-A177-3AD203B41FA5}">
                      <a16:colId xmlns:a16="http://schemas.microsoft.com/office/drawing/2014/main" val="2788673698"/>
                    </a:ext>
                  </a:extLst>
                </a:gridCol>
              </a:tblGrid>
              <a:tr h="393472"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0996630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2650215" y="4827776"/>
          <a:ext cx="6094796" cy="396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9480">
                  <a:extLst>
                    <a:ext uri="{9D8B030D-6E8A-4147-A177-3AD203B41FA5}">
                      <a16:colId xmlns:a16="http://schemas.microsoft.com/office/drawing/2014/main" val="4176583065"/>
                    </a:ext>
                  </a:extLst>
                </a:gridCol>
                <a:gridCol w="609479">
                  <a:extLst>
                    <a:ext uri="{9D8B030D-6E8A-4147-A177-3AD203B41FA5}">
                      <a16:colId xmlns:a16="http://schemas.microsoft.com/office/drawing/2014/main" val="3712564103"/>
                    </a:ext>
                  </a:extLst>
                </a:gridCol>
                <a:gridCol w="609480">
                  <a:extLst>
                    <a:ext uri="{9D8B030D-6E8A-4147-A177-3AD203B41FA5}">
                      <a16:colId xmlns:a16="http://schemas.microsoft.com/office/drawing/2014/main" val="2942011277"/>
                    </a:ext>
                  </a:extLst>
                </a:gridCol>
                <a:gridCol w="609479">
                  <a:extLst>
                    <a:ext uri="{9D8B030D-6E8A-4147-A177-3AD203B41FA5}">
                      <a16:colId xmlns:a16="http://schemas.microsoft.com/office/drawing/2014/main" val="4237769097"/>
                    </a:ext>
                  </a:extLst>
                </a:gridCol>
                <a:gridCol w="609480">
                  <a:extLst>
                    <a:ext uri="{9D8B030D-6E8A-4147-A177-3AD203B41FA5}">
                      <a16:colId xmlns:a16="http://schemas.microsoft.com/office/drawing/2014/main" val="1100902539"/>
                    </a:ext>
                  </a:extLst>
                </a:gridCol>
                <a:gridCol w="609480">
                  <a:extLst>
                    <a:ext uri="{9D8B030D-6E8A-4147-A177-3AD203B41FA5}">
                      <a16:colId xmlns:a16="http://schemas.microsoft.com/office/drawing/2014/main" val="1311692840"/>
                    </a:ext>
                  </a:extLst>
                </a:gridCol>
                <a:gridCol w="609479">
                  <a:extLst>
                    <a:ext uri="{9D8B030D-6E8A-4147-A177-3AD203B41FA5}">
                      <a16:colId xmlns:a16="http://schemas.microsoft.com/office/drawing/2014/main" val="2598803393"/>
                    </a:ext>
                  </a:extLst>
                </a:gridCol>
                <a:gridCol w="609480">
                  <a:extLst>
                    <a:ext uri="{9D8B030D-6E8A-4147-A177-3AD203B41FA5}">
                      <a16:colId xmlns:a16="http://schemas.microsoft.com/office/drawing/2014/main" val="1332816247"/>
                    </a:ext>
                  </a:extLst>
                </a:gridCol>
                <a:gridCol w="609479">
                  <a:extLst>
                    <a:ext uri="{9D8B030D-6E8A-4147-A177-3AD203B41FA5}">
                      <a16:colId xmlns:a16="http://schemas.microsoft.com/office/drawing/2014/main" val="787858609"/>
                    </a:ext>
                  </a:extLst>
                </a:gridCol>
                <a:gridCol w="609480">
                  <a:extLst>
                    <a:ext uri="{9D8B030D-6E8A-4147-A177-3AD203B41FA5}">
                      <a16:colId xmlns:a16="http://schemas.microsoft.com/office/drawing/2014/main" val="1934107251"/>
                    </a:ext>
                  </a:extLst>
                </a:gridCol>
              </a:tblGrid>
              <a:tr h="393472"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0996630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2650216" y="5224425"/>
          <a:ext cx="6094795" cy="396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4072">
                  <a:extLst>
                    <a:ext uri="{9D8B030D-6E8A-4147-A177-3AD203B41FA5}">
                      <a16:colId xmlns:a16="http://schemas.microsoft.com/office/drawing/2014/main" val="4176583065"/>
                    </a:ext>
                  </a:extLst>
                </a:gridCol>
                <a:gridCol w="554073">
                  <a:extLst>
                    <a:ext uri="{9D8B030D-6E8A-4147-A177-3AD203B41FA5}">
                      <a16:colId xmlns:a16="http://schemas.microsoft.com/office/drawing/2014/main" val="265254426"/>
                    </a:ext>
                  </a:extLst>
                </a:gridCol>
                <a:gridCol w="554072">
                  <a:extLst>
                    <a:ext uri="{9D8B030D-6E8A-4147-A177-3AD203B41FA5}">
                      <a16:colId xmlns:a16="http://schemas.microsoft.com/office/drawing/2014/main" val="264775672"/>
                    </a:ext>
                  </a:extLst>
                </a:gridCol>
                <a:gridCol w="554072">
                  <a:extLst>
                    <a:ext uri="{9D8B030D-6E8A-4147-A177-3AD203B41FA5}">
                      <a16:colId xmlns:a16="http://schemas.microsoft.com/office/drawing/2014/main" val="1505349168"/>
                    </a:ext>
                  </a:extLst>
                </a:gridCol>
                <a:gridCol w="554072">
                  <a:extLst>
                    <a:ext uri="{9D8B030D-6E8A-4147-A177-3AD203B41FA5}">
                      <a16:colId xmlns:a16="http://schemas.microsoft.com/office/drawing/2014/main" val="2028725242"/>
                    </a:ext>
                  </a:extLst>
                </a:gridCol>
                <a:gridCol w="554073">
                  <a:extLst>
                    <a:ext uri="{9D8B030D-6E8A-4147-A177-3AD203B41FA5}">
                      <a16:colId xmlns:a16="http://schemas.microsoft.com/office/drawing/2014/main" val="1469735883"/>
                    </a:ext>
                  </a:extLst>
                </a:gridCol>
                <a:gridCol w="554072">
                  <a:extLst>
                    <a:ext uri="{9D8B030D-6E8A-4147-A177-3AD203B41FA5}">
                      <a16:colId xmlns:a16="http://schemas.microsoft.com/office/drawing/2014/main" val="3309294747"/>
                    </a:ext>
                  </a:extLst>
                </a:gridCol>
                <a:gridCol w="554072">
                  <a:extLst>
                    <a:ext uri="{9D8B030D-6E8A-4147-A177-3AD203B41FA5}">
                      <a16:colId xmlns:a16="http://schemas.microsoft.com/office/drawing/2014/main" val="2816682188"/>
                    </a:ext>
                  </a:extLst>
                </a:gridCol>
                <a:gridCol w="554072">
                  <a:extLst>
                    <a:ext uri="{9D8B030D-6E8A-4147-A177-3AD203B41FA5}">
                      <a16:colId xmlns:a16="http://schemas.microsoft.com/office/drawing/2014/main" val="320957451"/>
                    </a:ext>
                  </a:extLst>
                </a:gridCol>
                <a:gridCol w="554073">
                  <a:extLst>
                    <a:ext uri="{9D8B030D-6E8A-4147-A177-3AD203B41FA5}">
                      <a16:colId xmlns:a16="http://schemas.microsoft.com/office/drawing/2014/main" val="2974455799"/>
                    </a:ext>
                  </a:extLst>
                </a:gridCol>
                <a:gridCol w="554072">
                  <a:extLst>
                    <a:ext uri="{9D8B030D-6E8A-4147-A177-3AD203B41FA5}">
                      <a16:colId xmlns:a16="http://schemas.microsoft.com/office/drawing/2014/main" val="4012164146"/>
                    </a:ext>
                  </a:extLst>
                </a:gridCol>
              </a:tblGrid>
              <a:tr h="393472"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0996630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2650215" y="5621722"/>
          <a:ext cx="6094800" cy="396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7900">
                  <a:extLst>
                    <a:ext uri="{9D8B030D-6E8A-4147-A177-3AD203B41FA5}">
                      <a16:colId xmlns:a16="http://schemas.microsoft.com/office/drawing/2014/main" val="4176583065"/>
                    </a:ext>
                  </a:extLst>
                </a:gridCol>
                <a:gridCol w="507900">
                  <a:extLst>
                    <a:ext uri="{9D8B030D-6E8A-4147-A177-3AD203B41FA5}">
                      <a16:colId xmlns:a16="http://schemas.microsoft.com/office/drawing/2014/main" val="705877585"/>
                    </a:ext>
                  </a:extLst>
                </a:gridCol>
                <a:gridCol w="507900">
                  <a:extLst>
                    <a:ext uri="{9D8B030D-6E8A-4147-A177-3AD203B41FA5}">
                      <a16:colId xmlns:a16="http://schemas.microsoft.com/office/drawing/2014/main" val="3364142091"/>
                    </a:ext>
                  </a:extLst>
                </a:gridCol>
                <a:gridCol w="507900">
                  <a:extLst>
                    <a:ext uri="{9D8B030D-6E8A-4147-A177-3AD203B41FA5}">
                      <a16:colId xmlns:a16="http://schemas.microsoft.com/office/drawing/2014/main" val="3207576426"/>
                    </a:ext>
                  </a:extLst>
                </a:gridCol>
                <a:gridCol w="507900">
                  <a:extLst>
                    <a:ext uri="{9D8B030D-6E8A-4147-A177-3AD203B41FA5}">
                      <a16:colId xmlns:a16="http://schemas.microsoft.com/office/drawing/2014/main" val="2617306890"/>
                    </a:ext>
                  </a:extLst>
                </a:gridCol>
                <a:gridCol w="507900">
                  <a:extLst>
                    <a:ext uri="{9D8B030D-6E8A-4147-A177-3AD203B41FA5}">
                      <a16:colId xmlns:a16="http://schemas.microsoft.com/office/drawing/2014/main" val="2833308141"/>
                    </a:ext>
                  </a:extLst>
                </a:gridCol>
                <a:gridCol w="507900">
                  <a:extLst>
                    <a:ext uri="{9D8B030D-6E8A-4147-A177-3AD203B41FA5}">
                      <a16:colId xmlns:a16="http://schemas.microsoft.com/office/drawing/2014/main" val="191741459"/>
                    </a:ext>
                  </a:extLst>
                </a:gridCol>
                <a:gridCol w="507900">
                  <a:extLst>
                    <a:ext uri="{9D8B030D-6E8A-4147-A177-3AD203B41FA5}">
                      <a16:colId xmlns:a16="http://schemas.microsoft.com/office/drawing/2014/main" val="2704713356"/>
                    </a:ext>
                  </a:extLst>
                </a:gridCol>
                <a:gridCol w="507900">
                  <a:extLst>
                    <a:ext uri="{9D8B030D-6E8A-4147-A177-3AD203B41FA5}">
                      <a16:colId xmlns:a16="http://schemas.microsoft.com/office/drawing/2014/main" val="367468059"/>
                    </a:ext>
                  </a:extLst>
                </a:gridCol>
                <a:gridCol w="507900">
                  <a:extLst>
                    <a:ext uri="{9D8B030D-6E8A-4147-A177-3AD203B41FA5}">
                      <a16:colId xmlns:a16="http://schemas.microsoft.com/office/drawing/2014/main" val="1594512329"/>
                    </a:ext>
                  </a:extLst>
                </a:gridCol>
                <a:gridCol w="507900">
                  <a:extLst>
                    <a:ext uri="{9D8B030D-6E8A-4147-A177-3AD203B41FA5}">
                      <a16:colId xmlns:a16="http://schemas.microsoft.com/office/drawing/2014/main" val="4096107252"/>
                    </a:ext>
                  </a:extLst>
                </a:gridCol>
                <a:gridCol w="507900">
                  <a:extLst>
                    <a:ext uri="{9D8B030D-6E8A-4147-A177-3AD203B41FA5}">
                      <a16:colId xmlns:a16="http://schemas.microsoft.com/office/drawing/2014/main" val="4269472555"/>
                    </a:ext>
                  </a:extLst>
                </a:gridCol>
              </a:tblGrid>
              <a:tr h="393472"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0996630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3"/>
              <p:cNvSpPr/>
              <p:nvPr/>
            </p:nvSpPr>
            <p:spPr>
              <a:xfrm>
                <a:off x="3884416" y="1613407"/>
                <a:ext cx="335348" cy="4763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457200"/>
                <a14:m>
                  <m:oMath xmlns:m="http://schemas.openxmlformats.org/officeDocument/2006/math">
                    <m:f>
                      <m:fPr>
                        <m:ctrlPr>
                          <a:rPr lang="en-GB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1600">
                            <a:solidFill>
                              <a:prstClr val="black"/>
                            </a:solidFill>
                            <a:latin typeface="Calibri" panose="020F0502020204030204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1600">
                            <a:solidFill>
                              <a:prstClr val="black"/>
                            </a:solidFill>
                            <a:latin typeface="Calibri" panose="020F0502020204030204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1600" dirty="0">
                    <a:solidFill>
                      <a:prstClr val="black"/>
                    </a:solidFill>
                    <a:latin typeface="Calibri" panose="020F0502020204030204"/>
                  </a:rPr>
                  <a:t> </a:t>
                </a:r>
              </a:p>
            </p:txBody>
          </p:sp>
        </mc:Choice>
        <mc:Fallback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4416" y="1613407"/>
                <a:ext cx="335348" cy="476349"/>
              </a:xfrm>
              <a:prstGeom prst="rect">
                <a:avLst/>
              </a:prstGeom>
              <a:blipFill>
                <a:blip r:embed="rId3"/>
                <a:stretch>
                  <a:fillRect b="-51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 14"/>
              <p:cNvSpPr/>
              <p:nvPr/>
            </p:nvSpPr>
            <p:spPr>
              <a:xfrm>
                <a:off x="3460724" y="2001511"/>
                <a:ext cx="335348" cy="4782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457200"/>
                <a14:m>
                  <m:oMath xmlns:m="http://schemas.openxmlformats.org/officeDocument/2006/math">
                    <m:f>
                      <m:fPr>
                        <m:ctrlPr>
                          <a:rPr lang="en-GB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1600">
                            <a:solidFill>
                              <a:prstClr val="black"/>
                            </a:solidFill>
                            <a:latin typeface="Calibri" panose="020F0502020204030204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1600">
                            <a:solidFill>
                              <a:prstClr val="black"/>
                            </a:solidFill>
                            <a:latin typeface="Calibri" panose="020F0502020204030204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1600" dirty="0">
                    <a:solidFill>
                      <a:prstClr val="black"/>
                    </a:solidFill>
                    <a:latin typeface="Calibri" panose="020F0502020204030204"/>
                  </a:rPr>
                  <a:t> </a:t>
                </a:r>
              </a:p>
            </p:txBody>
          </p:sp>
        </mc:Choice>
        <mc:Fallback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0724" y="2001511"/>
                <a:ext cx="335348" cy="478208"/>
              </a:xfrm>
              <a:prstGeom prst="rect">
                <a:avLst/>
              </a:prstGeom>
              <a:blipFill>
                <a:blip r:embed="rId4"/>
                <a:stretch>
                  <a:fillRect b="-63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15"/>
              <p:cNvSpPr/>
              <p:nvPr/>
            </p:nvSpPr>
            <p:spPr>
              <a:xfrm>
                <a:off x="3258330" y="2392468"/>
                <a:ext cx="335348" cy="4769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457200"/>
                <a14:m>
                  <m:oMath xmlns:m="http://schemas.openxmlformats.org/officeDocument/2006/math">
                    <m:f>
                      <m:fPr>
                        <m:ctrlPr>
                          <a:rPr lang="en-GB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1600">
                            <a:solidFill>
                              <a:prstClr val="black"/>
                            </a:solidFill>
                            <a:latin typeface="Calibri" panose="020F0502020204030204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1600">
                            <a:solidFill>
                              <a:prstClr val="black"/>
                            </a:solidFill>
                            <a:latin typeface="Calibri" panose="020F0502020204030204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1600" dirty="0">
                    <a:solidFill>
                      <a:prstClr val="black"/>
                    </a:solidFill>
                    <a:latin typeface="Calibri" panose="020F0502020204030204"/>
                  </a:rPr>
                  <a:t> </a:t>
                </a:r>
              </a:p>
            </p:txBody>
          </p:sp>
        </mc:Choice>
        <mc:Fallback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8330" y="2392468"/>
                <a:ext cx="335348" cy="476990"/>
              </a:xfrm>
              <a:prstGeom prst="rect">
                <a:avLst/>
              </a:prstGeom>
              <a:blipFill>
                <a:blip r:embed="rId5"/>
                <a:stretch>
                  <a:fillRect b="-37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angle 16"/>
              <p:cNvSpPr/>
              <p:nvPr/>
            </p:nvSpPr>
            <p:spPr>
              <a:xfrm>
                <a:off x="3101628" y="2795563"/>
                <a:ext cx="335348" cy="4782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457200"/>
                <a14:m>
                  <m:oMath xmlns:m="http://schemas.openxmlformats.org/officeDocument/2006/math">
                    <m:f>
                      <m:fPr>
                        <m:ctrlPr>
                          <a:rPr lang="en-GB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1600">
                            <a:solidFill>
                              <a:prstClr val="black"/>
                            </a:solidFill>
                            <a:latin typeface="Calibri" panose="020F0502020204030204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1600">
                            <a:solidFill>
                              <a:prstClr val="black"/>
                            </a:solidFill>
                            <a:latin typeface="Calibri" panose="020F0502020204030204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1600" dirty="0">
                    <a:solidFill>
                      <a:prstClr val="black"/>
                    </a:solidFill>
                    <a:latin typeface="Calibri" panose="020F0502020204030204"/>
                  </a:rPr>
                  <a:t> </a:t>
                </a:r>
              </a:p>
            </p:txBody>
          </p:sp>
        </mc:Choice>
        <mc:Fallback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1628" y="2795563"/>
                <a:ext cx="335348" cy="478272"/>
              </a:xfrm>
              <a:prstGeom prst="rect">
                <a:avLst/>
              </a:prstGeom>
              <a:blipFill>
                <a:blip r:embed="rId6"/>
                <a:stretch>
                  <a:fillRect b="-64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Rectangle 17"/>
              <p:cNvSpPr/>
              <p:nvPr/>
            </p:nvSpPr>
            <p:spPr>
              <a:xfrm>
                <a:off x="3012256" y="3192512"/>
                <a:ext cx="335348" cy="4782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457200"/>
                <a14:m>
                  <m:oMath xmlns:m="http://schemas.openxmlformats.org/officeDocument/2006/math">
                    <m:f>
                      <m:fPr>
                        <m:ctrlPr>
                          <a:rPr lang="en-GB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1600">
                            <a:solidFill>
                              <a:prstClr val="black"/>
                            </a:solidFill>
                            <a:latin typeface="Calibri" panose="020F0502020204030204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1600">
                            <a:solidFill>
                              <a:prstClr val="black"/>
                            </a:solidFill>
                            <a:latin typeface="Calibri" panose="020F0502020204030204"/>
                          </a:rPr>
                          <m:t>6</m:t>
                        </m:r>
                      </m:den>
                    </m:f>
                  </m:oMath>
                </a14:m>
                <a:r>
                  <a:rPr lang="en-GB" sz="1600" dirty="0">
                    <a:solidFill>
                      <a:prstClr val="black"/>
                    </a:solidFill>
                    <a:latin typeface="Calibri" panose="020F0502020204030204"/>
                  </a:rPr>
                  <a:t> </a:t>
                </a:r>
              </a:p>
            </p:txBody>
          </p:sp>
        </mc:Choice>
        <mc:Fallback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2256" y="3192512"/>
                <a:ext cx="335348" cy="478272"/>
              </a:xfrm>
              <a:prstGeom prst="rect">
                <a:avLst/>
              </a:prstGeom>
              <a:blipFill>
                <a:blip r:embed="rId7"/>
                <a:stretch>
                  <a:fillRect b="-64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Rectangle 18"/>
              <p:cNvSpPr/>
              <p:nvPr/>
            </p:nvSpPr>
            <p:spPr>
              <a:xfrm>
                <a:off x="2942396" y="3587992"/>
                <a:ext cx="335348" cy="4769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457200"/>
                <a14:m>
                  <m:oMath xmlns:m="http://schemas.openxmlformats.org/officeDocument/2006/math">
                    <m:f>
                      <m:fPr>
                        <m:ctrlPr>
                          <a:rPr lang="en-GB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1600">
                            <a:solidFill>
                              <a:prstClr val="black"/>
                            </a:solidFill>
                            <a:latin typeface="Calibri" panose="020F0502020204030204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1600">
                            <a:solidFill>
                              <a:prstClr val="black"/>
                            </a:solidFill>
                            <a:latin typeface="Calibri" panose="020F0502020204030204"/>
                          </a:rPr>
                          <m:t>7</m:t>
                        </m:r>
                      </m:den>
                    </m:f>
                  </m:oMath>
                </a14:m>
                <a:r>
                  <a:rPr lang="en-GB" sz="1600" dirty="0">
                    <a:solidFill>
                      <a:prstClr val="black"/>
                    </a:solidFill>
                    <a:latin typeface="Calibri" panose="020F0502020204030204"/>
                  </a:rPr>
                  <a:t> </a:t>
                </a:r>
              </a:p>
            </p:txBody>
          </p:sp>
        </mc:Choice>
        <mc:Fallback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2396" y="3587992"/>
                <a:ext cx="335348" cy="476925"/>
              </a:xfrm>
              <a:prstGeom prst="rect">
                <a:avLst/>
              </a:prstGeom>
              <a:blipFill>
                <a:blip r:embed="rId8"/>
                <a:stretch>
                  <a:fillRect b="-384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Rectangle 19"/>
              <p:cNvSpPr/>
              <p:nvPr/>
            </p:nvSpPr>
            <p:spPr>
              <a:xfrm>
                <a:off x="2894028" y="3992669"/>
                <a:ext cx="335348" cy="4782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457200"/>
                <a14:m>
                  <m:oMath xmlns:m="http://schemas.openxmlformats.org/officeDocument/2006/math">
                    <m:f>
                      <m:fPr>
                        <m:ctrlPr>
                          <a:rPr lang="en-GB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1600">
                            <a:solidFill>
                              <a:prstClr val="black"/>
                            </a:solidFill>
                            <a:latin typeface="Calibri" panose="020F0502020204030204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1600">
                            <a:solidFill>
                              <a:prstClr val="black"/>
                            </a:solidFill>
                            <a:latin typeface="Calibri" panose="020F0502020204030204"/>
                          </a:rPr>
                          <m:t>8</m:t>
                        </m:r>
                      </m:den>
                    </m:f>
                  </m:oMath>
                </a14:m>
                <a:r>
                  <a:rPr lang="en-GB" sz="1600" dirty="0">
                    <a:solidFill>
                      <a:prstClr val="black"/>
                    </a:solidFill>
                    <a:latin typeface="Calibri" panose="020F0502020204030204"/>
                  </a:rPr>
                  <a:t> </a:t>
                </a:r>
              </a:p>
            </p:txBody>
          </p:sp>
        </mc:Choice>
        <mc:Fallback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4028" y="3992669"/>
                <a:ext cx="335348" cy="478208"/>
              </a:xfrm>
              <a:prstGeom prst="rect">
                <a:avLst/>
              </a:prstGeom>
              <a:blipFill>
                <a:blip r:embed="rId9"/>
                <a:stretch>
                  <a:fillRect b="-64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Rectangle 20"/>
              <p:cNvSpPr/>
              <p:nvPr/>
            </p:nvSpPr>
            <p:spPr>
              <a:xfrm>
                <a:off x="2868654" y="4380774"/>
                <a:ext cx="335348" cy="4782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457200"/>
                <a14:m>
                  <m:oMath xmlns:m="http://schemas.openxmlformats.org/officeDocument/2006/math">
                    <m:f>
                      <m:fPr>
                        <m:ctrlPr>
                          <a:rPr lang="en-GB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1600">
                            <a:solidFill>
                              <a:prstClr val="black"/>
                            </a:solidFill>
                            <a:latin typeface="Calibri" panose="020F0502020204030204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1600">
                            <a:solidFill>
                              <a:prstClr val="black"/>
                            </a:solidFill>
                            <a:latin typeface="Calibri" panose="020F0502020204030204"/>
                          </a:rPr>
                          <m:t>9</m:t>
                        </m:r>
                      </m:den>
                    </m:f>
                  </m:oMath>
                </a14:m>
                <a:r>
                  <a:rPr lang="en-GB" sz="1600" dirty="0">
                    <a:solidFill>
                      <a:prstClr val="black"/>
                    </a:solidFill>
                    <a:latin typeface="Calibri" panose="020F0502020204030204"/>
                  </a:rPr>
                  <a:t> </a:t>
                </a:r>
              </a:p>
            </p:txBody>
          </p:sp>
        </mc:Choice>
        <mc:Fallback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8654" y="4380774"/>
                <a:ext cx="335348" cy="478208"/>
              </a:xfrm>
              <a:prstGeom prst="rect">
                <a:avLst/>
              </a:prstGeom>
              <a:blipFill>
                <a:blip r:embed="rId10"/>
                <a:stretch>
                  <a:fillRect b="-64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Rectangle 21"/>
              <p:cNvSpPr/>
              <p:nvPr/>
            </p:nvSpPr>
            <p:spPr>
              <a:xfrm>
                <a:off x="2813784" y="4782404"/>
                <a:ext cx="439544" cy="4782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457200"/>
                <a14:m>
                  <m:oMath xmlns:m="http://schemas.openxmlformats.org/officeDocument/2006/math">
                    <m:f>
                      <m:fPr>
                        <m:ctrlPr>
                          <a:rPr lang="en-GB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1600">
                            <a:solidFill>
                              <a:prstClr val="black"/>
                            </a:solidFill>
                            <a:latin typeface="Calibri" panose="020F0502020204030204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1600">
                            <a:solidFill>
                              <a:prstClr val="black"/>
                            </a:solidFill>
                            <a:latin typeface="Calibri" panose="020F0502020204030204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1600" dirty="0">
                    <a:solidFill>
                      <a:prstClr val="black"/>
                    </a:solidFill>
                    <a:latin typeface="Calibri" panose="020F0502020204030204"/>
                  </a:rPr>
                  <a:t> </a:t>
                </a:r>
              </a:p>
            </p:txBody>
          </p:sp>
        </mc:Choice>
        <mc:Fallback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3784" y="4782404"/>
                <a:ext cx="439544" cy="478208"/>
              </a:xfrm>
              <a:prstGeom prst="rect">
                <a:avLst/>
              </a:prstGeom>
              <a:blipFill>
                <a:blip r:embed="rId11"/>
                <a:stretch>
                  <a:fillRect b="-64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Rectangle 22"/>
              <p:cNvSpPr/>
              <p:nvPr/>
            </p:nvSpPr>
            <p:spPr>
              <a:xfrm>
                <a:off x="2817906" y="5170510"/>
                <a:ext cx="439544" cy="4763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457200"/>
                <a14:m>
                  <m:oMath xmlns:m="http://schemas.openxmlformats.org/officeDocument/2006/math">
                    <m:f>
                      <m:fPr>
                        <m:ctrlPr>
                          <a:rPr lang="en-GB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1600">
                            <a:solidFill>
                              <a:prstClr val="black"/>
                            </a:solidFill>
                            <a:latin typeface="Calibri" panose="020F0502020204030204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1600">
                            <a:solidFill>
                              <a:prstClr val="black"/>
                            </a:solidFill>
                            <a:latin typeface="Calibri" panose="020F0502020204030204"/>
                          </a:rPr>
                          <m:t>11</m:t>
                        </m:r>
                      </m:den>
                    </m:f>
                  </m:oMath>
                </a14:m>
                <a:r>
                  <a:rPr lang="en-GB" sz="1600" dirty="0">
                    <a:solidFill>
                      <a:prstClr val="black"/>
                    </a:solidFill>
                    <a:latin typeface="Calibri" panose="020F0502020204030204"/>
                  </a:rPr>
                  <a:t> </a:t>
                </a:r>
              </a:p>
            </p:txBody>
          </p:sp>
        </mc:Choice>
        <mc:Fallback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7906" y="5170510"/>
                <a:ext cx="439544" cy="476349"/>
              </a:xfrm>
              <a:prstGeom prst="rect">
                <a:avLst/>
              </a:prstGeom>
              <a:blipFill>
                <a:blip r:embed="rId12"/>
                <a:stretch>
                  <a:fillRect b="-51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Rectangle 23"/>
              <p:cNvSpPr/>
              <p:nvPr/>
            </p:nvSpPr>
            <p:spPr>
              <a:xfrm>
                <a:off x="2764622" y="5570563"/>
                <a:ext cx="439544" cy="4763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457200"/>
                <a14:m>
                  <m:oMath xmlns:m="http://schemas.openxmlformats.org/officeDocument/2006/math">
                    <m:f>
                      <m:fPr>
                        <m:ctrlPr>
                          <a:rPr lang="en-GB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1600">
                            <a:solidFill>
                              <a:prstClr val="black"/>
                            </a:solidFill>
                            <a:latin typeface="Calibri" panose="020F0502020204030204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1600">
                            <a:solidFill>
                              <a:prstClr val="black"/>
                            </a:solidFill>
                            <a:latin typeface="Calibri" panose="020F0502020204030204"/>
                          </a:rPr>
                          <m:t>12</m:t>
                        </m:r>
                      </m:den>
                    </m:f>
                  </m:oMath>
                </a14:m>
                <a:r>
                  <a:rPr lang="en-GB" sz="1600" dirty="0">
                    <a:solidFill>
                      <a:prstClr val="black"/>
                    </a:solidFill>
                    <a:latin typeface="Calibri" panose="020F0502020204030204"/>
                  </a:rPr>
                  <a:t> </a:t>
                </a:r>
              </a:p>
            </p:txBody>
          </p:sp>
        </mc:Choice>
        <mc:Fallback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4622" y="5570563"/>
                <a:ext cx="439544" cy="476349"/>
              </a:xfrm>
              <a:prstGeom prst="rect">
                <a:avLst/>
              </a:prstGeom>
              <a:blipFill>
                <a:blip r:embed="rId13"/>
                <a:stretch>
                  <a:fillRect b="-51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24"/>
          <p:cNvSpPr/>
          <p:nvPr/>
        </p:nvSpPr>
        <p:spPr>
          <a:xfrm>
            <a:off x="5571457" y="1178365"/>
            <a:ext cx="4956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GB" sz="3200" dirty="0">
                <a:solidFill>
                  <a:prstClr val="black"/>
                </a:solidFill>
                <a:latin typeface="Calibri" panose="020F0502020204030204"/>
              </a:rPr>
              <a:t>1</a:t>
            </a:r>
            <a:r>
              <a:rPr lang="en-GB" sz="3200" dirty="0">
                <a:solidFill>
                  <a:prstClr val="black"/>
                </a:solidFill>
                <a:latin typeface="KG Primary Penmanship" panose="02000506000000020003" pitchFamily="2" charset="0"/>
              </a:rPr>
              <a:t> 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3661910" y="3269796"/>
            <a:ext cx="0" cy="2748167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Rectangle 26"/>
              <p:cNvSpPr/>
              <p:nvPr/>
            </p:nvSpPr>
            <p:spPr>
              <a:xfrm>
                <a:off x="1688153" y="316570"/>
                <a:ext cx="1245854" cy="7675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457200"/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>
                            <a:solidFill>
                              <a:prstClr val="black"/>
                            </a:solidFill>
                            <a:latin typeface="Calibri" panose="020F0502020204030204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>
                            <a:solidFill>
                              <a:prstClr val="black"/>
                            </a:solidFill>
                            <a:latin typeface="Calibri" panose="020F0502020204030204"/>
                          </a:rPr>
                          <m:t>6</m:t>
                        </m:r>
                      </m:den>
                    </m:f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/>
                  </a:rPr>
                  <a:t> </a:t>
                </a:r>
                <a:r>
                  <a:rPr lang="en-GB" sz="28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:r>
                  <a:rPr lang="en-GB" sz="2800" dirty="0">
                    <a:solidFill>
                      <a:prstClr val="black"/>
                    </a:solidFill>
                    <a:latin typeface="Calibri" panose="020F0502020204030204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>
                            <a:solidFill>
                              <a:prstClr val="black"/>
                            </a:solidFill>
                            <a:latin typeface="Calibri" panose="020F0502020204030204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>
                            <a:solidFill>
                              <a:prstClr val="black"/>
                            </a:solidFill>
                            <a:latin typeface="Calibri" panose="020F0502020204030204"/>
                          </a:rPr>
                          <m:t>12</m:t>
                        </m:r>
                      </m:den>
                    </m:f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/>
                  </a:rPr>
                  <a:t> </a:t>
                </a:r>
              </a:p>
            </p:txBody>
          </p:sp>
        </mc:Choice>
        <mc:Fallback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8153" y="316570"/>
                <a:ext cx="1245854" cy="767582"/>
              </a:xfrm>
              <a:prstGeom prst="rect">
                <a:avLst/>
              </a:prstGeom>
              <a:blipFill>
                <a:blip r:embed="rId14"/>
                <a:stretch>
                  <a:fillRect b="-793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Connector 27"/>
          <p:cNvCxnSpPr/>
          <p:nvPr/>
        </p:nvCxnSpPr>
        <p:spPr>
          <a:xfrm>
            <a:off x="7225167" y="2476128"/>
            <a:ext cx="0" cy="1955408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Rectangle 28"/>
              <p:cNvSpPr/>
              <p:nvPr/>
            </p:nvSpPr>
            <p:spPr>
              <a:xfrm>
                <a:off x="3072685" y="332895"/>
                <a:ext cx="449162" cy="7670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457200"/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>
                            <a:solidFill>
                              <a:prstClr val="black"/>
                            </a:solidFill>
                            <a:latin typeface="Calibri" panose="020F0502020204030204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>
                            <a:solidFill>
                              <a:prstClr val="black"/>
                            </a:solidFill>
                            <a:latin typeface="Calibri" panose="020F0502020204030204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/>
                  </a:rPr>
                  <a:t> </a:t>
                </a:r>
              </a:p>
            </p:txBody>
          </p:sp>
        </mc:Choice>
        <mc:Fallback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2685" y="332895"/>
                <a:ext cx="449162" cy="767069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Connector 29"/>
          <p:cNvCxnSpPr/>
          <p:nvPr/>
        </p:nvCxnSpPr>
        <p:spPr>
          <a:xfrm>
            <a:off x="6711864" y="2084818"/>
            <a:ext cx="0" cy="2742959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Rectangle 30"/>
              <p:cNvSpPr/>
              <p:nvPr/>
            </p:nvSpPr>
            <p:spPr>
              <a:xfrm>
                <a:off x="5249053" y="351504"/>
                <a:ext cx="449162" cy="7693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457200"/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>
                            <a:solidFill>
                              <a:prstClr val="black"/>
                            </a:solidFill>
                            <a:latin typeface="Calibri" panose="020F0502020204030204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>
                            <a:solidFill>
                              <a:prstClr val="black"/>
                            </a:solidFill>
                            <a:latin typeface="Calibri" panose="020F0502020204030204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/>
                  </a:rPr>
                  <a:t> </a:t>
                </a:r>
              </a:p>
            </p:txBody>
          </p:sp>
        </mc:Choice>
        <mc:Fallback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9053" y="351504"/>
                <a:ext cx="449162" cy="76937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Connector 31"/>
          <p:cNvCxnSpPr/>
          <p:nvPr/>
        </p:nvCxnSpPr>
        <p:spPr>
          <a:xfrm>
            <a:off x="7225167" y="2476128"/>
            <a:ext cx="0" cy="3541834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3" name="Rectangle 32"/>
              <p:cNvSpPr/>
              <p:nvPr/>
            </p:nvSpPr>
            <p:spPr>
              <a:xfrm>
                <a:off x="3999368" y="321222"/>
                <a:ext cx="899605" cy="7660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457200"/>
                <a14:m>
                  <m:oMath xmlns:m="http://schemas.openxmlformats.org/officeDocument/2006/math">
                    <m:r>
                      <a:rPr lang="en-GB" sz="28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>
                            <a:solidFill>
                              <a:prstClr val="black"/>
                            </a:solidFill>
                            <a:latin typeface="Calibri" panose="020F0502020204030204"/>
                          </a:rPr>
                          <m:t>9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>
                            <a:solidFill>
                              <a:prstClr val="black"/>
                            </a:solidFill>
                            <a:latin typeface="Calibri" panose="020F0502020204030204"/>
                          </a:rPr>
                          <m:t>12</m:t>
                        </m:r>
                      </m:den>
                    </m:f>
                  </m:oMath>
                </a14:m>
                <a:endParaRPr lang="en-GB" sz="28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9368" y="321222"/>
                <a:ext cx="899605" cy="766044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4" name="Picture 33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903389" y="308526"/>
            <a:ext cx="747045" cy="747045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7206232" y="451215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6" name="Rectangle 35"/>
              <p:cNvSpPr/>
              <p:nvPr/>
            </p:nvSpPr>
            <p:spPr>
              <a:xfrm>
                <a:off x="5549377" y="2001511"/>
                <a:ext cx="335348" cy="4792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457200"/>
                <a14:m>
                  <m:oMath xmlns:m="http://schemas.openxmlformats.org/officeDocument/2006/math">
                    <m:f>
                      <m:fPr>
                        <m:ctrlPr>
                          <a:rPr lang="en-GB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1600">
                            <a:solidFill>
                              <a:prstClr val="black"/>
                            </a:solidFill>
                            <a:latin typeface="Calibri" panose="020F0502020204030204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1600">
                            <a:solidFill>
                              <a:prstClr val="black"/>
                            </a:solidFill>
                            <a:latin typeface="Calibri" panose="020F0502020204030204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1600" dirty="0">
                    <a:solidFill>
                      <a:prstClr val="black"/>
                    </a:solidFill>
                    <a:latin typeface="Calibri" panose="020F0502020204030204"/>
                  </a:rPr>
                  <a:t> </a:t>
                </a:r>
              </a:p>
            </p:txBody>
          </p:sp>
        </mc:Choice>
        <mc:Fallback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9377" y="2001511"/>
                <a:ext cx="335348" cy="479234"/>
              </a:xfrm>
              <a:prstGeom prst="rect">
                <a:avLst/>
              </a:prstGeom>
              <a:blipFill>
                <a:blip r:embed="rId19"/>
                <a:stretch>
                  <a:fillRect b="-63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Rectangle 36"/>
              <p:cNvSpPr/>
              <p:nvPr/>
            </p:nvSpPr>
            <p:spPr>
              <a:xfrm>
                <a:off x="6208847" y="4367866"/>
                <a:ext cx="335348" cy="4782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457200"/>
                <a14:m>
                  <m:oMath xmlns:m="http://schemas.openxmlformats.org/officeDocument/2006/math">
                    <m:f>
                      <m:fPr>
                        <m:ctrlPr>
                          <a:rPr lang="en-GB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1600">
                            <a:solidFill>
                              <a:prstClr val="black"/>
                            </a:solidFill>
                            <a:latin typeface="Calibri" panose="020F0502020204030204"/>
                          </a:rPr>
                          <m:t>6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1600">
                            <a:solidFill>
                              <a:prstClr val="black"/>
                            </a:solidFill>
                            <a:latin typeface="Calibri" panose="020F0502020204030204"/>
                          </a:rPr>
                          <m:t>9</m:t>
                        </m:r>
                      </m:den>
                    </m:f>
                  </m:oMath>
                </a14:m>
                <a:r>
                  <a:rPr lang="en-GB" sz="1600" dirty="0">
                    <a:solidFill>
                      <a:prstClr val="black"/>
                    </a:solidFill>
                    <a:latin typeface="Calibri" panose="020F0502020204030204"/>
                  </a:rPr>
                  <a:t> </a:t>
                </a:r>
              </a:p>
            </p:txBody>
          </p:sp>
        </mc:Choice>
        <mc:Fallback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8847" y="4367866"/>
                <a:ext cx="335348" cy="478208"/>
              </a:xfrm>
              <a:prstGeom prst="rect">
                <a:avLst/>
              </a:prstGeom>
              <a:blipFill>
                <a:blip r:embed="rId20"/>
                <a:stretch>
                  <a:fillRect b="-64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8" name="Rectangle 37"/>
              <p:cNvSpPr/>
              <p:nvPr/>
            </p:nvSpPr>
            <p:spPr>
              <a:xfrm>
                <a:off x="6398023" y="2396306"/>
                <a:ext cx="335348" cy="4769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457200"/>
                <a14:m>
                  <m:oMath xmlns:m="http://schemas.openxmlformats.org/officeDocument/2006/math">
                    <m:f>
                      <m:fPr>
                        <m:ctrlPr>
                          <a:rPr lang="en-GB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1600">
                            <a:solidFill>
                              <a:prstClr val="black"/>
                            </a:solidFill>
                            <a:latin typeface="Calibri" panose="020F0502020204030204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1600">
                            <a:solidFill>
                              <a:prstClr val="black"/>
                            </a:solidFill>
                            <a:latin typeface="Calibri" panose="020F0502020204030204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1600" dirty="0">
                    <a:solidFill>
                      <a:prstClr val="black"/>
                    </a:solidFill>
                    <a:latin typeface="Calibri" panose="020F0502020204030204"/>
                  </a:rPr>
                  <a:t> </a:t>
                </a:r>
              </a:p>
            </p:txBody>
          </p:sp>
        </mc:Choice>
        <mc:Fallback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8023" y="2396306"/>
                <a:ext cx="335348" cy="476990"/>
              </a:xfrm>
              <a:prstGeom prst="rect">
                <a:avLst/>
              </a:prstGeom>
              <a:blipFill>
                <a:blip r:embed="rId21"/>
                <a:stretch>
                  <a:fillRect b="-51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9" name="Rectangle 38"/>
              <p:cNvSpPr/>
              <p:nvPr/>
            </p:nvSpPr>
            <p:spPr>
              <a:xfrm>
                <a:off x="6748000" y="3979579"/>
                <a:ext cx="335348" cy="4782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457200"/>
                <a14:m>
                  <m:oMath xmlns:m="http://schemas.openxmlformats.org/officeDocument/2006/math">
                    <m:f>
                      <m:fPr>
                        <m:ctrlPr>
                          <a:rPr lang="en-GB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1600">
                            <a:solidFill>
                              <a:prstClr val="black"/>
                            </a:solidFill>
                            <a:latin typeface="Calibri" panose="020F0502020204030204"/>
                          </a:rPr>
                          <m:t>6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1600">
                            <a:solidFill>
                              <a:prstClr val="black"/>
                            </a:solidFill>
                            <a:latin typeface="Calibri" panose="020F0502020204030204"/>
                          </a:rPr>
                          <m:t>8</m:t>
                        </m:r>
                      </m:den>
                    </m:f>
                  </m:oMath>
                </a14:m>
                <a:r>
                  <a:rPr lang="en-GB" sz="1600" dirty="0">
                    <a:solidFill>
                      <a:prstClr val="black"/>
                    </a:solidFill>
                    <a:latin typeface="Calibri" panose="020F0502020204030204"/>
                  </a:rPr>
                  <a:t> </a:t>
                </a:r>
              </a:p>
            </p:txBody>
          </p:sp>
        </mc:Choice>
        <mc:Fallback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8000" y="3979579"/>
                <a:ext cx="335348" cy="478208"/>
              </a:xfrm>
              <a:prstGeom prst="rect">
                <a:avLst/>
              </a:prstGeom>
              <a:blipFill>
                <a:blip r:embed="rId22"/>
                <a:stretch>
                  <a:fillRect b="-64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0" name="Rectangle 39"/>
              <p:cNvSpPr/>
              <p:nvPr/>
            </p:nvSpPr>
            <p:spPr>
              <a:xfrm>
                <a:off x="6777619" y="5570563"/>
                <a:ext cx="439544" cy="4763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457200"/>
                <a14:m>
                  <m:oMath xmlns:m="http://schemas.openxmlformats.org/officeDocument/2006/math">
                    <m:f>
                      <m:fPr>
                        <m:ctrlPr>
                          <a:rPr lang="en-GB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1600">
                            <a:solidFill>
                              <a:prstClr val="black"/>
                            </a:solidFill>
                            <a:latin typeface="Calibri" panose="020F0502020204030204"/>
                          </a:rPr>
                          <m:t>9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1600">
                            <a:solidFill>
                              <a:prstClr val="black"/>
                            </a:solidFill>
                            <a:latin typeface="Calibri" panose="020F0502020204030204"/>
                          </a:rPr>
                          <m:t>12</m:t>
                        </m:r>
                      </m:den>
                    </m:f>
                  </m:oMath>
                </a14:m>
                <a:r>
                  <a:rPr lang="en-GB" sz="1600" dirty="0">
                    <a:solidFill>
                      <a:prstClr val="black"/>
                    </a:solidFill>
                    <a:latin typeface="Calibri" panose="020F0502020204030204"/>
                  </a:rPr>
                  <a:t> </a:t>
                </a:r>
              </a:p>
            </p:txBody>
          </p:sp>
        </mc:Choice>
        <mc:Fallback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7619" y="5570563"/>
                <a:ext cx="439544" cy="476349"/>
              </a:xfrm>
              <a:prstGeom prst="rect">
                <a:avLst/>
              </a:prstGeom>
              <a:blipFill>
                <a:blip r:embed="rId23"/>
                <a:stretch>
                  <a:fillRect b="-51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Straight Connector 40"/>
          <p:cNvCxnSpPr/>
          <p:nvPr/>
        </p:nvCxnSpPr>
        <p:spPr>
          <a:xfrm>
            <a:off x="6711864" y="4792198"/>
            <a:ext cx="0" cy="1225764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2" name="Rectangle 41"/>
              <p:cNvSpPr/>
              <p:nvPr/>
            </p:nvSpPr>
            <p:spPr>
              <a:xfrm>
                <a:off x="6982703" y="354287"/>
                <a:ext cx="899605" cy="7660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457200"/>
                <a14:m>
                  <m:oMath xmlns:m="http://schemas.openxmlformats.org/officeDocument/2006/math">
                    <m:r>
                      <a:rPr lang="en-GB" sz="28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srgbClr val="0070C0"/>
                    </a:solidFill>
                    <a:latin typeface="Calibri" panose="020F0502020204030204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>
                            <a:solidFill>
                              <a:srgbClr val="0070C0"/>
                            </a:solidFill>
                            <a:latin typeface="Calibri" panose="020F0502020204030204"/>
                          </a:rPr>
                          <m:t>8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>
                            <a:solidFill>
                              <a:srgbClr val="0070C0"/>
                            </a:solidFill>
                            <a:latin typeface="Calibri" panose="020F0502020204030204"/>
                          </a:rPr>
                          <m:t>12</m:t>
                        </m:r>
                      </m:den>
                    </m:f>
                  </m:oMath>
                </a14:m>
                <a:endParaRPr lang="en-GB" sz="28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2703" y="354287"/>
                <a:ext cx="899605" cy="766044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4" name="Rectangle 43"/>
              <p:cNvSpPr/>
              <p:nvPr/>
            </p:nvSpPr>
            <p:spPr>
              <a:xfrm>
                <a:off x="3363856" y="319619"/>
                <a:ext cx="716863" cy="7692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457200"/>
                <a14:m>
                  <m:oMath xmlns:m="http://schemas.openxmlformats.org/officeDocument/2006/math">
                    <m:r>
                      <a:rPr lang="en-GB" sz="28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>
                            <a:solidFill>
                              <a:prstClr val="black"/>
                            </a:solidFill>
                            <a:latin typeface="Calibri" panose="020F0502020204030204"/>
                          </a:rPr>
                          <m:t>6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>
                            <a:solidFill>
                              <a:prstClr val="black"/>
                            </a:solidFill>
                            <a:latin typeface="Calibri" panose="020F0502020204030204"/>
                          </a:rPr>
                          <m:t>8</m:t>
                        </m:r>
                      </m:den>
                    </m:f>
                  </m:oMath>
                </a14:m>
                <a:endParaRPr lang="en-GB" sz="28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3856" y="319619"/>
                <a:ext cx="716863" cy="769250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5" name="Rectangle 44"/>
              <p:cNvSpPr/>
              <p:nvPr/>
            </p:nvSpPr>
            <p:spPr>
              <a:xfrm>
                <a:off x="3222361" y="5570944"/>
                <a:ext cx="439544" cy="4763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457200"/>
                <a14:m>
                  <m:oMath xmlns:m="http://schemas.openxmlformats.org/officeDocument/2006/math">
                    <m:f>
                      <m:fPr>
                        <m:ctrlPr>
                          <a:rPr lang="en-GB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1600">
                            <a:solidFill>
                              <a:prstClr val="black"/>
                            </a:solidFill>
                            <a:latin typeface="Calibri" panose="020F0502020204030204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1600">
                            <a:solidFill>
                              <a:prstClr val="black"/>
                            </a:solidFill>
                            <a:latin typeface="Calibri" panose="020F0502020204030204"/>
                          </a:rPr>
                          <m:t>12</m:t>
                        </m:r>
                      </m:den>
                    </m:f>
                  </m:oMath>
                </a14:m>
                <a:r>
                  <a:rPr lang="en-GB" sz="1600" dirty="0">
                    <a:solidFill>
                      <a:prstClr val="black"/>
                    </a:solidFill>
                    <a:latin typeface="Calibri" panose="020F0502020204030204"/>
                  </a:rPr>
                  <a:t> </a:t>
                </a:r>
              </a:p>
            </p:txBody>
          </p:sp>
        </mc:Choice>
        <mc:Fallback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2361" y="5570944"/>
                <a:ext cx="439544" cy="476349"/>
              </a:xfrm>
              <a:prstGeom prst="rect">
                <a:avLst/>
              </a:prstGeom>
              <a:blipFill>
                <a:blip r:embed="rId26"/>
                <a:stretch>
                  <a:fillRect b="-51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6" name="Rectangle 45"/>
              <p:cNvSpPr/>
              <p:nvPr/>
            </p:nvSpPr>
            <p:spPr>
              <a:xfrm>
                <a:off x="6268362" y="354287"/>
                <a:ext cx="716863" cy="7692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457200"/>
                <a14:m>
                  <m:oMath xmlns:m="http://schemas.openxmlformats.org/officeDocument/2006/math">
                    <m:r>
                      <a:rPr lang="en-GB" sz="28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srgbClr val="0070C0"/>
                    </a:solidFill>
                    <a:latin typeface="Calibri" panose="020F0502020204030204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>
                            <a:solidFill>
                              <a:srgbClr val="0070C0"/>
                            </a:solidFill>
                            <a:latin typeface="Calibri" panose="020F0502020204030204"/>
                          </a:rPr>
                          <m:t>6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>
                            <a:solidFill>
                              <a:srgbClr val="0070C0"/>
                            </a:solidFill>
                            <a:latin typeface="Calibri" panose="020F0502020204030204"/>
                          </a:rPr>
                          <m:t>9</m:t>
                        </m:r>
                      </m:den>
                    </m:f>
                  </m:oMath>
                </a14:m>
                <a:endParaRPr lang="en-GB" sz="28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8362" y="354287"/>
                <a:ext cx="716863" cy="769250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7" name="Rectangle 46"/>
              <p:cNvSpPr/>
              <p:nvPr/>
            </p:nvSpPr>
            <p:spPr>
              <a:xfrm>
                <a:off x="6280807" y="5566604"/>
                <a:ext cx="439544" cy="4773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457200"/>
                <a14:m>
                  <m:oMath xmlns:m="http://schemas.openxmlformats.org/officeDocument/2006/math">
                    <m:f>
                      <m:fPr>
                        <m:ctrlPr>
                          <a:rPr lang="en-GB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1600">
                            <a:solidFill>
                              <a:prstClr val="black"/>
                            </a:solidFill>
                            <a:latin typeface="Calibri" panose="020F0502020204030204"/>
                          </a:rPr>
                          <m:t>8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1600">
                            <a:solidFill>
                              <a:prstClr val="black"/>
                            </a:solidFill>
                            <a:latin typeface="Calibri" panose="020F0502020204030204"/>
                          </a:rPr>
                          <m:t>12</m:t>
                        </m:r>
                      </m:den>
                    </m:f>
                  </m:oMath>
                </a14:m>
                <a:r>
                  <a:rPr lang="en-GB" sz="1600" dirty="0">
                    <a:solidFill>
                      <a:prstClr val="black"/>
                    </a:solidFill>
                    <a:latin typeface="Calibri" panose="020F0502020204030204"/>
                  </a:rPr>
                  <a:t> </a:t>
                </a:r>
              </a:p>
            </p:txBody>
          </p:sp>
        </mc:Choice>
        <mc:Fallback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0807" y="5566604"/>
                <a:ext cx="439544" cy="477375"/>
              </a:xfrm>
              <a:prstGeom prst="rect">
                <a:avLst/>
              </a:prstGeom>
              <a:blipFill>
                <a:blip r:embed="rId28"/>
                <a:stretch>
                  <a:fillRect b="-51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0" name="Rectangle 49"/>
              <p:cNvSpPr/>
              <p:nvPr/>
            </p:nvSpPr>
            <p:spPr>
              <a:xfrm>
                <a:off x="5598458" y="342062"/>
                <a:ext cx="716863" cy="7692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457200"/>
                <a14:m>
                  <m:oMath xmlns:m="http://schemas.openxmlformats.org/officeDocument/2006/math">
                    <m:r>
                      <a:rPr lang="en-GB" sz="28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srgbClr val="0070C0"/>
                    </a:solidFill>
                    <a:latin typeface="Calibri" panose="020F0502020204030204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>
                            <a:solidFill>
                              <a:srgbClr val="0070C0"/>
                            </a:solidFill>
                            <a:latin typeface="Calibri" panose="020F0502020204030204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>
                            <a:solidFill>
                              <a:srgbClr val="0070C0"/>
                            </a:solidFill>
                            <a:latin typeface="Calibri" panose="020F0502020204030204"/>
                          </a:rPr>
                          <m:t>6</m:t>
                        </m:r>
                      </m:den>
                    </m:f>
                  </m:oMath>
                </a14:m>
                <a:endParaRPr lang="en-GB" sz="28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8458" y="342062"/>
                <a:ext cx="716863" cy="769250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1" name="Rectangle 50"/>
              <p:cNvSpPr/>
              <p:nvPr/>
            </p:nvSpPr>
            <p:spPr>
              <a:xfrm>
                <a:off x="6113133" y="3186809"/>
                <a:ext cx="335348" cy="4782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457200"/>
                <a14:m>
                  <m:oMath xmlns:m="http://schemas.openxmlformats.org/officeDocument/2006/math">
                    <m:f>
                      <m:fPr>
                        <m:ctrlPr>
                          <a:rPr lang="en-GB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1600">
                            <a:solidFill>
                              <a:prstClr val="black"/>
                            </a:solidFill>
                            <a:latin typeface="Calibri" panose="020F0502020204030204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1600">
                            <a:solidFill>
                              <a:prstClr val="black"/>
                            </a:solidFill>
                            <a:latin typeface="Calibri" panose="020F0502020204030204"/>
                          </a:rPr>
                          <m:t>6</m:t>
                        </m:r>
                      </m:den>
                    </m:f>
                  </m:oMath>
                </a14:m>
                <a:r>
                  <a:rPr lang="en-GB" sz="1600" dirty="0">
                    <a:solidFill>
                      <a:prstClr val="black"/>
                    </a:solidFill>
                    <a:latin typeface="Calibri" panose="020F0502020204030204"/>
                  </a:rPr>
                  <a:t> </a:t>
                </a:r>
              </a:p>
            </p:txBody>
          </p:sp>
        </mc:Choice>
        <mc:Fallback>
          <p:sp>
            <p:nvSpPr>
              <p:cNvPr id="51" name="Rectangle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3133" y="3186809"/>
                <a:ext cx="335348" cy="478208"/>
              </a:xfrm>
              <a:prstGeom prst="rect">
                <a:avLst/>
              </a:prstGeom>
              <a:blipFill>
                <a:blip r:embed="rId30"/>
                <a:stretch>
                  <a:fillRect b="-64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195527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7" grpId="0"/>
      <p:bldP spid="29" grpId="0"/>
      <p:bldP spid="31" grpId="0"/>
      <p:bldP spid="33" grpId="0"/>
      <p:bldP spid="35" grpId="0"/>
      <p:bldP spid="35" grpId="1"/>
      <p:bldP spid="36" grpId="0"/>
      <p:bldP spid="36" grpId="1"/>
      <p:bldP spid="37" grpId="0"/>
      <p:bldP spid="38" grpId="0"/>
      <p:bldP spid="38" grpId="1"/>
      <p:bldP spid="39" grpId="0"/>
      <p:bldP spid="40" grpId="0"/>
      <p:bldP spid="42" grpId="0"/>
      <p:bldP spid="44" grpId="0"/>
      <p:bldP spid="45" grpId="0"/>
      <p:bldP spid="46" grpId="0"/>
      <p:bldP spid="47" grpId="0"/>
      <p:bldP spid="50" grpId="0"/>
      <p:bldP spid="5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Have a go at questions </a:t>
            </a:r>
            <a:b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1 - 4 on the worksheet</a:t>
            </a:r>
          </a:p>
        </p:txBody>
      </p:sp>
    </p:spTree>
    <p:extLst>
      <p:ext uri="{BB962C8B-B14F-4D97-AF65-F5344CB8AC3E}">
        <p14:creationId xmlns:p14="http://schemas.microsoft.com/office/powerpoint/2010/main" val="37822426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74632" y="404446"/>
            <a:ext cx="724486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Always, sometimes, never? </a:t>
            </a:r>
          </a:p>
          <a:p>
            <a:pPr defTabSz="457200"/>
            <a:endParaRPr lang="en-GB" sz="2800" dirty="0">
              <a:solidFill>
                <a:prstClr val="black"/>
              </a:solidFill>
              <a:latin typeface="Calibri" panose="020F0502020204030204"/>
            </a:endParaRPr>
          </a:p>
          <a:p>
            <a:pPr algn="ctr" defTabSz="457200"/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“The greater the numerator, the </a:t>
            </a:r>
          </a:p>
          <a:p>
            <a:pPr algn="ctr" defTabSz="457200"/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greater the fraction.”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4396299" y="2287920"/>
                <a:ext cx="2791149" cy="7654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457200"/>
                <a:r>
                  <a:rPr lang="en-GB" sz="4000" dirty="0">
                    <a:solidFill>
                      <a:prstClr val="black"/>
                    </a:solidFill>
                    <a:latin typeface="KG Primary Penmanship" panose="02000506000000020003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>
                            <a:solidFill>
                              <a:prstClr val="black"/>
                            </a:solidFill>
                            <a:latin typeface="Calibri" panose="020F0502020204030204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>
                            <a:solidFill>
                              <a:prstClr val="black"/>
                            </a:solidFill>
                            <a:latin typeface="Calibri" panose="020F0502020204030204"/>
                          </a:rPr>
                          <m:t>7</m:t>
                        </m:r>
                      </m:den>
                    </m:f>
                  </m:oMath>
                </a14:m>
                <a:r>
                  <a:rPr lang="en-GB" sz="4000" dirty="0">
                    <a:solidFill>
                      <a:prstClr val="black"/>
                    </a:solidFill>
                    <a:latin typeface="KG Primary Penmanship" panose="02000506000000020003" pitchFamily="2" charset="0"/>
                  </a:rPr>
                  <a:t>                </a:t>
                </a:r>
                <a:r>
                  <a:rPr lang="en-GB" sz="2800" dirty="0">
                    <a:solidFill>
                      <a:prstClr val="black"/>
                    </a:solidFill>
                    <a:latin typeface="Calibri" panose="020F0502020204030204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>
                            <a:solidFill>
                              <a:prstClr val="black"/>
                            </a:solidFill>
                            <a:latin typeface="Calibri" panose="020F0502020204030204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>
                            <a:solidFill>
                              <a:prstClr val="black"/>
                            </a:solidFill>
                            <a:latin typeface="Calibri" panose="020F0502020204030204"/>
                          </a:rPr>
                          <m:t>7</m:t>
                        </m:r>
                      </m:den>
                    </m:f>
                  </m:oMath>
                </a14:m>
                <a:r>
                  <a:rPr lang="en-GB" sz="4000" dirty="0">
                    <a:solidFill>
                      <a:prstClr val="black"/>
                    </a:solidFill>
                    <a:latin typeface="KG Primary Penmanship" panose="02000506000000020003" pitchFamily="2" charset="0"/>
                  </a:rPr>
                  <a:t> </a:t>
                </a: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6299" y="2287920"/>
                <a:ext cx="2791149" cy="76540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819401" y="3411892"/>
          <a:ext cx="6095999" cy="9671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0857">
                  <a:extLst>
                    <a:ext uri="{9D8B030D-6E8A-4147-A177-3AD203B41FA5}">
                      <a16:colId xmlns:a16="http://schemas.microsoft.com/office/drawing/2014/main" val="3547059555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204783167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3839380837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393482970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1514691940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304166990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728586793"/>
                    </a:ext>
                  </a:extLst>
                </a:gridCol>
              </a:tblGrid>
              <a:tr h="96715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5017488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2819400" y="3411892"/>
            <a:ext cx="876300" cy="96715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2819401" y="4778916"/>
          <a:ext cx="6095999" cy="9671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0857">
                  <a:extLst>
                    <a:ext uri="{9D8B030D-6E8A-4147-A177-3AD203B41FA5}">
                      <a16:colId xmlns:a16="http://schemas.microsoft.com/office/drawing/2014/main" val="3547059555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204783167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3839380837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393482970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1514691940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304166990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728586793"/>
                    </a:ext>
                  </a:extLst>
                </a:gridCol>
              </a:tblGrid>
              <a:tr h="96715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5017488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2819400" y="4778916"/>
            <a:ext cx="876300" cy="96715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95700" y="4778916"/>
            <a:ext cx="876300" cy="96715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72000" y="4778916"/>
            <a:ext cx="876300" cy="96715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448300" y="4778916"/>
            <a:ext cx="876300" cy="96715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3907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4747848" y="2111427"/>
                <a:ext cx="2412840" cy="7693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457200"/>
                <a:r>
                  <a:rPr lang="en-GB" sz="4000" dirty="0">
                    <a:solidFill>
                      <a:prstClr val="black"/>
                    </a:solidFill>
                    <a:latin typeface="KG Primary Penmanship" panose="02000506000000020003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>
                            <a:solidFill>
                              <a:prstClr val="black"/>
                            </a:solidFill>
                            <a:latin typeface="Calibri" panose="020F0502020204030204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>
                            <a:solidFill>
                              <a:prstClr val="black"/>
                            </a:solidFill>
                            <a:latin typeface="Calibri" panose="020F0502020204030204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/>
                  </a:rPr>
                  <a:t>  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>
                            <a:solidFill>
                              <a:prstClr val="black"/>
                            </a:solidFill>
                            <a:latin typeface="Calibri" panose="020F0502020204030204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>
                            <a:solidFill>
                              <a:prstClr val="black"/>
                            </a:solidFill>
                            <a:latin typeface="Calibri" panose="020F0502020204030204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/>
                  </a:rPr>
                  <a:t> </a:t>
                </a: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7848" y="2111427"/>
                <a:ext cx="2412840" cy="76937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588503" y="2992128"/>
          <a:ext cx="5907801" cy="12147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9267">
                  <a:extLst>
                    <a:ext uri="{9D8B030D-6E8A-4147-A177-3AD203B41FA5}">
                      <a16:colId xmlns:a16="http://schemas.microsoft.com/office/drawing/2014/main" val="3547059555"/>
                    </a:ext>
                  </a:extLst>
                </a:gridCol>
                <a:gridCol w="1969267">
                  <a:extLst>
                    <a:ext uri="{9D8B030D-6E8A-4147-A177-3AD203B41FA5}">
                      <a16:colId xmlns:a16="http://schemas.microsoft.com/office/drawing/2014/main" val="2204783167"/>
                    </a:ext>
                  </a:extLst>
                </a:gridCol>
                <a:gridCol w="1969267">
                  <a:extLst>
                    <a:ext uri="{9D8B030D-6E8A-4147-A177-3AD203B41FA5}">
                      <a16:colId xmlns:a16="http://schemas.microsoft.com/office/drawing/2014/main" val="3839380837"/>
                    </a:ext>
                  </a:extLst>
                </a:gridCol>
              </a:tblGrid>
              <a:tr h="121477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5017488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2588500" y="2992127"/>
            <a:ext cx="1964450" cy="121477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588502" y="4647305"/>
          <a:ext cx="5907800" cy="12147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0780">
                  <a:extLst>
                    <a:ext uri="{9D8B030D-6E8A-4147-A177-3AD203B41FA5}">
                      <a16:colId xmlns:a16="http://schemas.microsoft.com/office/drawing/2014/main" val="824532271"/>
                    </a:ext>
                  </a:extLst>
                </a:gridCol>
                <a:gridCol w="590780">
                  <a:extLst>
                    <a:ext uri="{9D8B030D-6E8A-4147-A177-3AD203B41FA5}">
                      <a16:colId xmlns:a16="http://schemas.microsoft.com/office/drawing/2014/main" val="3547059555"/>
                    </a:ext>
                  </a:extLst>
                </a:gridCol>
                <a:gridCol w="590780">
                  <a:extLst>
                    <a:ext uri="{9D8B030D-6E8A-4147-A177-3AD203B41FA5}">
                      <a16:colId xmlns:a16="http://schemas.microsoft.com/office/drawing/2014/main" val="4069701561"/>
                    </a:ext>
                  </a:extLst>
                </a:gridCol>
                <a:gridCol w="590780">
                  <a:extLst>
                    <a:ext uri="{9D8B030D-6E8A-4147-A177-3AD203B41FA5}">
                      <a16:colId xmlns:a16="http://schemas.microsoft.com/office/drawing/2014/main" val="3875395887"/>
                    </a:ext>
                  </a:extLst>
                </a:gridCol>
                <a:gridCol w="590780">
                  <a:extLst>
                    <a:ext uri="{9D8B030D-6E8A-4147-A177-3AD203B41FA5}">
                      <a16:colId xmlns:a16="http://schemas.microsoft.com/office/drawing/2014/main" val="2279795198"/>
                    </a:ext>
                  </a:extLst>
                </a:gridCol>
                <a:gridCol w="590780">
                  <a:extLst>
                    <a:ext uri="{9D8B030D-6E8A-4147-A177-3AD203B41FA5}">
                      <a16:colId xmlns:a16="http://schemas.microsoft.com/office/drawing/2014/main" val="3315562165"/>
                    </a:ext>
                  </a:extLst>
                </a:gridCol>
                <a:gridCol w="590780">
                  <a:extLst>
                    <a:ext uri="{9D8B030D-6E8A-4147-A177-3AD203B41FA5}">
                      <a16:colId xmlns:a16="http://schemas.microsoft.com/office/drawing/2014/main" val="2383901901"/>
                    </a:ext>
                  </a:extLst>
                </a:gridCol>
                <a:gridCol w="590780">
                  <a:extLst>
                    <a:ext uri="{9D8B030D-6E8A-4147-A177-3AD203B41FA5}">
                      <a16:colId xmlns:a16="http://schemas.microsoft.com/office/drawing/2014/main" val="2364026940"/>
                    </a:ext>
                  </a:extLst>
                </a:gridCol>
                <a:gridCol w="590780">
                  <a:extLst>
                    <a:ext uri="{9D8B030D-6E8A-4147-A177-3AD203B41FA5}">
                      <a16:colId xmlns:a16="http://schemas.microsoft.com/office/drawing/2014/main" val="2204783167"/>
                    </a:ext>
                  </a:extLst>
                </a:gridCol>
                <a:gridCol w="590780">
                  <a:extLst>
                    <a:ext uri="{9D8B030D-6E8A-4147-A177-3AD203B41FA5}">
                      <a16:colId xmlns:a16="http://schemas.microsoft.com/office/drawing/2014/main" val="3839380837"/>
                    </a:ext>
                  </a:extLst>
                </a:gridCol>
              </a:tblGrid>
              <a:tr h="121477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5017488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 flipH="1">
            <a:off x="2588500" y="4647304"/>
            <a:ext cx="589676" cy="121477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" name="Rectangle 8"/>
          <p:cNvSpPr/>
          <p:nvPr/>
        </p:nvSpPr>
        <p:spPr>
          <a:xfrm flipH="1">
            <a:off x="3178176" y="4647303"/>
            <a:ext cx="589676" cy="121477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4562473" y="2714853"/>
            <a:ext cx="0" cy="3398935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174632" y="258380"/>
            <a:ext cx="724486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Always, sometimes, never? </a:t>
            </a:r>
          </a:p>
          <a:p>
            <a:pPr defTabSz="457200"/>
            <a:endParaRPr lang="en-GB" sz="2800" dirty="0">
              <a:solidFill>
                <a:prstClr val="black"/>
              </a:solidFill>
              <a:latin typeface="Calibri" panose="020F0502020204030204"/>
            </a:endParaRPr>
          </a:p>
          <a:p>
            <a:pPr algn="ctr" defTabSz="457200"/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“The greater the numerator, the </a:t>
            </a:r>
          </a:p>
          <a:p>
            <a:pPr algn="ctr" defTabSz="457200"/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greater the fraction.”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74384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F43B6-F2B5-45A6-BA5E-53ED44057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75" y="122237"/>
            <a:ext cx="2867025" cy="558800"/>
          </a:xfrm>
        </p:spPr>
        <p:txBody>
          <a:bodyPr>
            <a:normAutofit fontScale="90000"/>
          </a:bodyPr>
          <a:lstStyle/>
          <a:p>
            <a:r>
              <a:rPr lang="en-GB" dirty="0"/>
              <a:t>Morning Job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3114595-040C-401C-A0E2-CAD5C5EEDD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33700" y="350340"/>
            <a:ext cx="4635092" cy="6157319"/>
          </a:xfr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AF787677-F7DF-47A6-A947-9B65B213BAC6}"/>
              </a:ext>
            </a:extLst>
          </p:cNvPr>
          <p:cNvSpPr/>
          <p:nvPr/>
        </p:nvSpPr>
        <p:spPr>
          <a:xfrm>
            <a:off x="8840402" y="2822914"/>
            <a:ext cx="2913633" cy="1543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Optional Challenge: If you have finished, create 3 of your own sentences. </a:t>
            </a:r>
          </a:p>
        </p:txBody>
      </p:sp>
    </p:spTree>
    <p:extLst>
      <p:ext uri="{BB962C8B-B14F-4D97-AF65-F5344CB8AC3E}">
        <p14:creationId xmlns:p14="http://schemas.microsoft.com/office/powerpoint/2010/main" val="31066891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Have a go at question 5 </a:t>
            </a:r>
            <a:b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on the worksheet</a:t>
            </a:r>
          </a:p>
        </p:txBody>
      </p:sp>
    </p:spTree>
    <p:extLst>
      <p:ext uri="{BB962C8B-B14F-4D97-AF65-F5344CB8AC3E}">
        <p14:creationId xmlns:p14="http://schemas.microsoft.com/office/powerpoint/2010/main" val="29616972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1D652F5-DB30-4568-BB63-B16B0A629D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06" y="179911"/>
            <a:ext cx="4743450" cy="62007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5135067-7783-40BA-A38E-09244681D4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0567" y="51322"/>
            <a:ext cx="4411882" cy="6692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016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1A1909A-03AB-42CF-95EF-3DD33D5BAF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348" y="152400"/>
            <a:ext cx="4322508" cy="6553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8CDDC88-56B7-48FD-B5DA-AD51662111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52400"/>
            <a:ext cx="4418046" cy="642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4344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F9CBE3F-79A8-4F8F-88D9-DAD03D0D28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7F9BD8-86E8-41E0-854A-740B1C2BC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030" y="1209220"/>
            <a:ext cx="9147940" cy="233723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Lunch</a:t>
            </a:r>
          </a:p>
        </p:txBody>
      </p:sp>
      <p:sp>
        <p:nvSpPr>
          <p:cNvPr id="10" name="Graphic 22">
            <a:extLst>
              <a:ext uri="{FF2B5EF4-FFF2-40B4-BE49-F238E27FC236}">
                <a16:creationId xmlns:a16="http://schemas.microsoft.com/office/drawing/2014/main" id="{508BEF50-7B1E-49A4-BC19-5F4F1D755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1869" y="2383077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rgbClr val="FFFFFF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Graphic 13">
            <a:extLst>
              <a:ext uri="{FF2B5EF4-FFF2-40B4-BE49-F238E27FC236}">
                <a16:creationId xmlns:a16="http://schemas.microsoft.com/office/drawing/2014/main" id="{C5CB530E-515E-412C-9DF1-5F8FFBD6F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24364" y="2265467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Graphic 15">
            <a:extLst>
              <a:ext uri="{FF2B5EF4-FFF2-40B4-BE49-F238E27FC236}">
                <a16:creationId xmlns:a16="http://schemas.microsoft.com/office/drawing/2014/main" id="{AEA7509D-F04F-40CB-A0B3-EEF16499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24834" y="2537201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Graphic 21">
            <a:extLst>
              <a:ext uri="{FF2B5EF4-FFF2-40B4-BE49-F238E27FC236}">
                <a16:creationId xmlns:a16="http://schemas.microsoft.com/office/drawing/2014/main" id="{C39ADB8F-D187-49D7-BDCF-C1B6DC727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4053" y="2832967"/>
            <a:ext cx="95759" cy="95759"/>
          </a:xfrm>
          <a:custGeom>
            <a:avLst/>
            <a:gdLst>
              <a:gd name="connsiteX0" fmla="*/ 95759 w 95759"/>
              <a:gd name="connsiteY0" fmla="*/ 47880 h 95759"/>
              <a:gd name="connsiteX1" fmla="*/ 47880 w 95759"/>
              <a:gd name="connsiteY1" fmla="*/ 95759 h 95759"/>
              <a:gd name="connsiteX2" fmla="*/ 0 w 95759"/>
              <a:gd name="connsiteY2" fmla="*/ 47880 h 95759"/>
              <a:gd name="connsiteX3" fmla="*/ 47880 w 95759"/>
              <a:gd name="connsiteY3" fmla="*/ 0 h 95759"/>
              <a:gd name="connsiteX4" fmla="*/ 95759 w 95759"/>
              <a:gd name="connsiteY4" fmla="*/ 47880 h 95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59" h="95759">
                <a:moveTo>
                  <a:pt x="95759" y="47880"/>
                </a:moveTo>
                <a:cubicBezTo>
                  <a:pt x="95759" y="74323"/>
                  <a:pt x="74323" y="95759"/>
                  <a:pt x="47880" y="95759"/>
                </a:cubicBezTo>
                <a:cubicBezTo>
                  <a:pt x="21436" y="95759"/>
                  <a:pt x="0" y="74323"/>
                  <a:pt x="0" y="47880"/>
                </a:cubicBezTo>
                <a:cubicBezTo>
                  <a:pt x="0" y="21436"/>
                  <a:pt x="21436" y="0"/>
                  <a:pt x="47880" y="0"/>
                </a:cubicBezTo>
                <a:cubicBezTo>
                  <a:pt x="74323" y="0"/>
                  <a:pt x="95759" y="21436"/>
                  <a:pt x="95759" y="47880"/>
                </a:cubicBezTo>
                <a:close/>
              </a:path>
            </a:pathLst>
          </a:custGeom>
          <a:solidFill>
            <a:srgbClr val="FFFFFF"/>
          </a:solidFill>
          <a:ln w="469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8" name="Graphic 12">
            <a:extLst>
              <a:ext uri="{FF2B5EF4-FFF2-40B4-BE49-F238E27FC236}">
                <a16:creationId xmlns:a16="http://schemas.microsoft.com/office/drawing/2014/main" id="{712D4376-A578-4FF1-94FC-245E7A6A4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72266" y="2803988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" name="Graphic 23">
            <a:extLst>
              <a:ext uri="{FF2B5EF4-FFF2-40B4-BE49-F238E27FC236}">
                <a16:creationId xmlns:a16="http://schemas.microsoft.com/office/drawing/2014/main" id="{3FBAD350-5664-4811-A208-657FB882D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13405" y="3242499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rgbClr val="FFFFFF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831729"/>
            <a:ext cx="12188952" cy="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20701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D9D36D6-2AC5-46A1-A849-4C82D5264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54C2F0-BCDB-474C-8811-86E8F8A82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4955" y="552182"/>
            <a:ext cx="5998840" cy="3343135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 dirty="0"/>
              <a:t>English – Chapter 27 </a:t>
            </a:r>
            <a:r>
              <a:rPr lang="en-US" sz="5200" dirty="0">
                <a:solidFill>
                  <a:schemeClr val="bg1"/>
                </a:solidFill>
              </a:rPr>
              <a:t>– </a:t>
            </a:r>
            <a:r>
              <a:rPr lang="en-US" sz="5200" dirty="0"/>
              <a:t>The Southern Aurora</a:t>
            </a:r>
          </a:p>
        </p:txBody>
      </p:sp>
      <p:pic>
        <p:nvPicPr>
          <p:cNvPr id="5" name="Content Placeholder 4" descr="Calendar&#10;&#10;Description automatically generated with low confidence">
            <a:extLst>
              <a:ext uri="{FF2B5EF4-FFF2-40B4-BE49-F238E27FC236}">
                <a16:creationId xmlns:a16="http://schemas.microsoft.com/office/drawing/2014/main" id="{422C1482-AFD9-4C73-94BF-A8DA69250D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1475"/>
          <a:stretch/>
        </p:blipFill>
        <p:spPr>
          <a:xfrm>
            <a:off x="20" y="10"/>
            <a:ext cx="499298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7056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65D65-D6D4-409C-A965-7B27882AB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A3D81B3-18B0-4A83-868D-362B4985FA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853" y="130174"/>
            <a:ext cx="3179492" cy="6605751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DB4C7E2-0C6E-46C6-B485-69D809DF04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8662" y="161925"/>
            <a:ext cx="3114675" cy="65341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EA3E199-A9A6-4475-ACC5-4A95C339EE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60581" y="192250"/>
            <a:ext cx="3162300" cy="654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4320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36F2D-6A26-4FBC-9774-951B1FAF3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4EA368B-78A7-471A-A003-A663A103D3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9350" y="92269"/>
            <a:ext cx="3217359" cy="6609155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4C04BB3-1881-4704-8F50-6F7B4E7CEC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4850" y="223837"/>
            <a:ext cx="3162300" cy="64103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76AFC8C-066C-49F2-A32E-6FDD83D069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2987" y="223837"/>
            <a:ext cx="3019425" cy="636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7681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BEC54-5196-454D-8386-9E415D192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4353E54-04DD-455D-A4DB-7553597D9D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780" y="134610"/>
            <a:ext cx="3299877" cy="6579875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365EE02-5B07-476C-8DB8-C8A91AACDF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4850" y="128587"/>
            <a:ext cx="3162300" cy="66008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E1E8575-651F-4AEC-B598-FB2258194F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20112" y="166687"/>
            <a:ext cx="3114675" cy="656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6777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B49E4-6059-4AD5-92F7-BF95CFD20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652A162-C7D6-497E-8C81-F379111EBB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8955" y="174135"/>
            <a:ext cx="3035327" cy="650973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6B2DA1B-5B30-4A0F-9CE9-8673037BE6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0365" y="134423"/>
            <a:ext cx="3270533" cy="6509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599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>
            <a:extLst>
              <a:ext uri="{FF2B5EF4-FFF2-40B4-BE49-F238E27FC236}">
                <a16:creationId xmlns:a16="http://schemas.microsoft.com/office/drawing/2014/main" id="{E089D053-1370-4714-B417-ACC55ADA2C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0175" y="806451"/>
            <a:ext cx="68516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b="1">
                <a:latin typeface="Sassoon Infant Md" pitchFamily="50" charset="0"/>
              </a:rPr>
              <a:t>Modal verbs </a:t>
            </a:r>
            <a:r>
              <a:rPr lang="en-GB" altLang="en-US">
                <a:latin typeface="Sassoon Infant Md" pitchFamily="50" charset="0"/>
              </a:rPr>
              <a:t>are auxiliary verbs which cannot usually work alone. </a:t>
            </a:r>
          </a:p>
          <a:p>
            <a:pPr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>
                <a:latin typeface="Sassoon Infant Md" pitchFamily="50" charset="0"/>
              </a:rPr>
              <a:t>They are used with a main verb.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C55C822-7529-4D47-AF76-CB33AFE1CFDA}"/>
              </a:ext>
            </a:extLst>
          </p:cNvPr>
          <p:cNvSpPr/>
          <p:nvPr/>
        </p:nvSpPr>
        <p:spPr>
          <a:xfrm>
            <a:off x="2279650" y="2693989"/>
            <a:ext cx="1303338" cy="1614487"/>
          </a:xfrm>
          <a:prstGeom prst="rect">
            <a:avLst/>
          </a:prstGeom>
          <a:solidFill>
            <a:srgbClr val="4E71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b="1" dirty="0">
                <a:solidFill>
                  <a:srgbClr val="FFFFFF"/>
                </a:solidFill>
                <a:latin typeface="Sassoon Infant Rg"/>
              </a:rPr>
              <a:t>might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48AEE6C-90CB-4911-892F-C8AD2B2F8794}"/>
              </a:ext>
            </a:extLst>
          </p:cNvPr>
          <p:cNvSpPr/>
          <p:nvPr/>
        </p:nvSpPr>
        <p:spPr>
          <a:xfrm>
            <a:off x="2279650" y="4514850"/>
            <a:ext cx="1303338" cy="1614488"/>
          </a:xfrm>
          <a:prstGeom prst="rect">
            <a:avLst/>
          </a:prstGeom>
          <a:solidFill>
            <a:srgbClr val="4E71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b="1" dirty="0">
                <a:solidFill>
                  <a:srgbClr val="FFFFFF"/>
                </a:solidFill>
                <a:latin typeface="Sassoon Infant Rg"/>
              </a:rPr>
              <a:t>can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9910EA1-A63C-485F-B766-36F13973E3E9}"/>
              </a:ext>
            </a:extLst>
          </p:cNvPr>
          <p:cNvSpPr/>
          <p:nvPr/>
        </p:nvSpPr>
        <p:spPr>
          <a:xfrm>
            <a:off x="3862389" y="2693989"/>
            <a:ext cx="1303337" cy="1614487"/>
          </a:xfrm>
          <a:prstGeom prst="rect">
            <a:avLst/>
          </a:prstGeom>
          <a:solidFill>
            <a:srgbClr val="4E71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b="1" dirty="0">
                <a:solidFill>
                  <a:srgbClr val="FFFFFF"/>
                </a:solidFill>
                <a:latin typeface="Sassoon Infant Rg"/>
              </a:rPr>
              <a:t>will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1FC7FE8-FD12-4039-A7BA-A9B65AD0375B}"/>
              </a:ext>
            </a:extLst>
          </p:cNvPr>
          <p:cNvSpPr/>
          <p:nvPr/>
        </p:nvSpPr>
        <p:spPr>
          <a:xfrm>
            <a:off x="3862389" y="4514850"/>
            <a:ext cx="1303337" cy="1614488"/>
          </a:xfrm>
          <a:prstGeom prst="rect">
            <a:avLst/>
          </a:prstGeom>
          <a:solidFill>
            <a:srgbClr val="4E71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b="1" dirty="0">
                <a:solidFill>
                  <a:srgbClr val="FFFFFF"/>
                </a:solidFill>
                <a:latin typeface="Sassoon Infant Rg"/>
              </a:rPr>
              <a:t>could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3C361A4-457D-47F0-970E-FDCCA80E4FDB}"/>
              </a:ext>
            </a:extLst>
          </p:cNvPr>
          <p:cNvSpPr/>
          <p:nvPr/>
        </p:nvSpPr>
        <p:spPr>
          <a:xfrm>
            <a:off x="5445125" y="2693989"/>
            <a:ext cx="1301750" cy="1614487"/>
          </a:xfrm>
          <a:prstGeom prst="rect">
            <a:avLst/>
          </a:prstGeom>
          <a:solidFill>
            <a:srgbClr val="4E71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b="1" dirty="0">
                <a:solidFill>
                  <a:srgbClr val="FFFFFF"/>
                </a:solidFill>
                <a:latin typeface="Sassoon Infant Rg"/>
              </a:rPr>
              <a:t>should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34C491B-5906-4C06-9313-D2AAF5783AE8}"/>
              </a:ext>
            </a:extLst>
          </p:cNvPr>
          <p:cNvSpPr/>
          <p:nvPr/>
        </p:nvSpPr>
        <p:spPr>
          <a:xfrm>
            <a:off x="5445125" y="4514850"/>
            <a:ext cx="1301750" cy="1614488"/>
          </a:xfrm>
          <a:prstGeom prst="rect">
            <a:avLst/>
          </a:prstGeom>
          <a:solidFill>
            <a:srgbClr val="4E71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b="1" dirty="0">
                <a:solidFill>
                  <a:srgbClr val="FFFFFF"/>
                </a:solidFill>
                <a:latin typeface="Sassoon Infant Rg"/>
              </a:rPr>
              <a:t>must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A45A6E7-B501-4ABD-85A0-1708FC2013D9}"/>
              </a:ext>
            </a:extLst>
          </p:cNvPr>
          <p:cNvSpPr/>
          <p:nvPr/>
        </p:nvSpPr>
        <p:spPr>
          <a:xfrm>
            <a:off x="7026275" y="2693989"/>
            <a:ext cx="1303338" cy="1614487"/>
          </a:xfrm>
          <a:prstGeom prst="rect">
            <a:avLst/>
          </a:prstGeom>
          <a:solidFill>
            <a:srgbClr val="4E71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b="1" dirty="0">
                <a:solidFill>
                  <a:srgbClr val="FFFFFF"/>
                </a:solidFill>
                <a:latin typeface="Sassoon Infant Rg"/>
              </a:rPr>
              <a:t>may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47C5DF9-B045-4746-B3ED-638C38B973EE}"/>
              </a:ext>
            </a:extLst>
          </p:cNvPr>
          <p:cNvSpPr/>
          <p:nvPr/>
        </p:nvSpPr>
        <p:spPr>
          <a:xfrm>
            <a:off x="7026275" y="4514850"/>
            <a:ext cx="1303338" cy="1614488"/>
          </a:xfrm>
          <a:prstGeom prst="rect">
            <a:avLst/>
          </a:prstGeom>
          <a:solidFill>
            <a:srgbClr val="4E71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b="1" dirty="0">
                <a:solidFill>
                  <a:srgbClr val="FFFFFF"/>
                </a:solidFill>
                <a:latin typeface="Sassoon Infant Rg"/>
              </a:rPr>
              <a:t>shall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5D5F97C-4076-414B-B30A-B4D72D25550D}"/>
              </a:ext>
            </a:extLst>
          </p:cNvPr>
          <p:cNvSpPr/>
          <p:nvPr/>
        </p:nvSpPr>
        <p:spPr>
          <a:xfrm>
            <a:off x="8609014" y="2693989"/>
            <a:ext cx="1303337" cy="1614487"/>
          </a:xfrm>
          <a:prstGeom prst="rect">
            <a:avLst/>
          </a:prstGeom>
          <a:solidFill>
            <a:srgbClr val="4E71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b="1" dirty="0">
                <a:solidFill>
                  <a:srgbClr val="FFFFFF"/>
                </a:solidFill>
                <a:latin typeface="Sassoon Infant Rg"/>
              </a:rPr>
              <a:t>would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F0D3F6E-7B8A-471F-9CBF-8279E7F30377}"/>
              </a:ext>
            </a:extLst>
          </p:cNvPr>
          <p:cNvSpPr/>
          <p:nvPr/>
        </p:nvSpPr>
        <p:spPr>
          <a:xfrm>
            <a:off x="8609014" y="4514850"/>
            <a:ext cx="1303337" cy="1614488"/>
          </a:xfrm>
          <a:prstGeom prst="rect">
            <a:avLst/>
          </a:prstGeom>
          <a:solidFill>
            <a:srgbClr val="4E71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b="1" dirty="0">
                <a:solidFill>
                  <a:srgbClr val="FFFFFF"/>
                </a:solidFill>
                <a:latin typeface="Sassoon Infant Rg"/>
              </a:rPr>
              <a:t>ought</a:t>
            </a:r>
            <a:r>
              <a:rPr lang="en-GB" dirty="0">
                <a:solidFill>
                  <a:srgbClr val="FFFFFF"/>
                </a:solidFill>
                <a:latin typeface="Sassoon Infant Rg"/>
              </a:rPr>
              <a:t> </a:t>
            </a:r>
            <a:r>
              <a:rPr lang="en-GB" b="1" dirty="0">
                <a:solidFill>
                  <a:srgbClr val="FFFFFF"/>
                </a:solidFill>
                <a:latin typeface="Sassoon Infant Rg"/>
              </a:rPr>
              <a:t>to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74B983F-440C-4805-A1EA-C20290615963}"/>
              </a:ext>
            </a:extLst>
          </p:cNvPr>
          <p:cNvSpPr/>
          <p:nvPr/>
        </p:nvSpPr>
        <p:spPr>
          <a:xfrm>
            <a:off x="4843464" y="1703389"/>
            <a:ext cx="2505075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dirty="0">
                <a:solidFill>
                  <a:srgbClr val="1C1C1C">
                    <a:lumMod val="95000"/>
                    <a:lumOff val="5000"/>
                  </a:srgbClr>
                </a:solidFill>
                <a:latin typeface="Sassoon Infant Rg" pitchFamily="50" charset="0"/>
              </a:rPr>
              <a:t>These are </a:t>
            </a:r>
            <a:r>
              <a:rPr lang="en-GB" altLang="en-US" b="1" dirty="0">
                <a:solidFill>
                  <a:srgbClr val="1C1C1C">
                    <a:lumMod val="95000"/>
                    <a:lumOff val="5000"/>
                  </a:srgbClr>
                </a:solidFill>
                <a:latin typeface="Sassoon Infant Rg" pitchFamily="50" charset="0"/>
              </a:rPr>
              <a:t>modal verbs: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F9CBE3F-79A8-4F8F-88D9-DAD03D0D28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FDC657-DDCB-4EEB-A0B8-E12D45CD3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030" y="1209220"/>
            <a:ext cx="9147940" cy="233723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P.E 0930-1030</a:t>
            </a:r>
          </a:p>
        </p:txBody>
      </p:sp>
      <p:sp>
        <p:nvSpPr>
          <p:cNvPr id="10" name="Graphic 22">
            <a:extLst>
              <a:ext uri="{FF2B5EF4-FFF2-40B4-BE49-F238E27FC236}">
                <a16:creationId xmlns:a16="http://schemas.microsoft.com/office/drawing/2014/main" id="{508BEF50-7B1E-49A4-BC19-5F4F1D755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1869" y="2383077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rgbClr val="FFFFFF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Graphic 13">
            <a:extLst>
              <a:ext uri="{FF2B5EF4-FFF2-40B4-BE49-F238E27FC236}">
                <a16:creationId xmlns:a16="http://schemas.microsoft.com/office/drawing/2014/main" id="{C5CB530E-515E-412C-9DF1-5F8FFBD6F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24364" y="2265467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Graphic 15">
            <a:extLst>
              <a:ext uri="{FF2B5EF4-FFF2-40B4-BE49-F238E27FC236}">
                <a16:creationId xmlns:a16="http://schemas.microsoft.com/office/drawing/2014/main" id="{AEA7509D-F04F-40CB-A0B3-EEF16499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24834" y="2537201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Graphic 21">
            <a:extLst>
              <a:ext uri="{FF2B5EF4-FFF2-40B4-BE49-F238E27FC236}">
                <a16:creationId xmlns:a16="http://schemas.microsoft.com/office/drawing/2014/main" id="{C39ADB8F-D187-49D7-BDCF-C1B6DC727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4053" y="2832967"/>
            <a:ext cx="95759" cy="95759"/>
          </a:xfrm>
          <a:custGeom>
            <a:avLst/>
            <a:gdLst>
              <a:gd name="connsiteX0" fmla="*/ 95759 w 95759"/>
              <a:gd name="connsiteY0" fmla="*/ 47880 h 95759"/>
              <a:gd name="connsiteX1" fmla="*/ 47880 w 95759"/>
              <a:gd name="connsiteY1" fmla="*/ 95759 h 95759"/>
              <a:gd name="connsiteX2" fmla="*/ 0 w 95759"/>
              <a:gd name="connsiteY2" fmla="*/ 47880 h 95759"/>
              <a:gd name="connsiteX3" fmla="*/ 47880 w 95759"/>
              <a:gd name="connsiteY3" fmla="*/ 0 h 95759"/>
              <a:gd name="connsiteX4" fmla="*/ 95759 w 95759"/>
              <a:gd name="connsiteY4" fmla="*/ 47880 h 95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59" h="95759">
                <a:moveTo>
                  <a:pt x="95759" y="47880"/>
                </a:moveTo>
                <a:cubicBezTo>
                  <a:pt x="95759" y="74323"/>
                  <a:pt x="74323" y="95759"/>
                  <a:pt x="47880" y="95759"/>
                </a:cubicBezTo>
                <a:cubicBezTo>
                  <a:pt x="21436" y="95759"/>
                  <a:pt x="0" y="74323"/>
                  <a:pt x="0" y="47880"/>
                </a:cubicBezTo>
                <a:cubicBezTo>
                  <a:pt x="0" y="21436"/>
                  <a:pt x="21436" y="0"/>
                  <a:pt x="47880" y="0"/>
                </a:cubicBezTo>
                <a:cubicBezTo>
                  <a:pt x="74323" y="0"/>
                  <a:pt x="95759" y="21436"/>
                  <a:pt x="95759" y="47880"/>
                </a:cubicBezTo>
                <a:close/>
              </a:path>
            </a:pathLst>
          </a:custGeom>
          <a:solidFill>
            <a:srgbClr val="FFFFFF"/>
          </a:solidFill>
          <a:ln w="469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8" name="Graphic 12">
            <a:extLst>
              <a:ext uri="{FF2B5EF4-FFF2-40B4-BE49-F238E27FC236}">
                <a16:creationId xmlns:a16="http://schemas.microsoft.com/office/drawing/2014/main" id="{712D4376-A578-4FF1-94FC-245E7A6A4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72266" y="2803988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" name="Graphic 23">
            <a:extLst>
              <a:ext uri="{FF2B5EF4-FFF2-40B4-BE49-F238E27FC236}">
                <a16:creationId xmlns:a16="http://schemas.microsoft.com/office/drawing/2014/main" id="{3FBAD350-5664-4811-A208-657FB882D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13405" y="3242499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rgbClr val="FFFFFF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831729"/>
            <a:ext cx="12188952" cy="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39238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C3D4CCC8-4672-4CEB-962E-78E62954980F}"/>
              </a:ext>
            </a:extLst>
          </p:cNvPr>
          <p:cNvSpPr/>
          <p:nvPr/>
        </p:nvSpPr>
        <p:spPr>
          <a:xfrm>
            <a:off x="2279650" y="3233739"/>
            <a:ext cx="2901950" cy="719137"/>
          </a:xfrm>
          <a:prstGeom prst="rect">
            <a:avLst/>
          </a:prstGeom>
          <a:solidFill>
            <a:srgbClr val="C1E5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FFFFFF"/>
              </a:solidFill>
              <a:latin typeface="Sassoon Infant Rg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5CF6D84-7859-41B4-A418-9782E9E278B0}"/>
              </a:ext>
            </a:extLst>
          </p:cNvPr>
          <p:cNvSpPr/>
          <p:nvPr/>
        </p:nvSpPr>
        <p:spPr>
          <a:xfrm>
            <a:off x="2279650" y="4681539"/>
            <a:ext cx="2901950" cy="719137"/>
          </a:xfrm>
          <a:prstGeom prst="rect">
            <a:avLst/>
          </a:prstGeom>
          <a:solidFill>
            <a:srgbClr val="C1E5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FFFFFF"/>
              </a:solidFill>
              <a:latin typeface="Sassoon Infant Rg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4E90733-0481-4BE3-8D45-2E881862FA12}"/>
              </a:ext>
            </a:extLst>
          </p:cNvPr>
          <p:cNvSpPr/>
          <p:nvPr/>
        </p:nvSpPr>
        <p:spPr>
          <a:xfrm>
            <a:off x="2279650" y="1793875"/>
            <a:ext cx="2901950" cy="719138"/>
          </a:xfrm>
          <a:prstGeom prst="rect">
            <a:avLst/>
          </a:prstGeom>
          <a:solidFill>
            <a:srgbClr val="C1E5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FFFFFF"/>
              </a:solidFill>
              <a:latin typeface="Sassoon Infant Rg"/>
            </a:endParaRPr>
          </a:p>
        </p:txBody>
      </p:sp>
      <p:sp>
        <p:nvSpPr>
          <p:cNvPr id="9221" name="Rectangle 3">
            <a:extLst>
              <a:ext uri="{FF2B5EF4-FFF2-40B4-BE49-F238E27FC236}">
                <a16:creationId xmlns:a16="http://schemas.microsoft.com/office/drawing/2014/main" id="{982FA9A4-C25D-4236-A03E-CBA0DC9ABA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0175" y="806450"/>
            <a:ext cx="68516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b="1">
                <a:latin typeface="Sassoon Infant Md" pitchFamily="50" charset="0"/>
              </a:rPr>
              <a:t>Modal verbs </a:t>
            </a:r>
            <a:r>
              <a:rPr lang="en-GB" altLang="en-US">
                <a:latin typeface="Sassoon Infant Md" pitchFamily="50" charset="0"/>
              </a:rPr>
              <a:t>make questions by inversion.</a:t>
            </a:r>
            <a:endParaRPr lang="en-GB" altLang="en-US" b="1">
              <a:latin typeface="Sassoon Infant Md" pitchFamily="50" charset="0"/>
            </a:endParaRPr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11586A68-1D4B-46D2-B439-70093A9C1A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6188" y="1968500"/>
            <a:ext cx="38020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GB" altLang="en-US" sz="1800" dirty="0">
                <a:solidFill>
                  <a:srgbClr val="1C1C1C">
                    <a:lumMod val="95000"/>
                    <a:lumOff val="5000"/>
                  </a:srgbClr>
                </a:solidFill>
                <a:latin typeface="Sassoon Infant Rg" panose="02000503030000020003" pitchFamily="50" charset="0"/>
              </a:rPr>
              <a:t>She </a:t>
            </a:r>
            <a:r>
              <a:rPr lang="en-GB" altLang="en-US" sz="1800" b="1" dirty="0">
                <a:solidFill>
                  <a:srgbClr val="1C1C1C">
                    <a:lumMod val="95000"/>
                    <a:lumOff val="5000"/>
                  </a:srgbClr>
                </a:solidFill>
                <a:latin typeface="Sassoon Infant Rg" panose="02000503030000020003" pitchFamily="50" charset="0"/>
              </a:rPr>
              <a:t>can </a:t>
            </a:r>
            <a:r>
              <a:rPr lang="en-GB" altLang="en-US" sz="1800" dirty="0">
                <a:solidFill>
                  <a:srgbClr val="1C1C1C">
                    <a:lumMod val="95000"/>
                    <a:lumOff val="5000"/>
                  </a:srgbClr>
                </a:solidFill>
                <a:latin typeface="Sassoon Infant Rg" panose="02000503030000020003" pitchFamily="50" charset="0"/>
              </a:rPr>
              <a:t>go out.</a:t>
            </a:r>
            <a:endParaRPr lang="en-GB" altLang="en-US" sz="1800" b="1" dirty="0">
              <a:solidFill>
                <a:srgbClr val="1C1C1C">
                  <a:lumMod val="95000"/>
                  <a:lumOff val="5000"/>
                </a:srgbClr>
              </a:solidFill>
              <a:latin typeface="Sassoon Infant Rg" panose="02000503030000020003" pitchFamily="50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148DC2B-7BDA-4736-B707-D5D3832C89AC}"/>
              </a:ext>
            </a:extLst>
          </p:cNvPr>
          <p:cNvGrpSpPr>
            <a:grpSpLocks/>
          </p:cNvGrpSpPr>
          <p:nvPr/>
        </p:nvGrpSpPr>
        <p:grpSpPr bwMode="auto">
          <a:xfrm>
            <a:off x="5181600" y="1793875"/>
            <a:ext cx="4730750" cy="719138"/>
            <a:chOff x="3657600" y="1793289"/>
            <a:chExt cx="4730750" cy="719092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9C822B5-940B-4451-98E5-D68D9FE8FC3A}"/>
                </a:ext>
              </a:extLst>
            </p:cNvPr>
            <p:cNvSpPr/>
            <p:nvPr/>
          </p:nvSpPr>
          <p:spPr>
            <a:xfrm>
              <a:off x="3657600" y="1793289"/>
              <a:ext cx="4730750" cy="719092"/>
            </a:xfrm>
            <a:prstGeom prst="rect">
              <a:avLst/>
            </a:prstGeom>
            <a:solidFill>
              <a:srgbClr val="90D1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srgbClr val="FFFFFF"/>
                </a:solidFill>
                <a:latin typeface="Sassoon Infant Rg"/>
              </a:endParaRPr>
            </a:p>
          </p:txBody>
        </p:sp>
        <p:sp>
          <p:nvSpPr>
            <p:cNvPr id="7" name="TextBox 4">
              <a:extLst>
                <a:ext uri="{FF2B5EF4-FFF2-40B4-BE49-F238E27FC236}">
                  <a16:creationId xmlns:a16="http://schemas.microsoft.com/office/drawing/2014/main" id="{AC000429-7DA4-4087-81C6-B4D7940D3F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65588" y="1982190"/>
              <a:ext cx="2433637" cy="369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lang="en-GB" altLang="en-US" sz="1800" b="1" dirty="0">
                  <a:solidFill>
                    <a:srgbClr val="1C1C1C">
                      <a:lumMod val="95000"/>
                      <a:lumOff val="5000"/>
                    </a:srgbClr>
                  </a:solidFill>
                  <a:latin typeface="Sassoon Infant Rg" panose="02000503030000020003" pitchFamily="50" charset="0"/>
                </a:rPr>
                <a:t>Can </a:t>
              </a:r>
              <a:r>
                <a:rPr lang="en-GB" altLang="en-US" sz="1800" dirty="0">
                  <a:solidFill>
                    <a:srgbClr val="1C1C1C">
                      <a:lumMod val="95000"/>
                      <a:lumOff val="5000"/>
                    </a:srgbClr>
                  </a:solidFill>
                  <a:latin typeface="Sassoon Infant Rg" panose="02000503030000020003" pitchFamily="50" charset="0"/>
                </a:rPr>
                <a:t>she go out?</a:t>
              </a:r>
              <a:endParaRPr lang="en-GB" altLang="en-US" sz="1800" b="1" dirty="0">
                <a:solidFill>
                  <a:srgbClr val="1C1C1C">
                    <a:lumMod val="95000"/>
                    <a:lumOff val="5000"/>
                  </a:srgbClr>
                </a:solidFill>
                <a:latin typeface="Sassoon Infant Rg" panose="02000503030000020003" pitchFamily="50" charset="0"/>
              </a:endParaRPr>
            </a:p>
          </p:txBody>
        </p:sp>
      </p:grpSp>
      <p:sp>
        <p:nvSpPr>
          <p:cNvPr id="8" name="TextBox 4">
            <a:extLst>
              <a:ext uri="{FF2B5EF4-FFF2-40B4-BE49-F238E27FC236}">
                <a16:creationId xmlns:a16="http://schemas.microsoft.com/office/drawing/2014/main" id="{9BB7F104-0573-4C80-8B85-9E7E903F41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1900" y="3443289"/>
            <a:ext cx="38163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GB" altLang="en-US" sz="1800" dirty="0">
                <a:solidFill>
                  <a:srgbClr val="1C1C1C">
                    <a:lumMod val="95000"/>
                    <a:lumOff val="5000"/>
                  </a:srgbClr>
                </a:solidFill>
                <a:latin typeface="Sassoon Infant Rg" panose="02000503030000020003" pitchFamily="50" charset="0"/>
              </a:rPr>
              <a:t>We </a:t>
            </a:r>
            <a:r>
              <a:rPr lang="en-GB" altLang="en-US" sz="1800" b="1" dirty="0">
                <a:solidFill>
                  <a:srgbClr val="1C1C1C">
                    <a:lumMod val="95000"/>
                    <a:lumOff val="5000"/>
                  </a:srgbClr>
                </a:solidFill>
                <a:latin typeface="Sassoon Infant Rg" panose="02000503030000020003" pitchFamily="50" charset="0"/>
              </a:rPr>
              <a:t>could </a:t>
            </a:r>
            <a:r>
              <a:rPr lang="en-GB" altLang="en-US" sz="1800" dirty="0">
                <a:solidFill>
                  <a:srgbClr val="1C1C1C">
                    <a:lumMod val="95000"/>
                    <a:lumOff val="5000"/>
                  </a:srgbClr>
                </a:solidFill>
                <a:latin typeface="Sassoon Infant Rg" panose="02000503030000020003" pitchFamily="50" charset="0"/>
              </a:rPr>
              <a:t>drive there.</a:t>
            </a:r>
            <a:endParaRPr lang="en-GB" altLang="en-US" sz="1800" b="1" dirty="0">
              <a:solidFill>
                <a:srgbClr val="1C1C1C">
                  <a:lumMod val="95000"/>
                  <a:lumOff val="5000"/>
                </a:srgbClr>
              </a:solidFill>
              <a:latin typeface="Sassoon Infant Rg" panose="02000503030000020003" pitchFamily="50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30D7721-A2F1-4896-98D7-29A7FA3173C0}"/>
              </a:ext>
            </a:extLst>
          </p:cNvPr>
          <p:cNvGrpSpPr>
            <a:grpSpLocks/>
          </p:cNvGrpSpPr>
          <p:nvPr/>
        </p:nvGrpSpPr>
        <p:grpSpPr bwMode="auto">
          <a:xfrm>
            <a:off x="5181600" y="3233739"/>
            <a:ext cx="4730750" cy="719137"/>
            <a:chOff x="3657600" y="3234530"/>
            <a:chExt cx="4730750" cy="719092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603D44A-087A-4309-8ACB-5C6385E3825A}"/>
                </a:ext>
              </a:extLst>
            </p:cNvPr>
            <p:cNvSpPr/>
            <p:nvPr/>
          </p:nvSpPr>
          <p:spPr>
            <a:xfrm>
              <a:off x="3657600" y="3234530"/>
              <a:ext cx="4730750" cy="719092"/>
            </a:xfrm>
            <a:prstGeom prst="rect">
              <a:avLst/>
            </a:prstGeom>
            <a:solidFill>
              <a:srgbClr val="90D1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srgbClr val="FFFFFF"/>
                </a:solidFill>
                <a:latin typeface="Sassoon Infant Rg"/>
              </a:endParaRPr>
            </a:p>
          </p:txBody>
        </p:sp>
        <p:sp>
          <p:nvSpPr>
            <p:cNvPr id="9" name="TextBox 4">
              <a:extLst>
                <a:ext uri="{FF2B5EF4-FFF2-40B4-BE49-F238E27FC236}">
                  <a16:creationId xmlns:a16="http://schemas.microsoft.com/office/drawing/2014/main" id="{B0A93FD6-3CEF-444D-987D-CB45AB84F9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65588" y="3431368"/>
              <a:ext cx="2495550" cy="368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lang="en-GB" altLang="en-US" sz="1800" b="1" dirty="0">
                  <a:solidFill>
                    <a:srgbClr val="1C1C1C">
                      <a:lumMod val="95000"/>
                      <a:lumOff val="5000"/>
                    </a:srgbClr>
                  </a:solidFill>
                  <a:latin typeface="Sassoon Infant Rg" panose="02000503030000020003" pitchFamily="50" charset="0"/>
                </a:rPr>
                <a:t>Could </a:t>
              </a:r>
              <a:r>
                <a:rPr lang="en-GB" altLang="en-US" sz="1800" dirty="0">
                  <a:solidFill>
                    <a:srgbClr val="1C1C1C">
                      <a:lumMod val="95000"/>
                      <a:lumOff val="5000"/>
                    </a:srgbClr>
                  </a:solidFill>
                  <a:latin typeface="Sassoon Infant Rg" panose="02000503030000020003" pitchFamily="50" charset="0"/>
                </a:rPr>
                <a:t>we drive there?</a:t>
              </a:r>
              <a:endParaRPr lang="en-GB" altLang="en-US" sz="1800" b="1" dirty="0">
                <a:solidFill>
                  <a:srgbClr val="1C1C1C">
                    <a:lumMod val="95000"/>
                    <a:lumOff val="5000"/>
                  </a:srgbClr>
                </a:solidFill>
                <a:latin typeface="Sassoon Infant Rg" panose="02000503030000020003" pitchFamily="50" charset="0"/>
              </a:endParaRPr>
            </a:p>
          </p:txBody>
        </p:sp>
      </p:grpSp>
      <p:sp>
        <p:nvSpPr>
          <p:cNvPr id="10" name="TextBox 4">
            <a:extLst>
              <a:ext uri="{FF2B5EF4-FFF2-40B4-BE49-F238E27FC236}">
                <a16:creationId xmlns:a16="http://schemas.microsoft.com/office/drawing/2014/main" id="{7620708C-067D-413D-A567-23114946DA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6188" y="4872039"/>
            <a:ext cx="38020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GB" altLang="en-US" sz="1800" dirty="0">
                <a:solidFill>
                  <a:srgbClr val="1C1C1C">
                    <a:lumMod val="95000"/>
                    <a:lumOff val="5000"/>
                  </a:srgbClr>
                </a:solidFill>
                <a:latin typeface="Sassoon Infant Rg" panose="02000503030000020003" pitchFamily="50" charset="0"/>
              </a:rPr>
              <a:t>Children </a:t>
            </a:r>
            <a:r>
              <a:rPr lang="en-GB" altLang="en-US" sz="1800" b="1" dirty="0">
                <a:solidFill>
                  <a:srgbClr val="1C1C1C">
                    <a:lumMod val="95000"/>
                    <a:lumOff val="5000"/>
                  </a:srgbClr>
                </a:solidFill>
                <a:latin typeface="Sassoon Infant Rg" panose="02000503030000020003" pitchFamily="50" charset="0"/>
              </a:rPr>
              <a:t>should </a:t>
            </a:r>
            <a:r>
              <a:rPr lang="en-GB" altLang="en-US" sz="1800" dirty="0">
                <a:solidFill>
                  <a:srgbClr val="1C1C1C">
                    <a:lumMod val="95000"/>
                    <a:lumOff val="5000"/>
                  </a:srgbClr>
                </a:solidFill>
                <a:latin typeface="Sassoon Infant Rg" panose="02000503030000020003" pitchFamily="50" charset="0"/>
              </a:rPr>
              <a:t>eat fruit.</a:t>
            </a:r>
            <a:endParaRPr lang="en-GB" altLang="en-US" sz="1800" b="1" dirty="0">
              <a:solidFill>
                <a:srgbClr val="1C1C1C">
                  <a:lumMod val="95000"/>
                  <a:lumOff val="5000"/>
                </a:srgbClr>
              </a:solidFill>
              <a:latin typeface="Sassoon Infant Rg" panose="02000503030000020003" pitchFamily="50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DB3B739-288C-4D51-A2FF-617591766EAA}"/>
              </a:ext>
            </a:extLst>
          </p:cNvPr>
          <p:cNvGrpSpPr>
            <a:grpSpLocks/>
          </p:cNvGrpSpPr>
          <p:nvPr/>
        </p:nvGrpSpPr>
        <p:grpSpPr bwMode="auto">
          <a:xfrm>
            <a:off x="5181600" y="4681539"/>
            <a:ext cx="4730750" cy="719137"/>
            <a:chOff x="3657600" y="4681660"/>
            <a:chExt cx="4730750" cy="719092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D79168EE-124D-4739-A3F2-23933418356A}"/>
                </a:ext>
              </a:extLst>
            </p:cNvPr>
            <p:cNvSpPr/>
            <p:nvPr/>
          </p:nvSpPr>
          <p:spPr>
            <a:xfrm>
              <a:off x="3657600" y="4681660"/>
              <a:ext cx="4730750" cy="719092"/>
            </a:xfrm>
            <a:prstGeom prst="rect">
              <a:avLst/>
            </a:prstGeom>
            <a:solidFill>
              <a:srgbClr val="90D1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srgbClr val="FFFFFF"/>
                </a:solidFill>
                <a:latin typeface="Sassoon Infant Rg"/>
              </a:endParaRPr>
            </a:p>
          </p:txBody>
        </p:sp>
        <p:sp>
          <p:nvSpPr>
            <p:cNvPr id="11" name="TextBox 4">
              <a:extLst>
                <a:ext uri="{FF2B5EF4-FFF2-40B4-BE49-F238E27FC236}">
                  <a16:creationId xmlns:a16="http://schemas.microsoft.com/office/drawing/2014/main" id="{8557A8B1-DF65-48A3-92D8-B412A104AD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65588" y="4872148"/>
              <a:ext cx="3614737" cy="368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lang="en-GB" altLang="en-US" sz="1800" b="1" dirty="0">
                  <a:solidFill>
                    <a:srgbClr val="1C1C1C">
                      <a:lumMod val="95000"/>
                      <a:lumOff val="5000"/>
                    </a:srgbClr>
                  </a:solidFill>
                  <a:latin typeface="Sassoon Infant Rg" panose="02000503030000020003" pitchFamily="50" charset="0"/>
                </a:rPr>
                <a:t>Should </a:t>
              </a:r>
              <a:r>
                <a:rPr lang="en-GB" altLang="en-US" sz="1800" dirty="0">
                  <a:solidFill>
                    <a:srgbClr val="1C1C1C">
                      <a:lumMod val="95000"/>
                      <a:lumOff val="5000"/>
                    </a:srgbClr>
                  </a:solidFill>
                  <a:latin typeface="Sassoon Infant Rg" panose="02000503030000020003" pitchFamily="50" charset="0"/>
                </a:rPr>
                <a:t>children eat fruit?</a:t>
              </a:r>
              <a:endParaRPr lang="en-GB" altLang="en-US" sz="1800" b="1" dirty="0">
                <a:solidFill>
                  <a:srgbClr val="1C1C1C">
                    <a:lumMod val="95000"/>
                    <a:lumOff val="5000"/>
                  </a:srgbClr>
                </a:solidFill>
                <a:latin typeface="Sassoon Infant Rg" panose="02000503030000020003" pitchFamily="50" charset="0"/>
              </a:endParaRPr>
            </a:p>
          </p:txBody>
        </p:sp>
      </p:grpSp>
      <p:pic>
        <p:nvPicPr>
          <p:cNvPr id="9228" name="Picture 11">
            <a:extLst>
              <a:ext uri="{FF2B5EF4-FFF2-40B4-BE49-F238E27FC236}">
                <a16:creationId xmlns:a16="http://schemas.microsoft.com/office/drawing/2014/main" id="{A131D8BC-A211-4365-9530-8CD6882B27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839" y="969964"/>
            <a:ext cx="1323975" cy="226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9" name="Picture 13">
            <a:extLst>
              <a:ext uri="{FF2B5EF4-FFF2-40B4-BE49-F238E27FC236}">
                <a16:creationId xmlns:a16="http://schemas.microsoft.com/office/drawing/2014/main" id="{4BEA277C-AE11-4F88-82A8-A8538F269D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0826" y="3430589"/>
            <a:ext cx="2041525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0" name="Picture 14">
            <a:extLst>
              <a:ext uri="{FF2B5EF4-FFF2-40B4-BE49-F238E27FC236}">
                <a16:creationId xmlns:a16="http://schemas.microsoft.com/office/drawing/2014/main" id="{0B0F8DF7-D88A-484F-BFB7-8130C7C5FD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5139" y="4886325"/>
            <a:ext cx="1685925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>
            <a:extLst>
              <a:ext uri="{FF2B5EF4-FFF2-40B4-BE49-F238E27FC236}">
                <a16:creationId xmlns:a16="http://schemas.microsoft.com/office/drawing/2014/main" id="{11D77DA1-B0D6-43ED-9392-C75D04C2B3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0175" y="806451"/>
            <a:ext cx="68516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b="1">
                <a:latin typeface="Sassoon Infant Md" pitchFamily="50" charset="0"/>
              </a:rPr>
              <a:t>Modal verbs </a:t>
            </a:r>
            <a:r>
              <a:rPr lang="en-GB" altLang="en-US">
                <a:latin typeface="Sassoon Infant Md" pitchFamily="50" charset="0"/>
              </a:rPr>
              <a:t>can be used to show how possible something is, </a:t>
            </a:r>
          </a:p>
          <a:p>
            <a:pPr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>
                <a:latin typeface="Sassoon Infant Md" pitchFamily="50" charset="0"/>
              </a:rPr>
              <a:t>or how likely it is to happen/have happened.</a:t>
            </a:r>
          </a:p>
        </p:txBody>
      </p:sp>
      <p:sp>
        <p:nvSpPr>
          <p:cNvPr id="10243" name="Rectangle 5">
            <a:extLst>
              <a:ext uri="{FF2B5EF4-FFF2-40B4-BE49-F238E27FC236}">
                <a16:creationId xmlns:a16="http://schemas.microsoft.com/office/drawing/2014/main" id="{5356ED90-46AD-498A-9576-4D2E2EEBF3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4964" y="1706564"/>
            <a:ext cx="13620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/>
              <a:t>For example: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913EEB5-3DF6-410C-85B2-7BC11E139353}"/>
              </a:ext>
            </a:extLst>
          </p:cNvPr>
          <p:cNvGrpSpPr>
            <a:grpSpLocks/>
          </p:cNvGrpSpPr>
          <p:nvPr/>
        </p:nvGrpSpPr>
        <p:grpSpPr bwMode="auto">
          <a:xfrm>
            <a:off x="2279650" y="2525714"/>
            <a:ext cx="7632700" cy="719137"/>
            <a:chOff x="755650" y="2525859"/>
            <a:chExt cx="7632700" cy="719092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7D64E05-5F5B-4F6F-B6B8-D64758E68306}"/>
                </a:ext>
              </a:extLst>
            </p:cNvPr>
            <p:cNvSpPr/>
            <p:nvPr/>
          </p:nvSpPr>
          <p:spPr>
            <a:xfrm>
              <a:off x="755650" y="2525859"/>
              <a:ext cx="7632700" cy="719092"/>
            </a:xfrm>
            <a:prstGeom prst="rect">
              <a:avLst/>
            </a:prstGeom>
            <a:solidFill>
              <a:srgbClr val="C1E5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srgbClr val="FFFFFF"/>
                </a:solidFill>
                <a:latin typeface="Sassoon Infant Rg"/>
              </a:endParaRPr>
            </a:p>
          </p:txBody>
        </p:sp>
        <p:sp>
          <p:nvSpPr>
            <p:cNvPr id="10" name="TextBox 4">
              <a:extLst>
                <a:ext uri="{FF2B5EF4-FFF2-40B4-BE49-F238E27FC236}">
                  <a16:creationId xmlns:a16="http://schemas.microsoft.com/office/drawing/2014/main" id="{C8E98313-648B-4ABC-9768-536D4C60DC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92188" y="2700473"/>
              <a:ext cx="6110287" cy="369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lang="en-GB" altLang="en-US" sz="1800" dirty="0">
                  <a:solidFill>
                    <a:srgbClr val="1C1C1C">
                      <a:lumMod val="95000"/>
                      <a:lumOff val="5000"/>
                    </a:srgbClr>
                  </a:solidFill>
                  <a:latin typeface="Sassoon Infant Rg" panose="02000503030000020003" pitchFamily="50" charset="0"/>
                </a:rPr>
                <a:t>He’s very late. He </a:t>
              </a:r>
              <a:r>
                <a:rPr lang="en-GB" altLang="en-US" sz="1800" b="1" dirty="0">
                  <a:solidFill>
                    <a:srgbClr val="1C1C1C">
                      <a:lumMod val="95000"/>
                      <a:lumOff val="5000"/>
                    </a:srgbClr>
                  </a:solidFill>
                  <a:latin typeface="Sassoon Infant Rg" panose="02000503030000020003" pitchFamily="50" charset="0"/>
                </a:rPr>
                <a:t>could have missed </a:t>
              </a:r>
              <a:r>
                <a:rPr lang="en-GB" altLang="en-US" sz="1800" dirty="0">
                  <a:solidFill>
                    <a:srgbClr val="1C1C1C">
                      <a:lumMod val="95000"/>
                      <a:lumOff val="5000"/>
                    </a:srgbClr>
                  </a:solidFill>
                  <a:latin typeface="Sassoon Infant Rg" panose="02000503030000020003" pitchFamily="50" charset="0"/>
                </a:rPr>
                <a:t>the train.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7132C4A-21CB-417B-95DB-EA85B6C17754}"/>
              </a:ext>
            </a:extLst>
          </p:cNvPr>
          <p:cNvGrpSpPr>
            <a:grpSpLocks/>
          </p:cNvGrpSpPr>
          <p:nvPr/>
        </p:nvGrpSpPr>
        <p:grpSpPr bwMode="auto">
          <a:xfrm>
            <a:off x="2279650" y="3657600"/>
            <a:ext cx="7632700" cy="719138"/>
            <a:chOff x="755650" y="3656984"/>
            <a:chExt cx="7632700" cy="719092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6224E66-A81D-452C-BB29-E0DF404E8A4A}"/>
                </a:ext>
              </a:extLst>
            </p:cNvPr>
            <p:cNvSpPr/>
            <p:nvPr/>
          </p:nvSpPr>
          <p:spPr>
            <a:xfrm>
              <a:off x="755650" y="3656984"/>
              <a:ext cx="7632700" cy="719092"/>
            </a:xfrm>
            <a:prstGeom prst="rect">
              <a:avLst/>
            </a:prstGeom>
            <a:solidFill>
              <a:srgbClr val="C1E5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srgbClr val="FFFFFF"/>
                </a:solidFill>
                <a:latin typeface="Sassoon Infant Rg"/>
              </a:endParaRPr>
            </a:p>
          </p:txBody>
        </p:sp>
        <p:sp>
          <p:nvSpPr>
            <p:cNvPr id="11" name="TextBox 4">
              <a:extLst>
                <a:ext uri="{FF2B5EF4-FFF2-40B4-BE49-F238E27FC236}">
                  <a16:creationId xmlns:a16="http://schemas.microsoft.com/office/drawing/2014/main" id="{E62FE8EB-B9A7-4C97-B7E8-D136A40C5E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7900" y="3830011"/>
              <a:ext cx="4997450" cy="369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lang="en-GB" altLang="en-US" sz="1800" dirty="0">
                  <a:solidFill>
                    <a:srgbClr val="1C1C1C">
                      <a:lumMod val="95000"/>
                      <a:lumOff val="5000"/>
                    </a:srgbClr>
                  </a:solidFill>
                  <a:latin typeface="Sassoon Infant Rg" panose="02000503030000020003" pitchFamily="50" charset="0"/>
                </a:rPr>
                <a:t> It’s snowing so it </a:t>
              </a:r>
              <a:r>
                <a:rPr lang="en-GB" altLang="en-US" sz="1800" b="1" dirty="0">
                  <a:solidFill>
                    <a:srgbClr val="1C1C1C">
                      <a:lumMod val="95000"/>
                      <a:lumOff val="5000"/>
                    </a:srgbClr>
                  </a:solidFill>
                  <a:latin typeface="Sassoon Infant Rg" panose="02000503030000020003" pitchFamily="50" charset="0"/>
                </a:rPr>
                <a:t>must be </a:t>
              </a:r>
              <a:r>
                <a:rPr lang="en-GB" altLang="en-US" sz="1800" dirty="0">
                  <a:solidFill>
                    <a:srgbClr val="1C1C1C">
                      <a:lumMod val="95000"/>
                      <a:lumOff val="5000"/>
                    </a:srgbClr>
                  </a:solidFill>
                  <a:latin typeface="Sassoon Infant Rg" panose="02000503030000020003" pitchFamily="50" charset="0"/>
                </a:rPr>
                <a:t>very cold outside.</a:t>
              </a:r>
              <a:endParaRPr lang="en-GB" altLang="en-US" sz="1800" b="1" dirty="0">
                <a:solidFill>
                  <a:srgbClr val="1C1C1C">
                    <a:lumMod val="95000"/>
                    <a:lumOff val="5000"/>
                  </a:srgbClr>
                </a:solidFill>
                <a:latin typeface="Sassoon Infant Rg" panose="02000503030000020003" pitchFamily="50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738FE27-4AFF-4A5A-B476-B9E7B6414B67}"/>
              </a:ext>
            </a:extLst>
          </p:cNvPr>
          <p:cNvGrpSpPr>
            <a:grpSpLocks/>
          </p:cNvGrpSpPr>
          <p:nvPr/>
        </p:nvGrpSpPr>
        <p:grpSpPr bwMode="auto">
          <a:xfrm>
            <a:off x="2279650" y="4716464"/>
            <a:ext cx="7632700" cy="719137"/>
            <a:chOff x="755650" y="4717087"/>
            <a:chExt cx="7632700" cy="71909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90072B5-FA37-4CA6-B5F3-514318300135}"/>
                </a:ext>
              </a:extLst>
            </p:cNvPr>
            <p:cNvSpPr/>
            <p:nvPr/>
          </p:nvSpPr>
          <p:spPr>
            <a:xfrm>
              <a:off x="755650" y="4717087"/>
              <a:ext cx="7632700" cy="719092"/>
            </a:xfrm>
            <a:prstGeom prst="rect">
              <a:avLst/>
            </a:prstGeom>
            <a:solidFill>
              <a:srgbClr val="C1E5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srgbClr val="FFFFFF"/>
                </a:solidFill>
                <a:latin typeface="Sassoon Infant Rg"/>
              </a:endParaRPr>
            </a:p>
          </p:txBody>
        </p:sp>
        <p:sp>
          <p:nvSpPr>
            <p:cNvPr id="12" name="TextBox 4">
              <a:extLst>
                <a:ext uri="{FF2B5EF4-FFF2-40B4-BE49-F238E27FC236}">
                  <a16:creationId xmlns:a16="http://schemas.microsoft.com/office/drawing/2014/main" id="{008983E7-27EB-494F-AB1A-E5BC3DE301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92188" y="4907575"/>
              <a:ext cx="5638800" cy="368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lang="en-GB" altLang="en-US" sz="1800" dirty="0">
                  <a:solidFill>
                    <a:srgbClr val="1C1C1C">
                      <a:lumMod val="95000"/>
                      <a:lumOff val="5000"/>
                    </a:srgbClr>
                  </a:solidFill>
                  <a:latin typeface="Sassoon Infant Rg" panose="02000503030000020003" pitchFamily="50" charset="0"/>
                </a:rPr>
                <a:t>They </a:t>
              </a:r>
              <a:r>
                <a:rPr lang="en-GB" altLang="en-US" sz="1800" b="1" dirty="0">
                  <a:solidFill>
                    <a:srgbClr val="1C1C1C">
                      <a:lumMod val="95000"/>
                      <a:lumOff val="5000"/>
                    </a:srgbClr>
                  </a:solidFill>
                  <a:latin typeface="Sassoon Infant Rg" panose="02000503030000020003" pitchFamily="50" charset="0"/>
                </a:rPr>
                <a:t>will lock </a:t>
              </a:r>
              <a:r>
                <a:rPr lang="en-GB" altLang="en-US" sz="1800" dirty="0">
                  <a:solidFill>
                    <a:srgbClr val="1C1C1C">
                      <a:lumMod val="95000"/>
                      <a:lumOff val="5000"/>
                    </a:srgbClr>
                  </a:solidFill>
                  <a:latin typeface="Sassoon Infant Rg" panose="02000503030000020003" pitchFamily="50" charset="0"/>
                </a:rPr>
                <a:t>the windows when they go out.</a:t>
              </a:r>
              <a:endParaRPr lang="en-GB" altLang="en-US" sz="1800" b="1" dirty="0">
                <a:solidFill>
                  <a:srgbClr val="1C1C1C">
                    <a:lumMod val="95000"/>
                    <a:lumOff val="5000"/>
                  </a:srgbClr>
                </a:solidFill>
                <a:latin typeface="Sassoon Infant Rg" panose="02000503030000020003" pitchFamily="50" charset="0"/>
              </a:endParaRPr>
            </a:p>
          </p:txBody>
        </p:sp>
      </p:grpSp>
      <p:pic>
        <p:nvPicPr>
          <p:cNvPr id="10247" name="Picture 15">
            <a:extLst>
              <a:ext uri="{FF2B5EF4-FFF2-40B4-BE49-F238E27FC236}">
                <a16:creationId xmlns:a16="http://schemas.microsoft.com/office/drawing/2014/main" id="{255E1B98-98F2-4255-BAC1-016CBC998C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9350" y="2206626"/>
            <a:ext cx="1804988" cy="96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17">
            <a:extLst>
              <a:ext uri="{FF2B5EF4-FFF2-40B4-BE49-F238E27FC236}">
                <a16:creationId xmlns:a16="http://schemas.microsoft.com/office/drawing/2014/main" id="{EC7FAE44-6082-4EAC-AD77-8220799D24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3263" y="3244851"/>
            <a:ext cx="1198562" cy="140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18">
            <a:extLst>
              <a:ext uri="{FF2B5EF4-FFF2-40B4-BE49-F238E27FC236}">
                <a16:creationId xmlns:a16="http://schemas.microsoft.com/office/drawing/2014/main" id="{8F8ED4F4-1425-42CF-860B-E443A749F9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4726" y="4651375"/>
            <a:ext cx="1979613" cy="118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>
            <a:extLst>
              <a:ext uri="{FF2B5EF4-FFF2-40B4-BE49-F238E27FC236}">
                <a16:creationId xmlns:a16="http://schemas.microsoft.com/office/drawing/2014/main" id="{976D5132-4C97-472E-AB92-BFBA2D0545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0175" y="806451"/>
            <a:ext cx="68516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>
                <a:latin typeface="Sassoon Infant Md" pitchFamily="50" charset="0"/>
              </a:rPr>
              <a:t>Can you spot the </a:t>
            </a:r>
            <a:r>
              <a:rPr lang="en-GB" altLang="en-US" b="1">
                <a:latin typeface="Sassoon Infant Md" pitchFamily="50" charset="0"/>
              </a:rPr>
              <a:t>Modal verbs </a:t>
            </a:r>
            <a:r>
              <a:rPr lang="en-GB" altLang="en-US">
                <a:latin typeface="Sassoon Infant Md" pitchFamily="50" charset="0"/>
              </a:rPr>
              <a:t>used </a:t>
            </a:r>
          </a:p>
          <a:p>
            <a:pPr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>
                <a:latin typeface="Sassoon Infant Md" pitchFamily="50" charset="0"/>
              </a:rPr>
              <a:t>to show </a:t>
            </a:r>
            <a:r>
              <a:rPr lang="en-GB" altLang="en-US" b="1">
                <a:latin typeface="Sassoon Infant Md" pitchFamily="50" charset="0"/>
              </a:rPr>
              <a:t>possibility</a:t>
            </a:r>
            <a:r>
              <a:rPr lang="en-GB" altLang="en-US">
                <a:latin typeface="Sassoon Infant Md" pitchFamily="50" charset="0"/>
              </a:rPr>
              <a:t> in these sentences?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0C71AE3-C064-4507-BC5E-FD90362B907C}"/>
              </a:ext>
            </a:extLst>
          </p:cNvPr>
          <p:cNvSpPr/>
          <p:nvPr/>
        </p:nvSpPr>
        <p:spPr bwMode="auto">
          <a:xfrm>
            <a:off x="2279650" y="1673225"/>
            <a:ext cx="7632700" cy="719138"/>
          </a:xfrm>
          <a:prstGeom prst="rect">
            <a:avLst/>
          </a:prstGeom>
          <a:solidFill>
            <a:srgbClr val="C1E5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FFFFFF"/>
              </a:solidFill>
              <a:latin typeface="Sassoon Infant Rg"/>
            </a:endParaRPr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0968FB31-715F-4FBA-9656-9B9B57708A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6189" y="1847850"/>
            <a:ext cx="61102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GB" altLang="en-US" sz="1800" dirty="0">
                <a:solidFill>
                  <a:srgbClr val="1C1C1C">
                    <a:lumMod val="95000"/>
                    <a:lumOff val="5000"/>
                  </a:srgbClr>
                </a:solidFill>
                <a:latin typeface="Sassoon Infant Rg" panose="02000503030000020003" pitchFamily="50" charset="0"/>
              </a:rPr>
              <a:t>Mum might take us swimming after school.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C977958-D7FA-43DA-89BD-B23CDD8227A2}"/>
              </a:ext>
            </a:extLst>
          </p:cNvPr>
          <p:cNvSpPr/>
          <p:nvPr/>
        </p:nvSpPr>
        <p:spPr bwMode="auto">
          <a:xfrm>
            <a:off x="2279650" y="2608264"/>
            <a:ext cx="7632700" cy="719137"/>
          </a:xfrm>
          <a:prstGeom prst="rect">
            <a:avLst/>
          </a:prstGeom>
          <a:solidFill>
            <a:srgbClr val="C1E5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FFFFFF"/>
              </a:solidFill>
              <a:latin typeface="Sassoon Infant Rg"/>
            </a:endParaRPr>
          </a:p>
        </p:txBody>
      </p:sp>
      <p:sp>
        <p:nvSpPr>
          <p:cNvPr id="10" name="TextBox 4">
            <a:extLst>
              <a:ext uri="{FF2B5EF4-FFF2-40B4-BE49-F238E27FC236}">
                <a16:creationId xmlns:a16="http://schemas.microsoft.com/office/drawing/2014/main" id="{6DA61025-AA9E-493C-A39B-A8933BA4C1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6189" y="2782889"/>
            <a:ext cx="61102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GB" altLang="en-US" sz="1800" dirty="0">
                <a:solidFill>
                  <a:srgbClr val="1C1C1C">
                    <a:lumMod val="95000"/>
                    <a:lumOff val="5000"/>
                  </a:srgbClr>
                </a:solidFill>
                <a:latin typeface="Sassoon Infant Rg" panose="02000503030000020003" pitchFamily="50" charset="0"/>
              </a:rPr>
              <a:t>You could eat a banana instead of those sweets.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8C0314F-C959-480A-AF2E-BD4D153E1F38}"/>
              </a:ext>
            </a:extLst>
          </p:cNvPr>
          <p:cNvSpPr/>
          <p:nvPr/>
        </p:nvSpPr>
        <p:spPr bwMode="auto">
          <a:xfrm>
            <a:off x="2279650" y="3541714"/>
            <a:ext cx="7632700" cy="719137"/>
          </a:xfrm>
          <a:prstGeom prst="rect">
            <a:avLst/>
          </a:prstGeom>
          <a:solidFill>
            <a:srgbClr val="C1E5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FFFFFF"/>
              </a:solidFill>
              <a:latin typeface="Sassoon Infant Rg"/>
            </a:endParaRPr>
          </a:p>
        </p:txBody>
      </p:sp>
      <p:sp>
        <p:nvSpPr>
          <p:cNvPr id="13" name="TextBox 4">
            <a:extLst>
              <a:ext uri="{FF2B5EF4-FFF2-40B4-BE49-F238E27FC236}">
                <a16:creationId xmlns:a16="http://schemas.microsoft.com/office/drawing/2014/main" id="{E30A17FE-CC4C-4D0B-AA42-965F0232A8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6189" y="3716339"/>
            <a:ext cx="61102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GB" altLang="en-US" sz="1800" dirty="0">
                <a:solidFill>
                  <a:srgbClr val="1C1C1C">
                    <a:lumMod val="95000"/>
                    <a:lumOff val="5000"/>
                  </a:srgbClr>
                </a:solidFill>
                <a:latin typeface="Sassoon Infant Rg" panose="02000503030000020003" pitchFamily="50" charset="0"/>
              </a:rPr>
              <a:t>“Hurry up! We will be late!” said Dad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25E2153-466F-42E3-BAD0-2796D538D1EC}"/>
              </a:ext>
            </a:extLst>
          </p:cNvPr>
          <p:cNvSpPr/>
          <p:nvPr/>
        </p:nvSpPr>
        <p:spPr bwMode="auto">
          <a:xfrm>
            <a:off x="2279650" y="4476750"/>
            <a:ext cx="7632700" cy="719138"/>
          </a:xfrm>
          <a:prstGeom prst="rect">
            <a:avLst/>
          </a:prstGeom>
          <a:solidFill>
            <a:srgbClr val="C1E5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FFFFFF"/>
              </a:solidFill>
              <a:latin typeface="Sassoon Infant Rg"/>
            </a:endParaRPr>
          </a:p>
        </p:txBody>
      </p:sp>
      <p:sp>
        <p:nvSpPr>
          <p:cNvPr id="19" name="TextBox 4">
            <a:extLst>
              <a:ext uri="{FF2B5EF4-FFF2-40B4-BE49-F238E27FC236}">
                <a16:creationId xmlns:a16="http://schemas.microsoft.com/office/drawing/2014/main" id="{F729D84B-D4C8-4CAE-9FFB-FBDF302896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6189" y="4651375"/>
            <a:ext cx="61102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GB" altLang="en-US" sz="1800" dirty="0">
                <a:solidFill>
                  <a:srgbClr val="1C1C1C">
                    <a:lumMod val="95000"/>
                    <a:lumOff val="5000"/>
                  </a:srgbClr>
                </a:solidFill>
                <a:latin typeface="Sassoon Infant Rg" panose="02000503030000020003" pitchFamily="50" charset="0"/>
              </a:rPr>
              <a:t>We can go the other way – it’s quicker.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688E077-8AD5-4635-BA1B-BD977A933B69}"/>
              </a:ext>
            </a:extLst>
          </p:cNvPr>
          <p:cNvSpPr/>
          <p:nvPr/>
        </p:nvSpPr>
        <p:spPr bwMode="auto">
          <a:xfrm>
            <a:off x="2279650" y="5410200"/>
            <a:ext cx="7632700" cy="719138"/>
          </a:xfrm>
          <a:prstGeom prst="rect">
            <a:avLst/>
          </a:prstGeom>
          <a:solidFill>
            <a:srgbClr val="C1E5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FFFFFF"/>
              </a:solidFill>
              <a:latin typeface="Sassoon Infant Rg"/>
            </a:endParaRPr>
          </a:p>
        </p:txBody>
      </p:sp>
      <p:sp>
        <p:nvSpPr>
          <p:cNvPr id="22" name="TextBox 4">
            <a:extLst>
              <a:ext uri="{FF2B5EF4-FFF2-40B4-BE49-F238E27FC236}">
                <a16:creationId xmlns:a16="http://schemas.microsoft.com/office/drawing/2014/main" id="{ED8A03A4-38C0-4C62-87DB-6492069EC4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6189" y="5584825"/>
            <a:ext cx="61102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GB" altLang="en-US" sz="1800" dirty="0">
                <a:solidFill>
                  <a:srgbClr val="1C1C1C">
                    <a:lumMod val="95000"/>
                    <a:lumOff val="5000"/>
                  </a:srgbClr>
                </a:solidFill>
                <a:latin typeface="Sassoon Infant Rg" panose="02000503030000020003" pitchFamily="50" charset="0"/>
              </a:rPr>
              <a:t>You</a:t>
            </a:r>
            <a:r>
              <a:rPr lang="en-GB" altLang="en-US" sz="1800" b="1" dirty="0">
                <a:solidFill>
                  <a:srgbClr val="1C1C1C">
                    <a:lumMod val="95000"/>
                    <a:lumOff val="5000"/>
                  </a:srgbClr>
                </a:solidFill>
                <a:latin typeface="Sassoon Infant Rg" panose="02000503030000020003" pitchFamily="50" charset="0"/>
              </a:rPr>
              <a:t> </a:t>
            </a:r>
            <a:r>
              <a:rPr lang="en-GB" altLang="en-US" sz="1800" dirty="0">
                <a:solidFill>
                  <a:srgbClr val="1C1C1C">
                    <a:lumMod val="95000"/>
                    <a:lumOff val="5000"/>
                  </a:srgbClr>
                </a:solidFill>
                <a:latin typeface="Sassoon Infant Rg" panose="02000503030000020003" pitchFamily="50" charset="0"/>
              </a:rPr>
              <a:t>ought to go to bed earlier.</a:t>
            </a:r>
          </a:p>
        </p:txBody>
      </p:sp>
      <p:pic>
        <p:nvPicPr>
          <p:cNvPr id="11277" name="Picture 22">
            <a:extLst>
              <a:ext uri="{FF2B5EF4-FFF2-40B4-BE49-F238E27FC236}">
                <a16:creationId xmlns:a16="http://schemas.microsoft.com/office/drawing/2014/main" id="{C7966656-F87C-4CAD-9967-FB0FF6C55C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451" y="1427164"/>
            <a:ext cx="2060575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8" name="Picture 23">
            <a:extLst>
              <a:ext uri="{FF2B5EF4-FFF2-40B4-BE49-F238E27FC236}">
                <a16:creationId xmlns:a16="http://schemas.microsoft.com/office/drawing/2014/main" id="{AB538AB1-E071-4720-B10E-78ABCC129B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0113" y="2462214"/>
            <a:ext cx="1225550" cy="128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9" name="Picture 24">
            <a:extLst>
              <a:ext uri="{FF2B5EF4-FFF2-40B4-BE49-F238E27FC236}">
                <a16:creationId xmlns:a16="http://schemas.microsoft.com/office/drawing/2014/main" id="{15CD7A8B-CB2F-4D99-9A3B-9EC6991A3B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1" y="3297238"/>
            <a:ext cx="1546225" cy="116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80" name="TextBox 25">
            <a:extLst>
              <a:ext uri="{FF2B5EF4-FFF2-40B4-BE49-F238E27FC236}">
                <a16:creationId xmlns:a16="http://schemas.microsoft.com/office/drawing/2014/main" id="{97282665-2B46-4A16-BC25-D9F0FF0E41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75663" y="3619500"/>
            <a:ext cx="11112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/>
              <a:t>Hurry up!</a:t>
            </a:r>
          </a:p>
        </p:txBody>
      </p:sp>
      <p:pic>
        <p:nvPicPr>
          <p:cNvPr id="11281" name="Picture 28">
            <a:extLst>
              <a:ext uri="{FF2B5EF4-FFF2-40B4-BE49-F238E27FC236}">
                <a16:creationId xmlns:a16="http://schemas.microsoft.com/office/drawing/2014/main" id="{77DB1C50-5561-4214-BCFB-16A2BA06C7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9576" y="4095751"/>
            <a:ext cx="981075" cy="140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2" name="Picture 30">
            <a:extLst>
              <a:ext uri="{FF2B5EF4-FFF2-40B4-BE49-F238E27FC236}">
                <a16:creationId xmlns:a16="http://schemas.microsoft.com/office/drawing/2014/main" id="{868D0C50-7B0D-487E-B49C-A9FA72EB4A9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2889" y="4835526"/>
            <a:ext cx="1870075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4">
            <a:extLst>
              <a:ext uri="{FF2B5EF4-FFF2-40B4-BE49-F238E27FC236}">
                <a16:creationId xmlns:a16="http://schemas.microsoft.com/office/drawing/2014/main" id="{947E97F3-6195-457E-8AA5-2F3FE5F134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7041" y="1846303"/>
            <a:ext cx="73272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GB" altLang="en-US" sz="1800" dirty="0">
                <a:ln w="9525">
                  <a:solidFill>
                    <a:srgbClr val="74915C"/>
                  </a:solidFill>
                </a:ln>
                <a:solidFill>
                  <a:srgbClr val="74915C"/>
                </a:solidFill>
                <a:latin typeface="Sassoon Infant Rg" panose="02000503030000020003" pitchFamily="50" charset="0"/>
              </a:rPr>
              <a:t>might</a:t>
            </a:r>
          </a:p>
        </p:txBody>
      </p:sp>
      <p:sp>
        <p:nvSpPr>
          <p:cNvPr id="25" name="TextBox 4">
            <a:extLst>
              <a:ext uri="{FF2B5EF4-FFF2-40B4-BE49-F238E27FC236}">
                <a16:creationId xmlns:a16="http://schemas.microsoft.com/office/drawing/2014/main" id="{F6EAB5E2-6974-4204-B3F3-957961FD75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3691" y="2780507"/>
            <a:ext cx="73272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GB" altLang="en-US" sz="1800" dirty="0">
                <a:ln w="9525">
                  <a:solidFill>
                    <a:srgbClr val="74915C"/>
                  </a:solidFill>
                </a:ln>
                <a:solidFill>
                  <a:srgbClr val="74915C"/>
                </a:solidFill>
                <a:latin typeface="Sassoon Infant Rg" panose="02000503030000020003" pitchFamily="50" charset="0"/>
              </a:rPr>
              <a:t>could</a:t>
            </a:r>
          </a:p>
        </p:txBody>
      </p:sp>
      <p:sp>
        <p:nvSpPr>
          <p:cNvPr id="26" name="TextBox 4">
            <a:extLst>
              <a:ext uri="{FF2B5EF4-FFF2-40B4-BE49-F238E27FC236}">
                <a16:creationId xmlns:a16="http://schemas.microsoft.com/office/drawing/2014/main" id="{237F7DF2-F2D0-46AE-A785-9E4D759735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6673" y="3713957"/>
            <a:ext cx="73272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GB" altLang="en-US" sz="1800" dirty="0">
                <a:ln w="9525">
                  <a:solidFill>
                    <a:srgbClr val="74915C"/>
                  </a:solidFill>
                </a:ln>
                <a:solidFill>
                  <a:srgbClr val="74915C"/>
                </a:solidFill>
                <a:latin typeface="Sassoon Infant Rg" panose="02000503030000020003" pitchFamily="50" charset="0"/>
              </a:rPr>
              <a:t>will</a:t>
            </a:r>
          </a:p>
        </p:txBody>
      </p:sp>
      <p:sp>
        <p:nvSpPr>
          <p:cNvPr id="27" name="TextBox 4">
            <a:extLst>
              <a:ext uri="{FF2B5EF4-FFF2-40B4-BE49-F238E27FC236}">
                <a16:creationId xmlns:a16="http://schemas.microsoft.com/office/drawing/2014/main" id="{3EAB4EF3-98DB-4CC5-8E61-E68F72FFE3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8388" y="4644311"/>
            <a:ext cx="73272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GB" altLang="en-US" sz="1800" dirty="0">
                <a:ln w="9525">
                  <a:solidFill>
                    <a:srgbClr val="74915C"/>
                  </a:solidFill>
                </a:ln>
                <a:solidFill>
                  <a:srgbClr val="74915C"/>
                </a:solidFill>
                <a:latin typeface="Sassoon Infant Rg" panose="02000503030000020003" pitchFamily="50" charset="0"/>
              </a:rPr>
              <a:t>can</a:t>
            </a:r>
          </a:p>
        </p:txBody>
      </p:sp>
      <p:sp>
        <p:nvSpPr>
          <p:cNvPr id="28" name="TextBox 4">
            <a:extLst>
              <a:ext uri="{FF2B5EF4-FFF2-40B4-BE49-F238E27FC236}">
                <a16:creationId xmlns:a16="http://schemas.microsoft.com/office/drawing/2014/main" id="{B0404D4C-F74F-4E49-892C-EE65F4B081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3690" y="5585381"/>
            <a:ext cx="73272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GB" altLang="en-US" sz="1800" dirty="0">
                <a:ln w="9525">
                  <a:solidFill>
                    <a:srgbClr val="74915C"/>
                  </a:solidFill>
                </a:ln>
                <a:solidFill>
                  <a:srgbClr val="74915C"/>
                </a:solidFill>
                <a:latin typeface="Sassoon Infant Rg" panose="02000503030000020003" pitchFamily="50" charset="0"/>
              </a:rPr>
              <a:t>ought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3" grpId="0"/>
      <p:bldP spid="19" grpId="0"/>
      <p:bldP spid="2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>
            <a:extLst>
              <a:ext uri="{FF2B5EF4-FFF2-40B4-BE49-F238E27FC236}">
                <a16:creationId xmlns:a16="http://schemas.microsoft.com/office/drawing/2014/main" id="{99CF2FC1-EA0C-40C9-B5F4-65D3D4F2E0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0175" y="806451"/>
            <a:ext cx="68516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>
                <a:latin typeface="Sassoon Infant Md" pitchFamily="50" charset="0"/>
              </a:rPr>
              <a:t>Which </a:t>
            </a:r>
            <a:r>
              <a:rPr lang="en-GB" altLang="en-US" b="1">
                <a:latin typeface="Sassoon Infant Md" pitchFamily="50" charset="0"/>
              </a:rPr>
              <a:t>Modal verbs </a:t>
            </a:r>
            <a:r>
              <a:rPr lang="en-GB" altLang="en-US">
                <a:latin typeface="Sassoon Infant Md" pitchFamily="50" charset="0"/>
              </a:rPr>
              <a:t>are missing </a:t>
            </a:r>
          </a:p>
          <a:p>
            <a:pPr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>
                <a:latin typeface="Sassoon Infant Md" pitchFamily="50" charset="0"/>
              </a:rPr>
              <a:t>from these sentences?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2B07A16-9007-4976-9F18-60ACE9C69808}"/>
              </a:ext>
            </a:extLst>
          </p:cNvPr>
          <p:cNvSpPr/>
          <p:nvPr/>
        </p:nvSpPr>
        <p:spPr bwMode="auto">
          <a:xfrm>
            <a:off x="2279650" y="1673225"/>
            <a:ext cx="7632700" cy="719138"/>
          </a:xfrm>
          <a:prstGeom prst="rect">
            <a:avLst/>
          </a:prstGeom>
          <a:solidFill>
            <a:srgbClr val="C1E5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FFFFFF"/>
              </a:solidFill>
              <a:latin typeface="Sassoon Infant Rg"/>
            </a:endParaRPr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BA6CA581-6AD1-41D0-B650-A54E1C8C5D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6189" y="1847850"/>
            <a:ext cx="61102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GB" altLang="en-US" sz="1800" dirty="0">
                <a:solidFill>
                  <a:srgbClr val="1C1C1C">
                    <a:lumMod val="95000"/>
                    <a:lumOff val="5000"/>
                  </a:srgbClr>
                </a:solidFill>
                <a:latin typeface="Sassoon Infant Rg" panose="02000503030000020003" pitchFamily="50" charset="0"/>
              </a:rPr>
              <a:t>You         be hot in that thick coat.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22FCABE-90C9-4F61-8D42-673323E8D091}"/>
              </a:ext>
            </a:extLst>
          </p:cNvPr>
          <p:cNvSpPr/>
          <p:nvPr/>
        </p:nvSpPr>
        <p:spPr bwMode="auto">
          <a:xfrm>
            <a:off x="2279650" y="2605089"/>
            <a:ext cx="7632700" cy="719137"/>
          </a:xfrm>
          <a:prstGeom prst="rect">
            <a:avLst/>
          </a:prstGeom>
          <a:solidFill>
            <a:srgbClr val="C1E5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FFFFFF"/>
              </a:solidFill>
              <a:latin typeface="Sassoon Infant Rg"/>
            </a:endParaRPr>
          </a:p>
        </p:txBody>
      </p:sp>
      <p:sp>
        <p:nvSpPr>
          <p:cNvPr id="10" name="TextBox 4">
            <a:extLst>
              <a:ext uri="{FF2B5EF4-FFF2-40B4-BE49-F238E27FC236}">
                <a16:creationId xmlns:a16="http://schemas.microsoft.com/office/drawing/2014/main" id="{2B160D51-5C1A-48EF-B415-5063D635F5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6189" y="2782889"/>
            <a:ext cx="61102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GB" altLang="en-US" sz="1800" dirty="0">
                <a:solidFill>
                  <a:srgbClr val="1C1C1C">
                    <a:lumMod val="95000"/>
                    <a:lumOff val="5000"/>
                  </a:srgbClr>
                </a:solidFill>
                <a:latin typeface="Sassoon Infant Rg" panose="02000503030000020003" pitchFamily="50" charset="0"/>
              </a:rPr>
              <a:t>If it’s dry, </a:t>
            </a:r>
            <a:r>
              <a:rPr lang="en-GB" altLang="en-US" sz="1800" b="1" dirty="0">
                <a:solidFill>
                  <a:srgbClr val="1C1C1C">
                    <a:lumMod val="95000"/>
                    <a:lumOff val="5000"/>
                  </a:srgbClr>
                </a:solidFill>
                <a:latin typeface="Sassoon Infant Rg" panose="02000503030000020003" pitchFamily="50" charset="0"/>
              </a:rPr>
              <a:t>        </a:t>
            </a:r>
            <a:r>
              <a:rPr lang="en-GB" altLang="en-US" sz="1800" dirty="0">
                <a:solidFill>
                  <a:srgbClr val="1C1C1C">
                    <a:lumMod val="95000"/>
                    <a:lumOff val="5000"/>
                  </a:srgbClr>
                </a:solidFill>
                <a:latin typeface="Sassoon Infant Rg" panose="02000503030000020003" pitchFamily="50" charset="0"/>
              </a:rPr>
              <a:t>we play outside?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038088D-7F3F-435C-BC5F-BB476CC5DEFA}"/>
              </a:ext>
            </a:extLst>
          </p:cNvPr>
          <p:cNvSpPr/>
          <p:nvPr/>
        </p:nvSpPr>
        <p:spPr bwMode="auto">
          <a:xfrm>
            <a:off x="2279650" y="3541714"/>
            <a:ext cx="7632700" cy="719137"/>
          </a:xfrm>
          <a:prstGeom prst="rect">
            <a:avLst/>
          </a:prstGeom>
          <a:solidFill>
            <a:srgbClr val="C1E5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FFFFFF"/>
              </a:solidFill>
              <a:latin typeface="Sassoon Infant Rg"/>
            </a:endParaRPr>
          </a:p>
        </p:txBody>
      </p:sp>
      <p:sp>
        <p:nvSpPr>
          <p:cNvPr id="13" name="TextBox 4">
            <a:extLst>
              <a:ext uri="{FF2B5EF4-FFF2-40B4-BE49-F238E27FC236}">
                <a16:creationId xmlns:a16="http://schemas.microsoft.com/office/drawing/2014/main" id="{A16C2AD2-9138-4708-8114-8B6D6E613F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6189" y="3716339"/>
            <a:ext cx="61102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GB" altLang="en-US" sz="1800" dirty="0">
                <a:solidFill>
                  <a:srgbClr val="1C1C1C">
                    <a:lumMod val="95000"/>
                    <a:lumOff val="5000"/>
                  </a:srgbClr>
                </a:solidFill>
                <a:latin typeface="Sassoon Infant Rg" panose="02000503030000020003" pitchFamily="50" charset="0"/>
              </a:rPr>
              <a:t>He’s so fast, he </a:t>
            </a:r>
            <a:r>
              <a:rPr lang="en-GB" altLang="en-US" sz="1800" b="1" dirty="0">
                <a:solidFill>
                  <a:srgbClr val="1C1C1C">
                    <a:lumMod val="95000"/>
                    <a:lumOff val="5000"/>
                  </a:srgbClr>
                </a:solidFill>
                <a:latin typeface="Sassoon Infant Rg" panose="02000503030000020003" pitchFamily="50" charset="0"/>
              </a:rPr>
              <a:t>           </a:t>
            </a:r>
            <a:r>
              <a:rPr lang="en-GB" altLang="en-US" sz="1800" dirty="0">
                <a:solidFill>
                  <a:srgbClr val="1C1C1C">
                    <a:lumMod val="95000"/>
                    <a:lumOff val="5000"/>
                  </a:srgbClr>
                </a:solidFill>
                <a:latin typeface="Sassoon Infant Rg" panose="02000503030000020003" pitchFamily="50" charset="0"/>
              </a:rPr>
              <a:t>win the race.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3C8EBFC-96D2-4681-86D0-6D4A8588C85A}"/>
              </a:ext>
            </a:extLst>
          </p:cNvPr>
          <p:cNvSpPr/>
          <p:nvPr/>
        </p:nvSpPr>
        <p:spPr bwMode="auto">
          <a:xfrm>
            <a:off x="2279650" y="4476750"/>
            <a:ext cx="7632700" cy="719138"/>
          </a:xfrm>
          <a:prstGeom prst="rect">
            <a:avLst/>
          </a:prstGeom>
          <a:solidFill>
            <a:srgbClr val="C1E5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FFFFFF"/>
              </a:solidFill>
              <a:latin typeface="Sassoon Infant Rg"/>
            </a:endParaRPr>
          </a:p>
        </p:txBody>
      </p:sp>
      <p:sp>
        <p:nvSpPr>
          <p:cNvPr id="16" name="TextBox 4">
            <a:extLst>
              <a:ext uri="{FF2B5EF4-FFF2-40B4-BE49-F238E27FC236}">
                <a16:creationId xmlns:a16="http://schemas.microsoft.com/office/drawing/2014/main" id="{EF29E73B-FECA-41F6-A474-F25E2D5952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6189" y="4651375"/>
            <a:ext cx="61102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GB" altLang="en-US" sz="1800" dirty="0">
                <a:solidFill>
                  <a:srgbClr val="1C1C1C">
                    <a:lumMod val="95000"/>
                    <a:lumOff val="5000"/>
                  </a:srgbClr>
                </a:solidFill>
                <a:latin typeface="Sassoon Infant Rg" panose="02000503030000020003" pitchFamily="50" charset="0"/>
              </a:rPr>
              <a:t>I’m fed up with my long hair. I           have it cut.</a:t>
            </a:r>
          </a:p>
        </p:txBody>
      </p:sp>
      <p:pic>
        <p:nvPicPr>
          <p:cNvPr id="12299" name="Picture 29">
            <a:extLst>
              <a:ext uri="{FF2B5EF4-FFF2-40B4-BE49-F238E27FC236}">
                <a16:creationId xmlns:a16="http://schemas.microsoft.com/office/drawing/2014/main" id="{D4CEFB89-BACC-4508-B35C-E09F256D80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2914" y="1282700"/>
            <a:ext cx="11779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E342D8F9-B049-4457-8083-C43178155CD7}"/>
              </a:ext>
            </a:extLst>
          </p:cNvPr>
          <p:cNvSpPr/>
          <p:nvPr/>
        </p:nvSpPr>
        <p:spPr>
          <a:xfrm>
            <a:off x="2670175" y="5410201"/>
            <a:ext cx="6851650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dirty="0">
                <a:solidFill>
                  <a:srgbClr val="1C1C1C">
                    <a:lumMod val="95000"/>
                    <a:lumOff val="5000"/>
                  </a:srgbClr>
                </a:solidFill>
                <a:latin typeface="Sassoon Infant Rg" pitchFamily="50" charset="0"/>
              </a:rPr>
              <a:t>Did you choose these </a:t>
            </a:r>
            <a:r>
              <a:rPr lang="en-GB" altLang="en-US" b="1" dirty="0">
                <a:solidFill>
                  <a:srgbClr val="1C1C1C">
                    <a:lumMod val="95000"/>
                    <a:lumOff val="5000"/>
                  </a:srgbClr>
                </a:solidFill>
                <a:latin typeface="Sassoon Infant Md" panose="02000603050000020003" pitchFamily="50" charset="0"/>
              </a:rPr>
              <a:t>modal verbs</a:t>
            </a:r>
            <a:r>
              <a:rPr lang="en-GB" altLang="en-US" dirty="0">
                <a:solidFill>
                  <a:srgbClr val="1C1C1C">
                    <a:lumMod val="95000"/>
                    <a:lumOff val="5000"/>
                  </a:srgbClr>
                </a:solidFill>
                <a:latin typeface="Sassoon Infant Rg" pitchFamily="50" charset="0"/>
              </a:rPr>
              <a:t>?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dirty="0">
                <a:solidFill>
                  <a:srgbClr val="1C1C1C">
                    <a:lumMod val="95000"/>
                    <a:lumOff val="5000"/>
                  </a:srgbClr>
                </a:solidFill>
                <a:latin typeface="Sassoon Infant Rg" pitchFamily="50" charset="0"/>
              </a:rPr>
              <a:t>Which others could you have used?</a:t>
            </a:r>
            <a:endParaRPr lang="en-GB" altLang="en-US" b="1" dirty="0">
              <a:solidFill>
                <a:srgbClr val="1C1C1C">
                  <a:lumMod val="95000"/>
                  <a:lumOff val="5000"/>
                </a:srgbClr>
              </a:solidFill>
              <a:latin typeface="Sassoon Infant Md" panose="02000603050000020003" pitchFamily="50" charset="0"/>
            </a:endParaRPr>
          </a:p>
        </p:txBody>
      </p:sp>
      <p:pic>
        <p:nvPicPr>
          <p:cNvPr id="12301" name="Picture 31">
            <a:extLst>
              <a:ext uri="{FF2B5EF4-FFF2-40B4-BE49-F238E27FC236}">
                <a16:creationId xmlns:a16="http://schemas.microsoft.com/office/drawing/2014/main" id="{D3EDF470-7039-4A1B-8AEB-6C90CED291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025" y="2190751"/>
            <a:ext cx="15875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2" name="Picture 32">
            <a:extLst>
              <a:ext uri="{FF2B5EF4-FFF2-40B4-BE49-F238E27FC236}">
                <a16:creationId xmlns:a16="http://schemas.microsoft.com/office/drawing/2014/main" id="{C23FAC9C-B5ED-43C1-AE81-6AAD784F77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4200" y="2847976"/>
            <a:ext cx="1536700" cy="178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3" name="Picture 33">
            <a:extLst>
              <a:ext uri="{FF2B5EF4-FFF2-40B4-BE49-F238E27FC236}">
                <a16:creationId xmlns:a16="http://schemas.microsoft.com/office/drawing/2014/main" id="{AC34905A-3EE4-4970-B412-EB5D1620EB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1" y="4086226"/>
            <a:ext cx="1027113" cy="110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4">
            <a:extLst>
              <a:ext uri="{FF2B5EF4-FFF2-40B4-BE49-F238E27FC236}">
                <a16:creationId xmlns:a16="http://schemas.microsoft.com/office/drawing/2014/main" id="{CA9134E2-7E2C-45AA-9704-9BFA784A01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5126" y="1846264"/>
            <a:ext cx="7334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b="1">
                <a:solidFill>
                  <a:srgbClr val="74915C"/>
                </a:solidFill>
              </a:rPr>
              <a:t>must</a:t>
            </a:r>
          </a:p>
        </p:txBody>
      </p:sp>
      <p:sp>
        <p:nvSpPr>
          <p:cNvPr id="21" name="TextBox 4">
            <a:extLst>
              <a:ext uri="{FF2B5EF4-FFF2-40B4-BE49-F238E27FC236}">
                <a16:creationId xmlns:a16="http://schemas.microsoft.com/office/drawing/2014/main" id="{5F6EAE75-4120-49E6-8A71-BBE1B9D66B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7576" y="2781300"/>
            <a:ext cx="7334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b="1">
                <a:solidFill>
                  <a:srgbClr val="74915C"/>
                </a:solidFill>
              </a:rPr>
              <a:t>shall</a:t>
            </a:r>
          </a:p>
        </p:txBody>
      </p:sp>
      <p:sp>
        <p:nvSpPr>
          <p:cNvPr id="22" name="TextBox 4">
            <a:extLst>
              <a:ext uri="{FF2B5EF4-FFF2-40B4-BE49-F238E27FC236}">
                <a16:creationId xmlns:a16="http://schemas.microsoft.com/office/drawing/2014/main" id="{E18C5391-574D-433F-AADE-303CCD9D92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76" y="3716339"/>
            <a:ext cx="8874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b="1">
                <a:solidFill>
                  <a:srgbClr val="74915C"/>
                </a:solidFill>
              </a:rPr>
              <a:t>should</a:t>
            </a:r>
          </a:p>
        </p:txBody>
      </p:sp>
      <p:sp>
        <p:nvSpPr>
          <p:cNvPr id="23" name="TextBox 4">
            <a:extLst>
              <a:ext uri="{FF2B5EF4-FFF2-40B4-BE49-F238E27FC236}">
                <a16:creationId xmlns:a16="http://schemas.microsoft.com/office/drawing/2014/main" id="{7A6698C5-E238-47E9-9D0D-0A4F26F9B3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0676" y="4651375"/>
            <a:ext cx="8874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b="1">
                <a:solidFill>
                  <a:srgbClr val="74915C"/>
                </a:solidFill>
              </a:rPr>
              <a:t>might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3" grpId="0"/>
      <p:bldP spid="16" grpId="0"/>
      <p:bldP spid="29" grpId="0"/>
      <p:bldP spid="20" grpId="0"/>
      <p:bldP spid="21" grpId="0"/>
      <p:bldP spid="22" grpId="0"/>
      <p:bldP spid="2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53EA9C41-7BCB-4C30-84DD-5B7A0D83893C}"/>
              </a:ext>
            </a:extLst>
          </p:cNvPr>
          <p:cNvSpPr/>
          <p:nvPr/>
        </p:nvSpPr>
        <p:spPr>
          <a:xfrm>
            <a:off x="2466976" y="3609975"/>
            <a:ext cx="3502025" cy="592138"/>
          </a:xfrm>
          <a:prstGeom prst="rect">
            <a:avLst/>
          </a:prstGeom>
          <a:solidFill>
            <a:srgbClr val="90D1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FFFFFF"/>
              </a:solidFill>
              <a:latin typeface="Sassoon Infant Rg"/>
            </a:endParaRP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0B37E2EE-40D6-4CA7-82B2-0122A6E586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0175" y="806450"/>
            <a:ext cx="68516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b="1">
                <a:latin typeface="Sassoon Infant Md" pitchFamily="50" charset="0"/>
              </a:rPr>
              <a:t>Modal verbs </a:t>
            </a:r>
            <a:r>
              <a:rPr lang="en-GB" altLang="en-US">
                <a:latin typeface="Sassoon Infant Md" pitchFamily="50" charset="0"/>
              </a:rPr>
              <a:t>can also be used to show: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B0EE175-F7CB-4969-B355-D0D7D9F18622}"/>
              </a:ext>
            </a:extLst>
          </p:cNvPr>
          <p:cNvSpPr/>
          <p:nvPr/>
        </p:nvSpPr>
        <p:spPr>
          <a:xfrm>
            <a:off x="2466976" y="1292225"/>
            <a:ext cx="3502025" cy="592138"/>
          </a:xfrm>
          <a:prstGeom prst="rect">
            <a:avLst/>
          </a:prstGeom>
          <a:solidFill>
            <a:srgbClr val="90D1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FFFFFF"/>
              </a:solidFill>
              <a:latin typeface="Sassoon Infant Rg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3BAF8AB-428E-4994-8B7C-08D112B5A59F}"/>
              </a:ext>
            </a:extLst>
          </p:cNvPr>
          <p:cNvSpPr/>
          <p:nvPr/>
        </p:nvSpPr>
        <p:spPr>
          <a:xfrm>
            <a:off x="6200776" y="1292225"/>
            <a:ext cx="3502025" cy="592138"/>
          </a:xfrm>
          <a:prstGeom prst="rect">
            <a:avLst/>
          </a:prstGeom>
          <a:solidFill>
            <a:srgbClr val="90D1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FFFFFF"/>
              </a:solidFill>
              <a:latin typeface="Sassoon Infant Rg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F2F48DF-5343-497E-B5F3-A63EF99F168D}"/>
              </a:ext>
            </a:extLst>
          </p:cNvPr>
          <p:cNvSpPr/>
          <p:nvPr/>
        </p:nvSpPr>
        <p:spPr>
          <a:xfrm>
            <a:off x="6200776" y="3609975"/>
            <a:ext cx="3502025" cy="592138"/>
          </a:xfrm>
          <a:prstGeom prst="rect">
            <a:avLst/>
          </a:prstGeom>
          <a:solidFill>
            <a:srgbClr val="90D1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FFFFFF"/>
              </a:solidFill>
              <a:latin typeface="Sassoon Infant Rg"/>
            </a:endParaRPr>
          </a:p>
        </p:txBody>
      </p:sp>
      <p:sp>
        <p:nvSpPr>
          <p:cNvPr id="13319" name="Rectangle 9">
            <a:extLst>
              <a:ext uri="{FF2B5EF4-FFF2-40B4-BE49-F238E27FC236}">
                <a16:creationId xmlns:a16="http://schemas.microsoft.com/office/drawing/2014/main" id="{EAC83AFF-FE20-431E-880C-C349AB1815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8751" y="1403350"/>
            <a:ext cx="30384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b="1"/>
              <a:t>advice or obligation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F6FCF71-CD8E-4313-80A8-33456D1D3423}"/>
              </a:ext>
            </a:extLst>
          </p:cNvPr>
          <p:cNvSpPr/>
          <p:nvPr/>
        </p:nvSpPr>
        <p:spPr>
          <a:xfrm>
            <a:off x="2846389" y="3716339"/>
            <a:ext cx="3036887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b="1" dirty="0">
                <a:solidFill>
                  <a:srgbClr val="1C1C1C">
                    <a:lumMod val="95000"/>
                    <a:lumOff val="5000"/>
                  </a:srgbClr>
                </a:solidFill>
                <a:latin typeface="Sassoon Infant Rg" pitchFamily="50" charset="0"/>
              </a:rPr>
              <a:t>permission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40C64BA-6A2F-4B6D-AC90-DCF82922707D}"/>
              </a:ext>
            </a:extLst>
          </p:cNvPr>
          <p:cNvSpPr/>
          <p:nvPr/>
        </p:nvSpPr>
        <p:spPr>
          <a:xfrm>
            <a:off x="6434139" y="1403350"/>
            <a:ext cx="3036887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b="1" dirty="0">
                <a:solidFill>
                  <a:srgbClr val="1C1C1C">
                    <a:lumMod val="95000"/>
                    <a:lumOff val="5000"/>
                  </a:srgbClr>
                </a:solidFill>
                <a:latin typeface="Sassoon Infant Rg" pitchFamily="50" charset="0"/>
              </a:rPr>
              <a:t>habits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4C0E8C5-8729-4539-8D88-4967380BA003}"/>
              </a:ext>
            </a:extLst>
          </p:cNvPr>
          <p:cNvSpPr/>
          <p:nvPr/>
        </p:nvSpPr>
        <p:spPr>
          <a:xfrm>
            <a:off x="6434139" y="3721100"/>
            <a:ext cx="3036887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b="1" dirty="0">
                <a:solidFill>
                  <a:srgbClr val="1C1C1C">
                    <a:lumMod val="95000"/>
                    <a:lumOff val="5000"/>
                  </a:srgbClr>
                </a:solidFill>
                <a:latin typeface="Sassoon Infant Rg" pitchFamily="50" charset="0"/>
              </a:rPr>
              <a:t>ability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995A65D6-4632-419E-8FE6-E3B331180E6B}"/>
              </a:ext>
            </a:extLst>
          </p:cNvPr>
          <p:cNvGrpSpPr>
            <a:grpSpLocks/>
          </p:cNvGrpSpPr>
          <p:nvPr/>
        </p:nvGrpSpPr>
        <p:grpSpPr bwMode="auto">
          <a:xfrm>
            <a:off x="2466976" y="1879601"/>
            <a:ext cx="3502025" cy="1597025"/>
            <a:chOff x="942871" y="1879557"/>
            <a:chExt cx="3502113" cy="1596679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5B26DCC-A78B-47A9-A515-322C57B3659F}"/>
                </a:ext>
              </a:extLst>
            </p:cNvPr>
            <p:cNvSpPr/>
            <p:nvPr/>
          </p:nvSpPr>
          <p:spPr>
            <a:xfrm>
              <a:off x="942871" y="1879557"/>
              <a:ext cx="3502113" cy="1596679"/>
            </a:xfrm>
            <a:prstGeom prst="rect">
              <a:avLst/>
            </a:prstGeom>
            <a:solidFill>
              <a:srgbClr val="C1E5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dirty="0">
                <a:solidFill>
                  <a:srgbClr val="1C1C1C"/>
                </a:solidFill>
                <a:latin typeface="Sassoon Infant Rg"/>
              </a:endParaRPr>
            </a:p>
          </p:txBody>
        </p:sp>
        <p:sp>
          <p:nvSpPr>
            <p:cNvPr id="13337" name="Rectangle 19">
              <a:extLst>
                <a:ext uri="{FF2B5EF4-FFF2-40B4-BE49-F238E27FC236}">
                  <a16:creationId xmlns:a16="http://schemas.microsoft.com/office/drawing/2014/main" id="{9A2EB886-776E-4DC9-B6E2-2E7F5F9159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2871" y="2223039"/>
              <a:ext cx="3502113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000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9pPr>
            </a:lstStyle>
            <a:p>
              <a:pPr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GB" altLang="en-US" sz="1600"/>
                <a:t>Pupils </a:t>
              </a:r>
              <a:r>
                <a:rPr lang="en-GB" altLang="en-US" sz="1600" b="1"/>
                <a:t>must </a:t>
              </a:r>
              <a:r>
                <a:rPr lang="en-GB" altLang="en-US" sz="1600"/>
                <a:t>wear a uniform.</a:t>
              </a:r>
            </a:p>
            <a:p>
              <a:pPr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endParaRPr lang="en-GB" altLang="en-US" sz="1600"/>
            </a:p>
            <a:p>
              <a:pPr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GB" altLang="en-US" sz="1600"/>
                <a:t>You</a:t>
              </a:r>
              <a:r>
                <a:rPr lang="en-GB" altLang="en-US" sz="1600" b="1"/>
                <a:t> should </a:t>
              </a:r>
              <a:r>
                <a:rPr lang="en-GB" altLang="en-US" sz="1600"/>
                <a:t>not smoke.</a:t>
              </a:r>
            </a:p>
          </p:txBody>
        </p:sp>
        <p:pic>
          <p:nvPicPr>
            <p:cNvPr id="13338" name="Picture 20">
              <a:extLst>
                <a:ext uri="{FF2B5EF4-FFF2-40B4-BE49-F238E27FC236}">
                  <a16:creationId xmlns:a16="http://schemas.microsoft.com/office/drawing/2014/main" id="{4F04E0FD-664A-415E-B1BD-F01984799EF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3600"/>
            <a:stretch>
              <a:fillRect/>
            </a:stretch>
          </p:blipFill>
          <p:spPr bwMode="auto">
            <a:xfrm>
              <a:off x="3373943" y="2106488"/>
              <a:ext cx="1071040" cy="1362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37F45F78-AC63-46B3-956F-B94EA63598AD}"/>
              </a:ext>
            </a:extLst>
          </p:cNvPr>
          <p:cNvGrpSpPr>
            <a:grpSpLocks/>
          </p:cNvGrpSpPr>
          <p:nvPr/>
        </p:nvGrpSpPr>
        <p:grpSpPr bwMode="auto">
          <a:xfrm>
            <a:off x="6200776" y="1879601"/>
            <a:ext cx="3502025" cy="1597025"/>
            <a:chOff x="4677194" y="1879556"/>
            <a:chExt cx="3502113" cy="1596678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4D3760F-F074-42CC-9643-53BD405C2E0E}"/>
                </a:ext>
              </a:extLst>
            </p:cNvPr>
            <p:cNvSpPr/>
            <p:nvPr/>
          </p:nvSpPr>
          <p:spPr>
            <a:xfrm>
              <a:off x="4677194" y="1879556"/>
              <a:ext cx="3502113" cy="1596678"/>
            </a:xfrm>
            <a:prstGeom prst="rect">
              <a:avLst/>
            </a:prstGeom>
            <a:solidFill>
              <a:srgbClr val="C1E5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srgbClr val="FFFFFF"/>
                </a:solidFill>
                <a:latin typeface="Sassoon Infant Rg"/>
              </a:endParaRPr>
            </a:p>
          </p:txBody>
        </p:sp>
        <p:sp>
          <p:nvSpPr>
            <p:cNvPr id="13334" name="Rectangle 21">
              <a:extLst>
                <a:ext uri="{FF2B5EF4-FFF2-40B4-BE49-F238E27FC236}">
                  <a16:creationId xmlns:a16="http://schemas.microsoft.com/office/drawing/2014/main" id="{3A29B89F-E1D5-4927-8C59-2BCB35D203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77194" y="2018865"/>
              <a:ext cx="3502113" cy="1323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000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9pPr>
            </a:lstStyle>
            <a:p>
              <a:pPr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GB" altLang="en-US" sz="1600"/>
                <a:t>I </a:t>
              </a:r>
              <a:r>
                <a:rPr lang="en-GB" altLang="en-US" sz="1600" b="1"/>
                <a:t>will </a:t>
              </a:r>
              <a:r>
                <a:rPr lang="en-GB" altLang="en-US" sz="1600"/>
                <a:t>often have cereal for </a:t>
              </a:r>
            </a:p>
            <a:p>
              <a:pPr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GB" altLang="en-US" sz="1600"/>
                <a:t>my breakfast.</a:t>
              </a:r>
            </a:p>
            <a:p>
              <a:pPr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endParaRPr lang="en-GB" altLang="en-US" sz="1600"/>
            </a:p>
            <a:p>
              <a:pPr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GB" altLang="en-US" sz="1600"/>
                <a:t>We </a:t>
              </a:r>
              <a:r>
                <a:rPr lang="en-GB" altLang="en-US" sz="1600" b="1"/>
                <a:t>shall </a:t>
              </a:r>
              <a:r>
                <a:rPr lang="en-GB" altLang="en-US" sz="1600"/>
                <a:t>always enjoy a </a:t>
              </a:r>
            </a:p>
            <a:p>
              <a:pPr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GB" altLang="en-US" sz="1600"/>
                <a:t>walk in the park.</a:t>
              </a:r>
            </a:p>
          </p:txBody>
        </p:sp>
        <p:pic>
          <p:nvPicPr>
            <p:cNvPr id="13335" name="Picture 22">
              <a:extLst>
                <a:ext uri="{FF2B5EF4-FFF2-40B4-BE49-F238E27FC236}">
                  <a16:creationId xmlns:a16="http://schemas.microsoft.com/office/drawing/2014/main" id="{2E88CD61-66BB-4283-B949-6C777469CF4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2759" y="2247686"/>
              <a:ext cx="764671" cy="1115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C56A37D7-7D29-40B0-9FA8-55A40694FAC7}"/>
              </a:ext>
            </a:extLst>
          </p:cNvPr>
          <p:cNvGrpSpPr>
            <a:grpSpLocks/>
          </p:cNvGrpSpPr>
          <p:nvPr/>
        </p:nvGrpSpPr>
        <p:grpSpPr bwMode="auto">
          <a:xfrm>
            <a:off x="2466976" y="4202114"/>
            <a:ext cx="3502025" cy="1927225"/>
            <a:chOff x="942869" y="4202848"/>
            <a:chExt cx="3502113" cy="1926489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B8218EE-63CD-431B-8964-1D5304EF6716}"/>
                </a:ext>
              </a:extLst>
            </p:cNvPr>
            <p:cNvSpPr/>
            <p:nvPr/>
          </p:nvSpPr>
          <p:spPr>
            <a:xfrm>
              <a:off x="942869" y="4202848"/>
              <a:ext cx="3502113" cy="1926489"/>
            </a:xfrm>
            <a:prstGeom prst="rect">
              <a:avLst/>
            </a:prstGeom>
            <a:solidFill>
              <a:srgbClr val="C1E5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srgbClr val="FFFFFF"/>
                </a:solidFill>
                <a:latin typeface="Sassoon Infant Rg"/>
              </a:endParaRPr>
            </a:p>
          </p:txBody>
        </p:sp>
        <p:sp>
          <p:nvSpPr>
            <p:cNvPr id="13331" name="Rectangle 23">
              <a:extLst>
                <a:ext uri="{FF2B5EF4-FFF2-40B4-BE49-F238E27FC236}">
                  <a16:creationId xmlns:a16="http://schemas.microsoft.com/office/drawing/2014/main" id="{90E64A9F-E2D4-4529-A7C0-87D118C533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2869" y="4283464"/>
              <a:ext cx="3502113" cy="18158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000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9pPr>
            </a:lstStyle>
            <a:p>
              <a:pPr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GB" altLang="en-US" sz="1600"/>
                <a:t>May I leave a few minutes early?</a:t>
              </a:r>
            </a:p>
            <a:p>
              <a:pPr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endParaRPr lang="en-GB" altLang="en-US" sz="1600"/>
            </a:p>
            <a:p>
              <a:pPr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GB" altLang="en-US" sz="1600"/>
                <a:t>Could we go to the post </a:t>
              </a:r>
            </a:p>
            <a:p>
              <a:pPr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GB" altLang="en-US" sz="1600"/>
                <a:t>box on the way?</a:t>
              </a:r>
            </a:p>
            <a:p>
              <a:pPr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endParaRPr lang="en-GB" altLang="en-US" sz="1600"/>
            </a:p>
            <a:p>
              <a:pPr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GB" altLang="en-US" sz="1600"/>
                <a:t>Please can we have an </a:t>
              </a:r>
            </a:p>
            <a:p>
              <a:pPr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GB" altLang="en-US" sz="1600"/>
                <a:t>ice cream?</a:t>
              </a:r>
            </a:p>
          </p:txBody>
        </p:sp>
        <p:pic>
          <p:nvPicPr>
            <p:cNvPr id="13332" name="Picture 25">
              <a:extLst>
                <a:ext uri="{FF2B5EF4-FFF2-40B4-BE49-F238E27FC236}">
                  <a16:creationId xmlns:a16="http://schemas.microsoft.com/office/drawing/2014/main" id="{DB4B89B0-2375-47F4-887D-7067596A096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7567"/>
            <a:stretch>
              <a:fillRect/>
            </a:stretch>
          </p:blipFill>
          <p:spPr bwMode="auto">
            <a:xfrm>
              <a:off x="3317317" y="4698438"/>
              <a:ext cx="895456" cy="1427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11BEE12A-6E9C-4095-B70B-F5E143E52F80}"/>
              </a:ext>
            </a:extLst>
          </p:cNvPr>
          <p:cNvGrpSpPr>
            <a:grpSpLocks/>
          </p:cNvGrpSpPr>
          <p:nvPr/>
        </p:nvGrpSpPr>
        <p:grpSpPr bwMode="auto">
          <a:xfrm>
            <a:off x="6200776" y="4202114"/>
            <a:ext cx="3502025" cy="1927225"/>
            <a:chOff x="4677193" y="4202849"/>
            <a:chExt cx="3502113" cy="1926488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13493E1-A1A3-40CB-9C5F-C08B7CF3123F}"/>
                </a:ext>
              </a:extLst>
            </p:cNvPr>
            <p:cNvSpPr/>
            <p:nvPr/>
          </p:nvSpPr>
          <p:spPr>
            <a:xfrm>
              <a:off x="4677193" y="4202849"/>
              <a:ext cx="3502113" cy="1926488"/>
            </a:xfrm>
            <a:prstGeom prst="rect">
              <a:avLst/>
            </a:prstGeom>
            <a:solidFill>
              <a:srgbClr val="C1E5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srgbClr val="FFFFFF"/>
                </a:solidFill>
                <a:latin typeface="Sassoon Infant Rg"/>
              </a:endParaRPr>
            </a:p>
          </p:txBody>
        </p:sp>
        <p:sp>
          <p:nvSpPr>
            <p:cNvPr id="13328" name="Rectangle 26">
              <a:extLst>
                <a:ext uri="{FF2B5EF4-FFF2-40B4-BE49-F238E27FC236}">
                  <a16:creationId xmlns:a16="http://schemas.microsoft.com/office/drawing/2014/main" id="{3EABBDDF-A404-4F28-A857-F788DAC954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77193" y="4382386"/>
              <a:ext cx="3502113" cy="1077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000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9pPr>
            </a:lstStyle>
            <a:p>
              <a:pPr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GB" altLang="en-US" sz="1600"/>
                <a:t>I </a:t>
              </a:r>
              <a:r>
                <a:rPr lang="en-GB" altLang="en-US" sz="1600" b="1"/>
                <a:t>can </a:t>
              </a:r>
              <a:r>
                <a:rPr lang="en-GB" altLang="en-US" sz="1600"/>
                <a:t>drive a tractor.</a:t>
              </a:r>
            </a:p>
            <a:p>
              <a:pPr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endParaRPr lang="en-GB" altLang="en-US" sz="1600"/>
            </a:p>
            <a:p>
              <a:pPr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GB" altLang="en-US" sz="1600"/>
                <a:t>My grandfather</a:t>
              </a:r>
              <a:r>
                <a:rPr lang="en-GB" altLang="en-US" sz="1600" b="1"/>
                <a:t> could </a:t>
              </a:r>
            </a:p>
            <a:p>
              <a:pPr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GB" altLang="en-US" sz="1600"/>
                <a:t>draw very well.</a:t>
              </a:r>
            </a:p>
          </p:txBody>
        </p:sp>
        <p:pic>
          <p:nvPicPr>
            <p:cNvPr id="13329" name="Picture 28">
              <a:extLst>
                <a:ext uri="{FF2B5EF4-FFF2-40B4-BE49-F238E27FC236}">
                  <a16:creationId xmlns:a16="http://schemas.microsoft.com/office/drawing/2014/main" id="{9BC1FC0E-78F3-47D3-8698-10CBC07DC7A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4156" y="5044331"/>
              <a:ext cx="2590543" cy="929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84875-6549-416D-B295-AA7D70FF9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0FA095-4597-469E-A845-69EF7101F1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A04D6E-211F-43FD-8394-8BD96A589A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054" y="252413"/>
            <a:ext cx="5349657" cy="6302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24123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5B2C2-136F-4D4C-A09C-A23ABBF4C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742" y="141853"/>
            <a:ext cx="10610590" cy="910334"/>
          </a:xfrm>
        </p:spPr>
        <p:txBody>
          <a:bodyPr/>
          <a:lstStyle/>
          <a:p>
            <a:r>
              <a:rPr lang="en-GB" dirty="0"/>
              <a:t>Activity -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972ABD-6D17-4680-AC93-9B4986F5DD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285875"/>
            <a:ext cx="11620499" cy="5334000"/>
          </a:xfrm>
        </p:spPr>
        <p:txBody>
          <a:bodyPr>
            <a:normAutofit/>
          </a:bodyPr>
          <a:lstStyle/>
          <a:p>
            <a:r>
              <a:rPr lang="en-GB" dirty="0">
                <a:highlight>
                  <a:srgbClr val="FFFF00"/>
                </a:highlight>
              </a:rPr>
              <a:t>Highlight the Modal Verbs below:</a:t>
            </a:r>
          </a:p>
          <a:p>
            <a:r>
              <a:rPr lang="en-GB" dirty="0"/>
              <a:t>1. </a:t>
            </a:r>
            <a:r>
              <a:rPr lang="en-GB" sz="2400" dirty="0"/>
              <a:t>The crew might not believe their eyes when they see the end of the tunnel.</a:t>
            </a:r>
          </a:p>
          <a:p>
            <a:r>
              <a:rPr lang="en-GB" dirty="0"/>
              <a:t>2. </a:t>
            </a:r>
            <a:r>
              <a:rPr lang="en-GB" sz="2400" dirty="0"/>
              <a:t>Harriet couldn’t wait to be outside again.</a:t>
            </a:r>
            <a:endParaRPr lang="en-GB" dirty="0"/>
          </a:p>
          <a:p>
            <a:r>
              <a:rPr lang="en-GB" dirty="0"/>
              <a:t>3. </a:t>
            </a:r>
            <a:r>
              <a:rPr lang="en-GB" sz="2400" dirty="0"/>
              <a:t>The crew might not see such a beautiful sight again such as the Aurora.</a:t>
            </a:r>
          </a:p>
          <a:p>
            <a:r>
              <a:rPr lang="en-GB" dirty="0">
                <a:highlight>
                  <a:srgbClr val="FFFF00"/>
                </a:highlight>
              </a:rPr>
              <a:t>Fill in the missing space:</a:t>
            </a:r>
          </a:p>
          <a:p>
            <a:r>
              <a:rPr lang="en-GB" dirty="0"/>
              <a:t>1. </a:t>
            </a:r>
            <a:r>
              <a:rPr lang="en-GB" sz="2400" dirty="0"/>
              <a:t>Felicity ______ want to travel deeper into the snow plain for a few more chimes.</a:t>
            </a:r>
          </a:p>
          <a:p>
            <a:r>
              <a:rPr lang="en-GB" dirty="0"/>
              <a:t>2. </a:t>
            </a:r>
            <a:r>
              <a:rPr lang="en-GB" sz="2400" dirty="0"/>
              <a:t>Maudie thought that they _____ not survive in the storm.</a:t>
            </a:r>
          </a:p>
          <a:p>
            <a:r>
              <a:rPr lang="en-GB" dirty="0"/>
              <a:t>3. </a:t>
            </a:r>
            <a:r>
              <a:rPr lang="en-GB" sz="2400" dirty="0"/>
              <a:t>Arthur _______ stray too far away from Maudie in case he gets lost.</a:t>
            </a:r>
          </a:p>
          <a:p>
            <a:r>
              <a:rPr lang="en-GB" dirty="0"/>
              <a:t>Challenge: Create 3 sentences of your own (</a:t>
            </a:r>
            <a:r>
              <a:rPr lang="en-GB" dirty="0">
                <a:highlight>
                  <a:srgbClr val="FFFF00"/>
                </a:highlight>
              </a:rPr>
              <a:t>related to </a:t>
            </a:r>
            <a:r>
              <a:rPr lang="en-GB" dirty="0" err="1">
                <a:highlight>
                  <a:srgbClr val="FFFF00"/>
                </a:highlight>
              </a:rPr>
              <a:t>Brightstorm</a:t>
            </a:r>
            <a:r>
              <a:rPr lang="en-GB" dirty="0">
                <a:highlight>
                  <a:srgbClr val="FFFF00"/>
                </a:highlight>
              </a:rPr>
              <a:t> Chapter 27</a:t>
            </a:r>
            <a:r>
              <a:rPr lang="en-GB" dirty="0"/>
              <a:t>) that include a Modal verb!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048C39-B63F-428C-AAF2-DDF7DD8E8A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9837" y="0"/>
            <a:ext cx="8620125" cy="1390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2486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offee on white background">
            <a:extLst>
              <a:ext uri="{FF2B5EF4-FFF2-40B4-BE49-F238E27FC236}">
                <a16:creationId xmlns:a16="http://schemas.microsoft.com/office/drawing/2014/main" id="{DEE2469D-B19A-44BE-86D5-3806F84E24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736" b="6994"/>
          <a:stretch/>
        </p:blipFill>
        <p:spPr>
          <a:xfrm>
            <a:off x="-3047" y="-190490"/>
            <a:ext cx="12191999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9E3DBD-66EA-4A73-9F64-F055414CB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0551" y="420208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 dirty="0">
                <a:solidFill>
                  <a:srgbClr val="FFFFFF"/>
                </a:solidFill>
              </a:rPr>
              <a:t>Break</a:t>
            </a:r>
          </a:p>
        </p:txBody>
      </p:sp>
    </p:spTree>
    <p:extLst>
      <p:ext uri="{BB962C8B-B14F-4D97-AF65-F5344CB8AC3E}">
        <p14:creationId xmlns:p14="http://schemas.microsoft.com/office/powerpoint/2010/main" val="6352048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F9CBE3F-79A8-4F8F-88D9-DAD03D0D28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23BE05-3C00-4EFF-92CD-0D6D3A277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030" y="1209220"/>
            <a:ext cx="9147940" cy="233723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Maths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80106E-EE89-4EDF-B63F-604C758B03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2030" y="3605577"/>
            <a:ext cx="9147940" cy="132430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20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Equivalent Fractions</a:t>
            </a:r>
          </a:p>
        </p:txBody>
      </p:sp>
      <p:sp>
        <p:nvSpPr>
          <p:cNvPr id="10" name="Graphic 22">
            <a:extLst>
              <a:ext uri="{FF2B5EF4-FFF2-40B4-BE49-F238E27FC236}">
                <a16:creationId xmlns:a16="http://schemas.microsoft.com/office/drawing/2014/main" id="{508BEF50-7B1E-49A4-BC19-5F4F1D755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1869" y="2383077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rgbClr val="FFFFFF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Graphic 13">
            <a:extLst>
              <a:ext uri="{FF2B5EF4-FFF2-40B4-BE49-F238E27FC236}">
                <a16:creationId xmlns:a16="http://schemas.microsoft.com/office/drawing/2014/main" id="{C5CB530E-515E-412C-9DF1-5F8FFBD6F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24364" y="2265467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Graphic 15">
            <a:extLst>
              <a:ext uri="{FF2B5EF4-FFF2-40B4-BE49-F238E27FC236}">
                <a16:creationId xmlns:a16="http://schemas.microsoft.com/office/drawing/2014/main" id="{AEA7509D-F04F-40CB-A0B3-EEF16499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24834" y="2537201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Graphic 21">
            <a:extLst>
              <a:ext uri="{FF2B5EF4-FFF2-40B4-BE49-F238E27FC236}">
                <a16:creationId xmlns:a16="http://schemas.microsoft.com/office/drawing/2014/main" id="{C39ADB8F-D187-49D7-BDCF-C1B6DC727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4053" y="2832967"/>
            <a:ext cx="95759" cy="95759"/>
          </a:xfrm>
          <a:custGeom>
            <a:avLst/>
            <a:gdLst>
              <a:gd name="connsiteX0" fmla="*/ 95759 w 95759"/>
              <a:gd name="connsiteY0" fmla="*/ 47880 h 95759"/>
              <a:gd name="connsiteX1" fmla="*/ 47880 w 95759"/>
              <a:gd name="connsiteY1" fmla="*/ 95759 h 95759"/>
              <a:gd name="connsiteX2" fmla="*/ 0 w 95759"/>
              <a:gd name="connsiteY2" fmla="*/ 47880 h 95759"/>
              <a:gd name="connsiteX3" fmla="*/ 47880 w 95759"/>
              <a:gd name="connsiteY3" fmla="*/ 0 h 95759"/>
              <a:gd name="connsiteX4" fmla="*/ 95759 w 95759"/>
              <a:gd name="connsiteY4" fmla="*/ 47880 h 95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59" h="95759">
                <a:moveTo>
                  <a:pt x="95759" y="47880"/>
                </a:moveTo>
                <a:cubicBezTo>
                  <a:pt x="95759" y="74323"/>
                  <a:pt x="74323" y="95759"/>
                  <a:pt x="47880" y="95759"/>
                </a:cubicBezTo>
                <a:cubicBezTo>
                  <a:pt x="21436" y="95759"/>
                  <a:pt x="0" y="74323"/>
                  <a:pt x="0" y="47880"/>
                </a:cubicBezTo>
                <a:cubicBezTo>
                  <a:pt x="0" y="21436"/>
                  <a:pt x="21436" y="0"/>
                  <a:pt x="47880" y="0"/>
                </a:cubicBezTo>
                <a:cubicBezTo>
                  <a:pt x="74323" y="0"/>
                  <a:pt x="95759" y="21436"/>
                  <a:pt x="95759" y="47880"/>
                </a:cubicBezTo>
                <a:close/>
              </a:path>
            </a:pathLst>
          </a:custGeom>
          <a:solidFill>
            <a:srgbClr val="FFFFFF"/>
          </a:solidFill>
          <a:ln w="469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8" name="Graphic 12">
            <a:extLst>
              <a:ext uri="{FF2B5EF4-FFF2-40B4-BE49-F238E27FC236}">
                <a16:creationId xmlns:a16="http://schemas.microsoft.com/office/drawing/2014/main" id="{712D4376-A578-4FF1-94FC-245E7A6A4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72266" y="2803988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" name="Graphic 23">
            <a:extLst>
              <a:ext uri="{FF2B5EF4-FFF2-40B4-BE49-F238E27FC236}">
                <a16:creationId xmlns:a16="http://schemas.microsoft.com/office/drawing/2014/main" id="{3FBAD350-5664-4811-A208-657FB882D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13405" y="3242499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rgbClr val="FFFFFF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831729"/>
            <a:ext cx="12188952" cy="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06396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F9CBE3F-79A8-4F8F-88D9-DAD03D0D28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33C854-3461-4F65-9CED-B42E7CCA1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030" y="1209220"/>
            <a:ext cx="9147940" cy="233723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Please watch…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5A3895-3716-44E3-80B9-FF0FA15F01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2030" y="3605577"/>
            <a:ext cx="9147940" cy="132430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2000" kern="1200" dirty="0">
                <a:solidFill>
                  <a:srgbClr val="FFFFFF"/>
                </a:solidFill>
                <a:latin typeface="+mn-lt"/>
                <a:ea typeface="+mn-ea"/>
                <a:cs typeface="+mn-cs"/>
                <a:hlinkClick r:id="rId2"/>
              </a:rPr>
              <a:t>https://vimeo.com/498327458</a:t>
            </a:r>
            <a:endParaRPr lang="en-US" sz="2000" kern="12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  <a:p>
            <a:pPr marL="0" indent="0" algn="ctr">
              <a:buNone/>
            </a:pPr>
            <a:endParaRPr lang="en-US" sz="2000" kern="12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Graphic 22">
            <a:extLst>
              <a:ext uri="{FF2B5EF4-FFF2-40B4-BE49-F238E27FC236}">
                <a16:creationId xmlns:a16="http://schemas.microsoft.com/office/drawing/2014/main" id="{508BEF50-7B1E-49A4-BC19-5F4F1D755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1869" y="2383077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rgbClr val="FFFFFF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Graphic 13">
            <a:extLst>
              <a:ext uri="{FF2B5EF4-FFF2-40B4-BE49-F238E27FC236}">
                <a16:creationId xmlns:a16="http://schemas.microsoft.com/office/drawing/2014/main" id="{C5CB530E-515E-412C-9DF1-5F8FFBD6F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24364" y="2265467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Graphic 15">
            <a:extLst>
              <a:ext uri="{FF2B5EF4-FFF2-40B4-BE49-F238E27FC236}">
                <a16:creationId xmlns:a16="http://schemas.microsoft.com/office/drawing/2014/main" id="{AEA7509D-F04F-40CB-A0B3-EEF16499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24834" y="2537201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Graphic 21">
            <a:extLst>
              <a:ext uri="{FF2B5EF4-FFF2-40B4-BE49-F238E27FC236}">
                <a16:creationId xmlns:a16="http://schemas.microsoft.com/office/drawing/2014/main" id="{C39ADB8F-D187-49D7-BDCF-C1B6DC727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4053" y="2832967"/>
            <a:ext cx="95759" cy="95759"/>
          </a:xfrm>
          <a:custGeom>
            <a:avLst/>
            <a:gdLst>
              <a:gd name="connsiteX0" fmla="*/ 95759 w 95759"/>
              <a:gd name="connsiteY0" fmla="*/ 47880 h 95759"/>
              <a:gd name="connsiteX1" fmla="*/ 47880 w 95759"/>
              <a:gd name="connsiteY1" fmla="*/ 95759 h 95759"/>
              <a:gd name="connsiteX2" fmla="*/ 0 w 95759"/>
              <a:gd name="connsiteY2" fmla="*/ 47880 h 95759"/>
              <a:gd name="connsiteX3" fmla="*/ 47880 w 95759"/>
              <a:gd name="connsiteY3" fmla="*/ 0 h 95759"/>
              <a:gd name="connsiteX4" fmla="*/ 95759 w 95759"/>
              <a:gd name="connsiteY4" fmla="*/ 47880 h 95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59" h="95759">
                <a:moveTo>
                  <a:pt x="95759" y="47880"/>
                </a:moveTo>
                <a:cubicBezTo>
                  <a:pt x="95759" y="74323"/>
                  <a:pt x="74323" y="95759"/>
                  <a:pt x="47880" y="95759"/>
                </a:cubicBezTo>
                <a:cubicBezTo>
                  <a:pt x="21436" y="95759"/>
                  <a:pt x="0" y="74323"/>
                  <a:pt x="0" y="47880"/>
                </a:cubicBezTo>
                <a:cubicBezTo>
                  <a:pt x="0" y="21436"/>
                  <a:pt x="21436" y="0"/>
                  <a:pt x="47880" y="0"/>
                </a:cubicBezTo>
                <a:cubicBezTo>
                  <a:pt x="74323" y="0"/>
                  <a:pt x="95759" y="21436"/>
                  <a:pt x="95759" y="47880"/>
                </a:cubicBezTo>
                <a:close/>
              </a:path>
            </a:pathLst>
          </a:custGeom>
          <a:solidFill>
            <a:srgbClr val="FFFFFF"/>
          </a:solidFill>
          <a:ln w="469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8" name="Graphic 12">
            <a:extLst>
              <a:ext uri="{FF2B5EF4-FFF2-40B4-BE49-F238E27FC236}">
                <a16:creationId xmlns:a16="http://schemas.microsoft.com/office/drawing/2014/main" id="{712D4376-A578-4FF1-94FC-245E7A6A4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72266" y="2803988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" name="Graphic 23">
            <a:extLst>
              <a:ext uri="{FF2B5EF4-FFF2-40B4-BE49-F238E27FC236}">
                <a16:creationId xmlns:a16="http://schemas.microsoft.com/office/drawing/2014/main" id="{3FBAD350-5664-4811-A208-657FB882D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13405" y="3242499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rgbClr val="FFFFFF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831729"/>
            <a:ext cx="12188952" cy="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56718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185308"/>
            <a:ext cx="5950212" cy="2487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6398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19354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19550" y="334777"/>
            <a:ext cx="66080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1)		</a:t>
            </a:r>
          </a:p>
          <a:p>
            <a:pPr defTabSz="457200"/>
            <a:endParaRPr lang="en-GB" sz="28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457200"/>
            <a:r>
              <a:rPr lang="en-GB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2)</a:t>
            </a:r>
          </a:p>
          <a:p>
            <a:pPr defTabSz="457200"/>
            <a:endParaRPr lang="en-GB" sz="28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457200"/>
            <a:endParaRPr lang="en-GB" sz="28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457200"/>
            <a:r>
              <a:rPr lang="en-GB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3)</a:t>
            </a:r>
          </a:p>
          <a:p>
            <a:pPr defTabSz="457200"/>
            <a:endParaRPr lang="en-GB" sz="28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457200"/>
            <a:endParaRPr lang="en-GB" sz="28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457200"/>
            <a:r>
              <a:rPr lang="en-GB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2762175" y="334777"/>
                <a:ext cx="449161" cy="8863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2800">
                              <a:solidFill>
                                <a:prstClr val="black"/>
                              </a:solidFill>
                              <a:latin typeface="Calibri" panose="020F0502020204030204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2800">
                              <a:solidFill>
                                <a:prstClr val="black"/>
                              </a:solidFill>
                              <a:latin typeface="Calibri" panose="020F0502020204030204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sz="28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2175" y="334777"/>
                <a:ext cx="449161" cy="88633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2"/>
          <p:cNvSpPr/>
          <p:nvPr/>
        </p:nvSpPr>
        <p:spPr>
          <a:xfrm>
            <a:off x="3293283" y="425160"/>
            <a:ext cx="573314" cy="616241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3956957" y="334777"/>
                <a:ext cx="449161" cy="8863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2800">
                              <a:solidFill>
                                <a:prstClr val="black"/>
                              </a:solidFill>
                              <a:latin typeface="Calibri" panose="020F0502020204030204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2800">
                              <a:solidFill>
                                <a:prstClr val="black"/>
                              </a:solidFill>
                              <a:latin typeface="Calibri" panose="020F0502020204030204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28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6957" y="334777"/>
                <a:ext cx="449161" cy="88633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2670802" y="2846511"/>
                <a:ext cx="631904" cy="8885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2800">
                              <a:solidFill>
                                <a:prstClr val="black"/>
                              </a:solidFill>
                              <a:latin typeface="Calibri" panose="020F0502020204030204"/>
                            </a:rPr>
                            <m:t>13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2800">
                              <a:solidFill>
                                <a:prstClr val="black"/>
                              </a:solidFill>
                              <a:latin typeface="Calibri" panose="020F0502020204030204"/>
                            </a:rPr>
                            <m:t>26</m:t>
                          </m:r>
                        </m:den>
                      </m:f>
                    </m:oMath>
                  </m:oMathPara>
                </a14:m>
                <a:endParaRPr lang="en-GB" sz="28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0802" y="2846511"/>
                <a:ext cx="631904" cy="8885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/>
          <p:cNvSpPr/>
          <p:nvPr/>
        </p:nvSpPr>
        <p:spPr>
          <a:xfrm>
            <a:off x="3293283" y="2960206"/>
            <a:ext cx="573314" cy="616241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/>
              <p:cNvSpPr/>
              <p:nvPr/>
            </p:nvSpPr>
            <p:spPr>
              <a:xfrm>
                <a:off x="3865586" y="2846275"/>
                <a:ext cx="631903" cy="8886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2800">
                              <a:solidFill>
                                <a:prstClr val="black"/>
                              </a:solidFill>
                              <a:latin typeface="Calibri" panose="020F0502020204030204"/>
                            </a:rPr>
                            <m:t>15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2800">
                              <a:solidFill>
                                <a:prstClr val="black"/>
                              </a:solidFill>
                              <a:latin typeface="Calibri" panose="020F0502020204030204"/>
                            </a:rPr>
                            <m:t>31</m:t>
                          </m:r>
                        </m:den>
                      </m:f>
                    </m:oMath>
                  </m:oMathPara>
                </a14:m>
                <a:endParaRPr lang="en-GB" sz="28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5586" y="2846275"/>
                <a:ext cx="631903" cy="8886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/>
              <p:cNvSpPr/>
              <p:nvPr/>
            </p:nvSpPr>
            <p:spPr>
              <a:xfrm>
                <a:off x="2762173" y="1591157"/>
                <a:ext cx="449162" cy="8853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2800">
                              <a:solidFill>
                                <a:prstClr val="black"/>
                              </a:solidFill>
                              <a:latin typeface="Calibri" panose="020F0502020204030204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2800">
                              <a:solidFill>
                                <a:prstClr val="black"/>
                              </a:solidFill>
                              <a:latin typeface="Calibri" panose="020F0502020204030204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28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2173" y="1591157"/>
                <a:ext cx="449162" cy="88530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Oval 10"/>
          <p:cNvSpPr/>
          <p:nvPr/>
        </p:nvSpPr>
        <p:spPr>
          <a:xfrm>
            <a:off x="3293283" y="1692683"/>
            <a:ext cx="573314" cy="616241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/>
              <p:cNvSpPr/>
              <p:nvPr/>
            </p:nvSpPr>
            <p:spPr>
              <a:xfrm>
                <a:off x="3865584" y="1591328"/>
                <a:ext cx="631904" cy="8847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2800">
                              <a:solidFill>
                                <a:prstClr val="black"/>
                              </a:solidFill>
                              <a:latin typeface="Calibri" panose="020F0502020204030204"/>
                            </a:rPr>
                            <m:t>7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2800">
                              <a:solidFill>
                                <a:prstClr val="black"/>
                              </a:solidFill>
                              <a:latin typeface="Calibri" panose="020F0502020204030204"/>
                            </a:rPr>
                            <m:t>14</m:t>
                          </m:r>
                        </m:den>
                      </m:f>
                    </m:oMath>
                  </m:oMathPara>
                </a14:m>
                <a:endParaRPr lang="en-GB" sz="28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5584" y="1591328"/>
                <a:ext cx="631904" cy="88472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/>
              <p:cNvSpPr/>
              <p:nvPr/>
            </p:nvSpPr>
            <p:spPr>
              <a:xfrm>
                <a:off x="2762173" y="4105134"/>
                <a:ext cx="449162" cy="8903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2800">
                              <a:solidFill>
                                <a:prstClr val="black"/>
                              </a:solidFill>
                              <a:latin typeface="Calibri" panose="020F0502020204030204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2800">
                              <a:solidFill>
                                <a:prstClr val="black"/>
                              </a:solidFill>
                              <a:latin typeface="Calibri" panose="020F0502020204030204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GB" sz="28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2173" y="4105134"/>
                <a:ext cx="449162" cy="89037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al 13"/>
          <p:cNvSpPr/>
          <p:nvPr/>
        </p:nvSpPr>
        <p:spPr>
          <a:xfrm>
            <a:off x="3293283" y="4227729"/>
            <a:ext cx="573314" cy="616241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 14"/>
              <p:cNvSpPr/>
              <p:nvPr/>
            </p:nvSpPr>
            <p:spPr>
              <a:xfrm>
                <a:off x="3956955" y="4105134"/>
                <a:ext cx="449162" cy="8903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2800">
                              <a:solidFill>
                                <a:prstClr val="black"/>
                              </a:solidFill>
                              <a:latin typeface="Calibri" panose="020F0502020204030204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2800">
                              <a:solidFill>
                                <a:prstClr val="black"/>
                              </a:solidFill>
                              <a:latin typeface="Calibri" panose="020F0502020204030204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GB" sz="28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6955" y="4105134"/>
                <a:ext cx="449162" cy="89037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835740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14.9|10.4|0.9|5.9|6.2|2.3|3.6|4.4|12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|6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5|0.7|1.2|2.4|2.1|1.2|2.7|0.7|2.9|1.6|3.2|0.6|0.7|2.8|2.5|3.5|5.6|2.7|3.4|3.4|3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|5.7|5.9|3|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3|2.1|1.6|2.3|12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8|5.7|4.6|2.5|11|13|0.8|1.1|2.2|3.4|3.3|1.4|2.6|1.6|1|1.2|10.4|1.5|2.2|1|1.6|0.9|0.9|0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8|8.8|0.8|1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9|1.5|2.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Get ready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Get ready ques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Let's learn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Your tu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_Office Theme">
  <a:themeElements>
    <a:clrScheme name="Twinkl Planit">
      <a:dk1>
        <a:srgbClr val="1C1C1C"/>
      </a:dk1>
      <a:lt1>
        <a:srgbClr val="FFFFFF"/>
      </a:lt1>
      <a:dk2>
        <a:srgbClr val="132A8C"/>
      </a:dk2>
      <a:lt2>
        <a:srgbClr val="E2E2E2"/>
      </a:lt2>
      <a:accent1>
        <a:srgbClr val="6B388C"/>
      </a:accent1>
      <a:accent2>
        <a:srgbClr val="E6236A"/>
      </a:accent2>
      <a:accent3>
        <a:srgbClr val="32B3A2"/>
      </a:accent3>
      <a:accent4>
        <a:srgbClr val="A21774"/>
      </a:accent4>
      <a:accent5>
        <a:srgbClr val="14B4E4"/>
      </a:accent5>
      <a:accent6>
        <a:srgbClr val="EE7918"/>
      </a:accent6>
      <a:hlink>
        <a:srgbClr val="14B4E4"/>
      </a:hlink>
      <a:folHlink>
        <a:srgbClr val="86CEFA"/>
      </a:folHlink>
    </a:clrScheme>
    <a:fontScheme name="Twinkl Planit">
      <a:majorFont>
        <a:latin typeface="Sassoon Infant Md"/>
        <a:ea typeface=""/>
        <a:cs typeface=""/>
      </a:majorFont>
      <a:minorFont>
        <a:latin typeface="Sassoon Infant Rg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747</Words>
  <Application>Microsoft Office PowerPoint</Application>
  <PresentationFormat>Widescreen</PresentationFormat>
  <Paragraphs>203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36</vt:i4>
      </vt:variant>
    </vt:vector>
  </HeadingPairs>
  <TitlesOfParts>
    <vt:vector size="53" baseType="lpstr">
      <vt:lpstr>Arial</vt:lpstr>
      <vt:lpstr>BPreplay</vt:lpstr>
      <vt:lpstr>Calibri</vt:lpstr>
      <vt:lpstr>Calibri Light</vt:lpstr>
      <vt:lpstr>Cambria Math</vt:lpstr>
      <vt:lpstr>Comic Sans MS</vt:lpstr>
      <vt:lpstr>KG Primary Penmanship</vt:lpstr>
      <vt:lpstr>Sassoon Infant Md</vt:lpstr>
      <vt:lpstr>Sassoon Infant Rg</vt:lpstr>
      <vt:lpstr>Office Theme</vt:lpstr>
      <vt:lpstr>Title slide</vt:lpstr>
      <vt:lpstr>Get ready title</vt:lpstr>
      <vt:lpstr>Get ready questions</vt:lpstr>
      <vt:lpstr>Let's learn title</vt:lpstr>
      <vt:lpstr>Let's learn slides</vt:lpstr>
      <vt:lpstr>Your turn</vt:lpstr>
      <vt:lpstr>1_Office Theme</vt:lpstr>
      <vt:lpstr>Tuesday 9th February 2021</vt:lpstr>
      <vt:lpstr>Morning Job </vt:lpstr>
      <vt:lpstr>P.E 0930-1030</vt:lpstr>
      <vt:lpstr>Break</vt:lpstr>
      <vt:lpstr>Maths</vt:lpstr>
      <vt:lpstr>Please watch…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Have a go at questions  1 - 4 on the worksheet</vt:lpstr>
      <vt:lpstr>PowerPoint Presentation</vt:lpstr>
      <vt:lpstr>PowerPoint Presentation</vt:lpstr>
      <vt:lpstr>Have a go at question 5  on the worksheet</vt:lpstr>
      <vt:lpstr>PowerPoint Presentation</vt:lpstr>
      <vt:lpstr>PowerPoint Presentation</vt:lpstr>
      <vt:lpstr>Lunch</vt:lpstr>
      <vt:lpstr>English – Chapter 27 – The Southern Aurora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Activity -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Tuesday 9th February 2021</dc:title>
  <dc:creator>Jack Hall</dc:creator>
  <cp:lastModifiedBy>Jack Hall</cp:lastModifiedBy>
  <cp:revision>8</cp:revision>
  <dcterms:created xsi:type="dcterms:W3CDTF">2021-02-07T13:02:04Z</dcterms:created>
  <dcterms:modified xsi:type="dcterms:W3CDTF">2021-02-07T14:07:56Z</dcterms:modified>
</cp:coreProperties>
</file>