
<file path=[Content_Types].xml><?xml version="1.0" encoding="utf-8"?>
<Types xmlns="http://schemas.openxmlformats.org/package/2006/content-types">
  <Default Extension="xml" ContentType="application/xml"/>
  <Default Extension="png" ContentType="image/png"/>
  <Default Extension="jpg" ContentType="image/jpeg"/>
  <Default Extension="jpeg" ContentType="image/jpeg"/>
  <Default Extension="rels" ContentType="application/vnd.openxmlformats-package.relationships+xml"/>
  <Default Extension="wav" ContentType="audio/wav"/>
  <Default Extension="bin" ContentType="application/vnd.openxmlformats-officedocument.presentationml.printerSettings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61" r:id="rId3"/>
    <p:sldId id="257" r:id="rId4"/>
    <p:sldId id="268" r:id="rId5"/>
    <p:sldId id="275" r:id="rId6"/>
    <p:sldId id="269" r:id="rId7"/>
    <p:sldId id="270" r:id="rId8"/>
    <p:sldId id="271" r:id="rId9"/>
    <p:sldId id="272" r:id="rId10"/>
    <p:sldId id="273" r:id="rId11"/>
    <p:sldId id="274" r:id="rId12"/>
    <p:sldId id="265" r:id="rId13"/>
    <p:sldId id="266" r:id="rId14"/>
    <p:sldId id="267" r:id="rId1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DDFFF"/>
    <a:srgbClr val="FF47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80" d="100"/>
          <a:sy n="80" d="100"/>
        </p:scale>
        <p:origin x="-1768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printerSettings" Target="printerSettings/printerSettings1.bin"/><Relationship Id="rId17" Type="http://schemas.openxmlformats.org/officeDocument/2006/relationships/presProps" Target="presProps.xml"/><Relationship Id="rId18" Type="http://schemas.openxmlformats.org/officeDocument/2006/relationships/viewProps" Target="viewProps.xml"/><Relationship Id="rId1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A33575-C8DF-E240-A462-DAF621D64972}" type="datetimeFigureOut">
              <a:rPr lang="en-US" smtClean="0"/>
              <a:t>24/02/2021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4EC0D-E8AA-344B-9441-8A5A964C97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88545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A33575-C8DF-E240-A462-DAF621D64972}" type="datetimeFigureOut">
              <a:rPr lang="en-US" smtClean="0"/>
              <a:t>24/02/2021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4EC0D-E8AA-344B-9441-8A5A964C97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132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A33575-C8DF-E240-A462-DAF621D64972}" type="datetimeFigureOut">
              <a:rPr lang="en-US" smtClean="0"/>
              <a:t>24/02/2021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4EC0D-E8AA-344B-9441-8A5A964C97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40411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A33575-C8DF-E240-A462-DAF621D64972}" type="datetimeFigureOut">
              <a:rPr lang="en-US" smtClean="0"/>
              <a:t>24/02/2021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4EC0D-E8AA-344B-9441-8A5A964C97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6664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A33575-C8DF-E240-A462-DAF621D64972}" type="datetimeFigureOut">
              <a:rPr lang="en-US" smtClean="0"/>
              <a:t>24/02/2021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4EC0D-E8AA-344B-9441-8A5A964C97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77958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A33575-C8DF-E240-A462-DAF621D64972}" type="datetimeFigureOut">
              <a:rPr lang="en-US" smtClean="0"/>
              <a:t>24/02/2021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4EC0D-E8AA-344B-9441-8A5A964C97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72918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A33575-C8DF-E240-A462-DAF621D64972}" type="datetimeFigureOut">
              <a:rPr lang="en-US" smtClean="0"/>
              <a:t>24/02/2021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4EC0D-E8AA-344B-9441-8A5A964C97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53822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A33575-C8DF-E240-A462-DAF621D64972}" type="datetimeFigureOut">
              <a:rPr lang="en-US" smtClean="0"/>
              <a:t>24/02/2021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4EC0D-E8AA-344B-9441-8A5A964C97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2291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A33575-C8DF-E240-A462-DAF621D64972}" type="datetimeFigureOut">
              <a:rPr lang="en-US" smtClean="0"/>
              <a:t>24/02/2021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4EC0D-E8AA-344B-9441-8A5A964C97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9211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A33575-C8DF-E240-A462-DAF621D64972}" type="datetimeFigureOut">
              <a:rPr lang="en-US" smtClean="0"/>
              <a:t>24/02/2021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4EC0D-E8AA-344B-9441-8A5A964C97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24151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A33575-C8DF-E240-A462-DAF621D64972}" type="datetimeFigureOut">
              <a:rPr lang="en-US" smtClean="0"/>
              <a:t>24/02/2021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4EC0D-E8AA-344B-9441-8A5A964C97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1022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A33575-C8DF-E240-A462-DAF621D64972}" type="datetimeFigureOut">
              <a:rPr lang="en-US" smtClean="0"/>
              <a:t>24/02/2021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F4EC0D-E8AA-344B-9441-8A5A964C97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23184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vimeo.com/508433384" TargetMode="Externa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www.topmarks.co.uk/maths-games/daily10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.jpg"/><Relationship Id="rId5" Type="http://schemas.openxmlformats.org/officeDocument/2006/relationships/image" Target="../media/image2.png"/><Relationship Id="rId1" Type="http://schemas.microsoft.com/office/2007/relationships/media" Target="../media/media1.wav"/><Relationship Id="rId2" Type="http://schemas.openxmlformats.org/officeDocument/2006/relationships/audio" Target="../media/media1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3.jpg"/><Relationship Id="rId5" Type="http://schemas.openxmlformats.org/officeDocument/2006/relationships/image" Target="../media/image2.png"/><Relationship Id="rId1" Type="http://schemas.microsoft.com/office/2007/relationships/media" Target="../media/media2.wav"/><Relationship Id="rId2" Type="http://schemas.openxmlformats.org/officeDocument/2006/relationships/audio" Target="../media/media2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4.jpg"/><Relationship Id="rId5" Type="http://schemas.openxmlformats.org/officeDocument/2006/relationships/image" Target="../media/image2.png"/><Relationship Id="rId1" Type="http://schemas.microsoft.com/office/2007/relationships/media" Target="../media/media3.wav"/><Relationship Id="rId2" Type="http://schemas.openxmlformats.org/officeDocument/2006/relationships/audio" Target="../media/media3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5.jpg"/><Relationship Id="rId5" Type="http://schemas.openxmlformats.org/officeDocument/2006/relationships/image" Target="../media/image2.png"/><Relationship Id="rId1" Type="http://schemas.microsoft.com/office/2007/relationships/media" Target="../media/media4.wav"/><Relationship Id="rId2" Type="http://schemas.openxmlformats.org/officeDocument/2006/relationships/audio" Target="../media/media4.wav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47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74493"/>
            <a:ext cx="7772400" cy="828080"/>
          </a:xfrm>
        </p:spPr>
        <p:txBody>
          <a:bodyPr>
            <a:normAutofit/>
          </a:bodyPr>
          <a:lstStyle/>
          <a:p>
            <a:r>
              <a:rPr lang="en-US" u="sng" dirty="0" smtClean="0">
                <a:latin typeface="Comic Sans MS"/>
                <a:cs typeface="Comic Sans MS"/>
              </a:rPr>
              <a:t>Good morning Year 2!</a:t>
            </a:r>
            <a:endParaRPr lang="en-US" u="sng" dirty="0">
              <a:latin typeface="Comic Sans MS"/>
              <a:cs typeface="Comic Sans MS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6999" y="1016000"/>
            <a:ext cx="8905875" cy="6059213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tx1"/>
                </a:solidFill>
                <a:latin typeface="Comic Sans MS"/>
                <a:cs typeface="Comic Sans MS"/>
              </a:rPr>
              <a:t>I am looking forward to seeing you all for the live story session at 1:00pm.  </a:t>
            </a:r>
          </a:p>
          <a:p>
            <a:endParaRPr lang="en-US" sz="1600" dirty="0">
              <a:solidFill>
                <a:schemeClr val="tx1"/>
              </a:solidFill>
              <a:latin typeface="Comic Sans MS"/>
              <a:cs typeface="Comic Sans MS"/>
            </a:endParaRPr>
          </a:p>
          <a:p>
            <a:r>
              <a:rPr lang="en-US" dirty="0" smtClean="0">
                <a:solidFill>
                  <a:schemeClr val="tx1"/>
                </a:solidFill>
                <a:latin typeface="Comic Sans MS"/>
                <a:cs typeface="Comic Sans MS"/>
              </a:rPr>
              <a:t>Please can you all make sure your grown-ups have completed the consent form for </a:t>
            </a:r>
            <a:r>
              <a:rPr lang="en-US" dirty="0" err="1" smtClean="0">
                <a:solidFill>
                  <a:schemeClr val="tx1"/>
                </a:solidFill>
                <a:latin typeface="Comic Sans MS"/>
                <a:cs typeface="Comic Sans MS"/>
              </a:rPr>
              <a:t>googlemeet</a:t>
            </a:r>
            <a:r>
              <a:rPr lang="en-US" dirty="0" smtClean="0">
                <a:solidFill>
                  <a:schemeClr val="tx1"/>
                </a:solidFill>
                <a:latin typeface="Comic Sans MS"/>
                <a:cs typeface="Comic Sans MS"/>
              </a:rPr>
              <a:t>, so that you can attend the session.  </a:t>
            </a:r>
          </a:p>
          <a:p>
            <a:r>
              <a:rPr lang="en-US" dirty="0" smtClean="0">
                <a:solidFill>
                  <a:schemeClr val="tx1"/>
                </a:solidFill>
                <a:latin typeface="Comic Sans MS"/>
                <a:cs typeface="Comic Sans MS"/>
              </a:rPr>
              <a:t>Let </a:t>
            </a:r>
            <a:r>
              <a:rPr lang="en-US" dirty="0" smtClean="0">
                <a:solidFill>
                  <a:schemeClr val="tx1"/>
                </a:solidFill>
                <a:latin typeface="Comic Sans MS"/>
                <a:cs typeface="Comic Sans MS"/>
              </a:rPr>
              <a:t>me know if you can</a:t>
            </a:r>
            <a:r>
              <a:rPr lang="fr-FR" dirty="0" smtClean="0">
                <a:solidFill>
                  <a:schemeClr val="tx1"/>
                </a:solidFill>
                <a:latin typeface="Comic Sans MS"/>
                <a:cs typeface="Comic Sans MS"/>
              </a:rPr>
              <a:t>’</a:t>
            </a:r>
            <a:r>
              <a:rPr lang="en-US" dirty="0" smtClean="0">
                <a:solidFill>
                  <a:schemeClr val="tx1"/>
                </a:solidFill>
                <a:latin typeface="Comic Sans MS"/>
                <a:cs typeface="Comic Sans MS"/>
              </a:rPr>
              <a:t>t log in, before the session so we can sort it.  </a:t>
            </a:r>
            <a:endParaRPr lang="en-US" dirty="0" smtClean="0">
              <a:solidFill>
                <a:schemeClr val="tx1"/>
              </a:solidFill>
              <a:latin typeface="Comic Sans MS"/>
              <a:cs typeface="Comic Sans MS"/>
            </a:endParaRPr>
          </a:p>
          <a:p>
            <a:endParaRPr lang="en-US" sz="1800" dirty="0" smtClean="0">
              <a:solidFill>
                <a:schemeClr val="tx1"/>
              </a:solidFill>
              <a:latin typeface="Comic Sans MS"/>
              <a:cs typeface="Comic Sans MS"/>
            </a:endParaRPr>
          </a:p>
          <a:p>
            <a:r>
              <a:rPr lang="en-US" dirty="0" smtClean="0">
                <a:solidFill>
                  <a:schemeClr val="tx1"/>
                </a:solidFill>
                <a:latin typeface="Comic Sans MS"/>
                <a:cs typeface="Comic Sans MS"/>
              </a:rPr>
              <a:t>From </a:t>
            </a:r>
            <a:r>
              <a:rPr lang="en-US" dirty="0" err="1" smtClean="0">
                <a:solidFill>
                  <a:schemeClr val="tx1"/>
                </a:solidFill>
                <a:latin typeface="Comic Sans MS"/>
                <a:cs typeface="Comic Sans MS"/>
              </a:rPr>
              <a:t>Mrs</a:t>
            </a:r>
            <a:r>
              <a:rPr lang="en-US" dirty="0" smtClean="0">
                <a:solidFill>
                  <a:schemeClr val="tx1"/>
                </a:solidFill>
                <a:latin typeface="Comic Sans MS"/>
                <a:cs typeface="Comic Sans MS"/>
              </a:rPr>
              <a:t> Southern xx</a:t>
            </a:r>
          </a:p>
          <a:p>
            <a:endParaRPr lang="en-US" dirty="0">
              <a:solidFill>
                <a:schemeClr val="tx1"/>
              </a:solidFill>
              <a:latin typeface="Comic Sans MS"/>
              <a:cs typeface="Comic Sans MS"/>
            </a:endParaRPr>
          </a:p>
          <a:p>
            <a:endParaRPr lang="en-US" dirty="0">
              <a:solidFill>
                <a:schemeClr val="tx1"/>
              </a:solidFill>
              <a:latin typeface="Comic Sans MS"/>
              <a:cs typeface="Comic Sans MS"/>
            </a:endParaRPr>
          </a:p>
          <a:p>
            <a:endParaRPr lang="en-US" dirty="0" smtClean="0">
              <a:solidFill>
                <a:schemeClr val="tx1"/>
              </a:solidFill>
              <a:latin typeface="Comic Sans MS"/>
              <a:cs typeface="Comic Sans MS"/>
            </a:endParaRPr>
          </a:p>
          <a:p>
            <a:endParaRPr lang="en-US" dirty="0">
              <a:solidFill>
                <a:schemeClr val="tx1"/>
              </a:solidFill>
              <a:latin typeface="Comic Sans MS"/>
              <a:cs typeface="Comic Sans MS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06566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0241"/>
            <a:ext cx="8229600" cy="911687"/>
          </a:xfrm>
        </p:spPr>
        <p:txBody>
          <a:bodyPr/>
          <a:lstStyle/>
          <a:p>
            <a:r>
              <a:rPr lang="en-US" b="1" u="sng" dirty="0" smtClean="0">
                <a:latin typeface="Comic Sans MS"/>
                <a:cs typeface="Comic Sans MS"/>
              </a:rPr>
              <a:t>Freeze Frame!</a:t>
            </a:r>
            <a:endParaRPr lang="en-US" b="1" u="sng" dirty="0">
              <a:latin typeface="Comic Sans MS"/>
              <a:cs typeface="Comic Sans M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41929"/>
            <a:ext cx="8229600" cy="558408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 smtClean="0">
                <a:latin typeface="Comic Sans MS"/>
                <a:cs typeface="Comic Sans MS"/>
              </a:rPr>
              <a:t>Have a look at the pictures on the following page.   Choose 1 and imagine that you are the character.  Have a go at acting being them and then freezing.  This is called ‘freeze frame’. </a:t>
            </a:r>
          </a:p>
          <a:p>
            <a:pPr marL="0" indent="0">
              <a:buNone/>
            </a:pPr>
            <a:r>
              <a:rPr lang="en-US" sz="2800" dirty="0" smtClean="0">
                <a:latin typeface="Comic Sans MS"/>
                <a:cs typeface="Comic Sans MS"/>
              </a:rPr>
              <a:t> </a:t>
            </a:r>
          </a:p>
          <a:p>
            <a:pPr marL="0" indent="0">
              <a:buNone/>
            </a:pPr>
            <a:r>
              <a:rPr lang="en-US" sz="2800" dirty="0" smtClean="0">
                <a:latin typeface="Comic Sans MS"/>
                <a:cs typeface="Comic Sans MS"/>
              </a:rPr>
              <a:t>How do you feel as the character? </a:t>
            </a:r>
          </a:p>
          <a:p>
            <a:pPr marL="0" indent="0">
              <a:buNone/>
            </a:pPr>
            <a:r>
              <a:rPr lang="en-US" sz="2800" dirty="0" smtClean="0">
                <a:latin typeface="Comic Sans MS"/>
                <a:cs typeface="Comic Sans MS"/>
              </a:rPr>
              <a:t>What might they be thinking? </a:t>
            </a:r>
          </a:p>
          <a:p>
            <a:pPr marL="0" indent="0">
              <a:buNone/>
            </a:pPr>
            <a:r>
              <a:rPr lang="en-US" sz="2800" dirty="0" smtClean="0">
                <a:latin typeface="Comic Sans MS"/>
                <a:cs typeface="Comic Sans MS"/>
              </a:rPr>
              <a:t>What do you think you will say next? </a:t>
            </a:r>
          </a:p>
          <a:p>
            <a:pPr marL="0" indent="0">
              <a:buNone/>
            </a:pPr>
            <a:r>
              <a:rPr lang="en-US" sz="2800" dirty="0" smtClean="0">
                <a:latin typeface="Comic Sans MS"/>
                <a:cs typeface="Comic Sans MS"/>
              </a:rPr>
              <a:t>What will you do? </a:t>
            </a:r>
          </a:p>
        </p:txBody>
      </p:sp>
    </p:spTree>
    <p:extLst>
      <p:ext uri="{BB962C8B-B14F-4D97-AF65-F5344CB8AC3E}">
        <p14:creationId xmlns:p14="http://schemas.microsoft.com/office/powerpoint/2010/main" val="21076189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21-02-10 at 10.40.05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95" t="23700" r="22190" b="12290"/>
          <a:stretch/>
        </p:blipFill>
        <p:spPr>
          <a:xfrm>
            <a:off x="179094" y="667485"/>
            <a:ext cx="8804434" cy="5958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70196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6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65605"/>
          </a:xfrm>
        </p:spPr>
        <p:txBody>
          <a:bodyPr>
            <a:normAutofit fontScale="90000"/>
          </a:bodyPr>
          <a:lstStyle/>
          <a:p>
            <a:r>
              <a:rPr lang="en-US" b="1" u="sng" dirty="0" smtClean="0">
                <a:solidFill>
                  <a:srgbClr val="FFFF00"/>
                </a:solidFill>
                <a:latin typeface="Comic Sans MS"/>
                <a:cs typeface="Comic Sans MS"/>
              </a:rPr>
              <a:t>Maths!</a:t>
            </a:r>
            <a:endParaRPr lang="en-US" b="1" u="sng" dirty="0">
              <a:solidFill>
                <a:srgbClr val="FFFF00"/>
              </a:solidFill>
              <a:latin typeface="Comic Sans MS"/>
              <a:cs typeface="Comic Sans M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2258" y="1270290"/>
            <a:ext cx="8647626" cy="526192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>
                <a:solidFill>
                  <a:srgbClr val="FFFF00"/>
                </a:solidFill>
                <a:latin typeface="Comic Sans MS"/>
                <a:cs typeface="Comic Sans MS"/>
              </a:rPr>
              <a:t>Today’s lesson is about sorting 2D shapes</a:t>
            </a:r>
          </a:p>
          <a:p>
            <a:pPr marL="0" indent="0">
              <a:buNone/>
            </a:pPr>
            <a:endParaRPr lang="en-US" dirty="0">
              <a:solidFill>
                <a:srgbClr val="FFFF00"/>
              </a:solidFill>
              <a:latin typeface="Comic Sans MS"/>
              <a:cs typeface="Comic Sans MS"/>
            </a:endParaRPr>
          </a:p>
          <a:p>
            <a:pPr marL="0" indent="0">
              <a:buNone/>
            </a:pPr>
            <a:r>
              <a:rPr lang="en-US" dirty="0" smtClean="0">
                <a:solidFill>
                  <a:srgbClr val="FFFF00"/>
                </a:solidFill>
                <a:latin typeface="Comic Sans MS"/>
                <a:cs typeface="Comic Sans MS"/>
              </a:rPr>
              <a:t>Watch the video and then complete the worksheet on the website. </a:t>
            </a:r>
          </a:p>
          <a:p>
            <a:pPr marL="0" indent="0">
              <a:buNone/>
            </a:pPr>
            <a:endParaRPr lang="en-US" dirty="0">
              <a:solidFill>
                <a:srgbClr val="FFFF00"/>
              </a:solidFill>
              <a:latin typeface="Comic Sans MS"/>
              <a:cs typeface="Comic Sans MS"/>
            </a:endParaRPr>
          </a:p>
          <a:p>
            <a:pPr marL="0" indent="0" algn="ctr">
              <a:buNone/>
            </a:pPr>
            <a:r>
              <a:rPr lang="en-US" dirty="0" smtClean="0">
                <a:latin typeface="Comic Sans MS"/>
                <a:cs typeface="Comic Sans MS"/>
              </a:rPr>
              <a:t> </a:t>
            </a:r>
            <a:r>
              <a:rPr lang="en-US" u="sng" dirty="0" smtClean="0">
                <a:hlinkClick r:id="rId2"/>
              </a:rPr>
              <a:t>https</a:t>
            </a:r>
            <a:r>
              <a:rPr lang="en-US" u="sng" dirty="0">
                <a:hlinkClick r:id="rId2"/>
              </a:rPr>
              <a:t>://vimeo.com/508433384</a:t>
            </a:r>
            <a:r>
              <a:rPr lang="en-GB" dirty="0"/>
              <a:t> </a:t>
            </a:r>
            <a:endParaRPr lang="en-US" dirty="0" smtClean="0">
              <a:latin typeface="Comic Sans MS"/>
              <a:cs typeface="Comic Sans MS"/>
            </a:endParaRP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46643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75773" y="402728"/>
            <a:ext cx="70007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u="sng" dirty="0" smtClean="0">
                <a:latin typeface="Comic Sans MS"/>
                <a:cs typeface="Comic Sans MS"/>
              </a:rPr>
              <a:t>Handwriting</a:t>
            </a:r>
            <a:endParaRPr lang="en-US" sz="3600" b="1" u="sng" dirty="0">
              <a:latin typeface="Comic Sans MS"/>
              <a:cs typeface="Comic Sans M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60501" y="1855934"/>
            <a:ext cx="8482571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Comic Sans MS"/>
                <a:cs typeface="Comic Sans MS"/>
              </a:rPr>
              <a:t>Handwriting sheets, writing the sentences in the correct order, are on the website. 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48166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35225"/>
            <a:ext cx="8229600" cy="4525963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smtClean="0">
                <a:latin typeface="Comic Sans MS"/>
                <a:cs typeface="Comic Sans MS"/>
              </a:rPr>
              <a:t>Choose a subject to do this afternoon, from the grid on the website!</a:t>
            </a:r>
          </a:p>
          <a:p>
            <a:pPr marL="0" indent="0" algn="ctr">
              <a:buNone/>
            </a:pPr>
            <a:endParaRPr lang="en-US" dirty="0">
              <a:latin typeface="Comic Sans MS"/>
              <a:cs typeface="Comic Sans MS"/>
            </a:endParaRPr>
          </a:p>
          <a:p>
            <a:pPr marL="0" indent="0" algn="ctr">
              <a:buNone/>
            </a:pPr>
            <a:r>
              <a:rPr lang="en-US" u="sng" dirty="0" smtClean="0">
                <a:latin typeface="Comic Sans MS"/>
                <a:cs typeface="Comic Sans MS"/>
              </a:rPr>
              <a:t>Enjoy!</a:t>
            </a:r>
          </a:p>
        </p:txBody>
      </p:sp>
    </p:spTree>
    <p:extLst>
      <p:ext uri="{BB962C8B-B14F-4D97-AF65-F5344CB8AC3E}">
        <p14:creationId xmlns:p14="http://schemas.microsoft.com/office/powerpoint/2010/main" val="40199189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6074" y="276719"/>
            <a:ext cx="8509695" cy="6007407"/>
          </a:xfrm>
        </p:spPr>
        <p:txBody>
          <a:bodyPr>
            <a:normAutofit fontScale="77500" lnSpcReduction="20000"/>
          </a:bodyPr>
          <a:lstStyle/>
          <a:p>
            <a:pPr marL="0" indent="0" algn="ctr">
              <a:buNone/>
            </a:pPr>
            <a:r>
              <a:rPr lang="en-US" b="1" u="sng" dirty="0" smtClean="0">
                <a:latin typeface="Comic Sans MS"/>
                <a:cs typeface="Comic Sans MS"/>
              </a:rPr>
              <a:t>Mental Maths</a:t>
            </a:r>
          </a:p>
          <a:p>
            <a:pPr marL="0" indent="0">
              <a:buNone/>
            </a:pPr>
            <a:endParaRPr lang="en-US" dirty="0">
              <a:latin typeface="Comic Sans MS"/>
              <a:cs typeface="Comic Sans MS"/>
            </a:endParaRPr>
          </a:p>
          <a:p>
            <a:pPr marL="0" indent="0">
              <a:buNone/>
            </a:pPr>
            <a:r>
              <a:rPr lang="en-US" dirty="0" smtClean="0">
                <a:latin typeface="Comic Sans MS"/>
                <a:cs typeface="Comic Sans MS"/>
              </a:rPr>
              <a:t>I hope you are all managing to improve your mental maths.  Don’t forget that accuracy is important too so don</a:t>
            </a:r>
            <a:r>
              <a:rPr lang="fr-FR" dirty="0" smtClean="0">
                <a:latin typeface="Comic Sans MS"/>
                <a:cs typeface="Comic Sans MS"/>
              </a:rPr>
              <a:t>’</a:t>
            </a:r>
            <a:r>
              <a:rPr lang="en-US" dirty="0" smtClean="0">
                <a:latin typeface="Comic Sans MS"/>
                <a:cs typeface="Comic Sans MS"/>
              </a:rPr>
              <a:t>t go too fast that you are getting the answers wrong.  Adapt the interval time between each questions to suit you!</a:t>
            </a:r>
            <a:endParaRPr lang="en-US" dirty="0">
              <a:latin typeface="Comic Sans MS"/>
              <a:cs typeface="Comic Sans MS"/>
            </a:endParaRPr>
          </a:p>
          <a:p>
            <a:pPr marL="0" indent="0">
              <a:buNone/>
            </a:pPr>
            <a:endParaRPr lang="en-US" dirty="0" smtClean="0">
              <a:latin typeface="Comic Sans MS"/>
              <a:cs typeface="Comic Sans MS"/>
            </a:endParaRPr>
          </a:p>
          <a:p>
            <a:pPr marL="0" indent="0">
              <a:buNone/>
            </a:pPr>
            <a:r>
              <a:rPr lang="en-US" dirty="0" smtClean="0">
                <a:latin typeface="Comic Sans MS"/>
                <a:cs typeface="Comic Sans MS"/>
              </a:rPr>
              <a:t>Daily 10 is a perfect game for this;</a:t>
            </a:r>
          </a:p>
          <a:p>
            <a:pPr marL="0" indent="0" algn="ctr">
              <a:buNone/>
            </a:pPr>
            <a:r>
              <a:rPr lang="en-US" b="1" u="sng" dirty="0">
                <a:latin typeface="Comic Sans MS"/>
                <a:cs typeface="Comic Sans MS"/>
                <a:hlinkClick r:id="rId2"/>
              </a:rPr>
              <a:t>https://www.topmarks.co.uk/maths-games/</a:t>
            </a:r>
            <a:r>
              <a:rPr lang="en-US" b="1" u="sng" dirty="0" smtClean="0">
                <a:latin typeface="Comic Sans MS"/>
                <a:cs typeface="Comic Sans MS"/>
                <a:hlinkClick r:id="rId2"/>
              </a:rPr>
              <a:t>daily10</a:t>
            </a:r>
            <a:endParaRPr lang="en-US" b="1" u="sng" dirty="0" smtClean="0">
              <a:latin typeface="Comic Sans MS"/>
              <a:cs typeface="Comic Sans MS"/>
            </a:endParaRPr>
          </a:p>
          <a:p>
            <a:pPr marL="0" indent="0" algn="ctr">
              <a:buNone/>
            </a:pPr>
            <a:endParaRPr lang="en-US" b="1" u="sng" dirty="0">
              <a:latin typeface="Comic Sans MS"/>
              <a:cs typeface="Comic Sans MS"/>
            </a:endParaRPr>
          </a:p>
          <a:p>
            <a:pPr marL="0" indent="0" algn="ctr">
              <a:buNone/>
            </a:pPr>
            <a:r>
              <a:rPr lang="en-US" b="1" u="sng" dirty="0" smtClean="0">
                <a:latin typeface="Comic Sans MS"/>
                <a:cs typeface="Comic Sans MS"/>
              </a:rPr>
              <a:t>Choose:  level 2 </a:t>
            </a:r>
            <a:r>
              <a:rPr lang="en-US" b="1" u="sng" dirty="0" smtClean="0">
                <a:latin typeface="Comic Sans MS"/>
                <a:cs typeface="Comic Sans MS"/>
                <a:sym typeface="Wingdings"/>
              </a:rPr>
              <a:t> </a:t>
            </a:r>
            <a:r>
              <a:rPr lang="en-US" b="1" u="sng" dirty="0" smtClean="0">
                <a:latin typeface="Comic Sans MS"/>
                <a:cs typeface="Comic Sans MS"/>
              </a:rPr>
              <a:t> subtraction  </a:t>
            </a:r>
            <a:r>
              <a:rPr lang="en-US" b="1" u="sng" dirty="0" smtClean="0">
                <a:latin typeface="Comic Sans MS"/>
                <a:cs typeface="Comic Sans MS"/>
                <a:sym typeface="Wingdings"/>
              </a:rPr>
              <a:t> </a:t>
            </a:r>
            <a:r>
              <a:rPr lang="en-US" b="1" u="sng" dirty="0" smtClean="0">
                <a:latin typeface="Comic Sans MS"/>
                <a:cs typeface="Comic Sans MS"/>
              </a:rPr>
              <a:t> missing numbers: 10’s up to 100.  </a:t>
            </a:r>
          </a:p>
          <a:p>
            <a:pPr marL="0" indent="0" algn="ctr">
              <a:buNone/>
            </a:pPr>
            <a:r>
              <a:rPr lang="en-US" dirty="0" smtClean="0">
                <a:latin typeface="Comic Sans MS"/>
                <a:cs typeface="Comic Sans MS"/>
              </a:rPr>
              <a:t>10 seconds might be a good place to start with this, but you can choose longer or shorter intervals depending on your confidence!</a:t>
            </a:r>
          </a:p>
          <a:p>
            <a:pPr marL="0" indent="0" algn="ctr">
              <a:buNone/>
            </a:pPr>
            <a:r>
              <a:rPr lang="en-US" b="1" u="sng" dirty="0" smtClean="0"/>
              <a:t>  </a:t>
            </a:r>
          </a:p>
          <a:p>
            <a:pPr marL="0" indent="0" algn="ctr">
              <a:buNone/>
            </a:pPr>
            <a:endParaRPr lang="en-US" b="1" u="sng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42108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DD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19075" y="1207774"/>
            <a:ext cx="8718550" cy="5507351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>
                <a:latin typeface="Comic Sans MS"/>
                <a:cs typeface="Comic Sans MS"/>
              </a:rPr>
              <a:t>Complete the SPAG mats 3 and 4 on the website.  These mats review what you have already learned.  Read the questions carefully.  </a:t>
            </a:r>
          </a:p>
          <a:p>
            <a:pPr marL="0" indent="0">
              <a:buNone/>
            </a:pPr>
            <a:endParaRPr lang="en-US" dirty="0">
              <a:latin typeface="Comic Sans MS"/>
              <a:cs typeface="Comic Sans MS"/>
            </a:endParaRPr>
          </a:p>
          <a:p>
            <a:pPr marL="0" indent="0">
              <a:buNone/>
            </a:pPr>
            <a:r>
              <a:rPr lang="en-US" dirty="0" smtClean="0">
                <a:latin typeface="Comic Sans MS"/>
                <a:cs typeface="Comic Sans MS"/>
              </a:rPr>
              <a:t>Each ‘mat’ has 3 levels of sheets.  Choose the sheet which is best for you.  1 is a bit easier and 3 is more of a challenge. Most of you should try the 2</a:t>
            </a:r>
            <a:r>
              <a:rPr lang="en-US" baseline="30000" dirty="0" smtClean="0">
                <a:latin typeface="Comic Sans MS"/>
                <a:cs typeface="Comic Sans MS"/>
              </a:rPr>
              <a:t>nd</a:t>
            </a:r>
            <a:r>
              <a:rPr lang="en-US" dirty="0" smtClean="0">
                <a:latin typeface="Comic Sans MS"/>
                <a:cs typeface="Comic Sans MS"/>
              </a:rPr>
              <a:t> sheet. 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14261" y="439563"/>
            <a:ext cx="50146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u="sng" dirty="0" smtClean="0">
                <a:latin typeface="Comic Sans MS"/>
                <a:cs typeface="Comic Sans MS"/>
              </a:rPr>
              <a:t>SPAG</a:t>
            </a:r>
            <a:endParaRPr lang="en-US" sz="4000" b="1" u="sng" dirty="0"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25859899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/>
          <p:cNvSpPr txBox="1">
            <a:spLocks/>
          </p:cNvSpPr>
          <p:nvPr/>
        </p:nvSpPr>
        <p:spPr>
          <a:xfrm>
            <a:off x="6861388" y="168709"/>
            <a:ext cx="2119112" cy="5593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US" sz="2400" b="1" u="sng" dirty="0" smtClean="0">
                <a:latin typeface="Comic Sans MS"/>
                <a:cs typeface="Comic Sans MS"/>
              </a:rPr>
              <a:t>25.2.21</a:t>
            </a:r>
            <a:endParaRPr lang="en-US" sz="2400" b="1" u="sng" dirty="0">
              <a:latin typeface="Comic Sans MS"/>
              <a:cs typeface="Comic Sans M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75680" y="690345"/>
            <a:ext cx="8804820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Comic Sans MS"/>
                <a:cs typeface="Comic Sans MS"/>
              </a:rPr>
              <a:t>Did you enjoy the first part of the book?  I really liked learning about the different characters.  Sir </a:t>
            </a:r>
            <a:r>
              <a:rPr lang="en-US" sz="2800" dirty="0" err="1" smtClean="0">
                <a:latin typeface="Comic Sans MS"/>
                <a:cs typeface="Comic Sans MS"/>
              </a:rPr>
              <a:t>Scalleywag</a:t>
            </a:r>
            <a:r>
              <a:rPr lang="en-US" sz="2800" dirty="0" smtClean="0">
                <a:latin typeface="Comic Sans MS"/>
                <a:cs typeface="Comic Sans MS"/>
              </a:rPr>
              <a:t> is my </a:t>
            </a:r>
            <a:r>
              <a:rPr lang="en-US" sz="2800" dirty="0" err="1" smtClean="0">
                <a:latin typeface="Comic Sans MS"/>
                <a:cs typeface="Comic Sans MS"/>
              </a:rPr>
              <a:t>favourite</a:t>
            </a:r>
            <a:r>
              <a:rPr lang="en-US" sz="2800" dirty="0" smtClean="0">
                <a:latin typeface="Comic Sans MS"/>
                <a:cs typeface="Comic Sans MS"/>
              </a:rPr>
              <a:t> because he’s so small but still brave but King Colin really makes me laugh.</a:t>
            </a:r>
          </a:p>
          <a:p>
            <a:endParaRPr lang="en-US" sz="2800" dirty="0">
              <a:latin typeface="Comic Sans MS"/>
              <a:cs typeface="Comic Sans MS"/>
            </a:endParaRPr>
          </a:p>
          <a:p>
            <a:r>
              <a:rPr lang="en-US" sz="2800" dirty="0" smtClean="0">
                <a:latin typeface="Comic Sans MS"/>
                <a:cs typeface="Comic Sans MS"/>
              </a:rPr>
              <a:t>At school we were imagining that our pants had powers.  What could yours do?  </a:t>
            </a:r>
            <a:endParaRPr lang="en-US" sz="2800" dirty="0">
              <a:latin typeface="Comic Sans MS"/>
              <a:cs typeface="Comic Sans MS"/>
            </a:endParaRPr>
          </a:p>
          <a:p>
            <a:endParaRPr lang="en-US" sz="2800" dirty="0" smtClean="0">
              <a:latin typeface="Comic Sans MS"/>
              <a:cs typeface="Comic Sans MS"/>
            </a:endParaRPr>
          </a:p>
          <a:p>
            <a:endParaRPr lang="en-US" sz="2800" dirty="0">
              <a:latin typeface="Comic Sans MS"/>
              <a:cs typeface="Comic Sans MS"/>
            </a:endParaRPr>
          </a:p>
          <a:p>
            <a:r>
              <a:rPr lang="en-US" sz="2800" dirty="0" smtClean="0">
                <a:latin typeface="Comic Sans MS"/>
                <a:cs typeface="Comic Sans MS"/>
              </a:rPr>
              <a:t>Read the next few pages on the slides.  Remember to read with fluency and rhythm.  You might want to re-read the pages from yesterday too.   </a:t>
            </a:r>
          </a:p>
          <a:p>
            <a:endParaRPr lang="en-US" sz="2800" dirty="0">
              <a:latin typeface="Comic Sans MS"/>
              <a:cs typeface="Comic Sans MS"/>
            </a:endParaRPr>
          </a:p>
          <a:p>
            <a:endParaRPr lang="en-US" sz="2800" dirty="0"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4538445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IMG-2474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7" t="7846" r="1788" b="2908"/>
          <a:stretch/>
        </p:blipFill>
        <p:spPr>
          <a:xfrm rot="5400000">
            <a:off x="2107172" y="1143168"/>
            <a:ext cx="6382030" cy="4708074"/>
          </a:xfrm>
          <a:prstGeom prst="rect">
            <a:avLst/>
          </a:prstGeom>
        </p:spPr>
      </p:pic>
      <p:pic>
        <p:nvPicPr>
          <p:cNvPr id="5" name="Sound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54669" y="5216707"/>
            <a:ext cx="1125831" cy="1125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0687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0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-2475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1" t="2138" r="2070" b="4332"/>
          <a:stretch/>
        </p:blipFill>
        <p:spPr>
          <a:xfrm rot="5400000">
            <a:off x="651253" y="976807"/>
            <a:ext cx="6636086" cy="4932876"/>
          </a:xfrm>
          <a:prstGeom prst="rect">
            <a:avLst/>
          </a:prstGeom>
        </p:spPr>
      </p:pic>
      <p:pic>
        <p:nvPicPr>
          <p:cNvPr id="5" name="Sound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933424" y="5102721"/>
            <a:ext cx="1467739" cy="1467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249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0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-2476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1" t="6172"/>
          <a:stretch/>
        </p:blipFill>
        <p:spPr>
          <a:xfrm rot="5400000">
            <a:off x="849610" y="931268"/>
            <a:ext cx="6724439" cy="4861902"/>
          </a:xfrm>
          <a:prstGeom prst="rect">
            <a:avLst/>
          </a:prstGeom>
        </p:spPr>
      </p:pic>
      <p:pic>
        <p:nvPicPr>
          <p:cNvPr id="5" name="Sound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063676" y="5216701"/>
            <a:ext cx="1207238" cy="1207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6037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56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-2477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7" t="2374" r="1892" b="4808"/>
          <a:stretch/>
        </p:blipFill>
        <p:spPr>
          <a:xfrm rot="5400000">
            <a:off x="862122" y="947092"/>
            <a:ext cx="6797758" cy="5024058"/>
          </a:xfrm>
          <a:prstGeom prst="rect">
            <a:avLst/>
          </a:prstGeom>
        </p:spPr>
      </p:pic>
      <p:pic>
        <p:nvPicPr>
          <p:cNvPr id="5" name="Sound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259051" y="4451538"/>
            <a:ext cx="1174675" cy="1174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7179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4386" y="2263072"/>
            <a:ext cx="8849614" cy="587100"/>
          </a:xfrm>
        </p:spPr>
        <p:txBody>
          <a:bodyPr>
            <a:noAutofit/>
          </a:bodyPr>
          <a:lstStyle/>
          <a:p>
            <a:pPr algn="l"/>
            <a:r>
              <a:rPr lang="en-US" sz="3600" b="1" dirty="0">
                <a:latin typeface="Comic Sans MS"/>
                <a:cs typeface="Comic Sans MS"/>
              </a:rPr>
              <a:t>C</a:t>
            </a:r>
            <a:r>
              <a:rPr lang="en-US" sz="3600" b="1" dirty="0" smtClean="0">
                <a:latin typeface="Comic Sans MS"/>
                <a:cs typeface="Comic Sans MS"/>
              </a:rPr>
              <a:t>omplete the comprehension questions on the website</a:t>
            </a:r>
            <a:r>
              <a:rPr lang="en-US" sz="3600" b="1" dirty="0" smtClean="0"/>
              <a:t>.  </a:t>
            </a:r>
            <a:endParaRPr lang="en-US" sz="3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4386" y="3143722"/>
            <a:ext cx="8229600" cy="3507904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>
                <a:latin typeface="Comic Sans MS"/>
                <a:cs typeface="Comic Sans MS"/>
              </a:rPr>
              <a:t>If you read book band </a:t>
            </a:r>
            <a:r>
              <a:rPr lang="en-US" dirty="0" err="1" smtClean="0">
                <a:latin typeface="Comic Sans MS"/>
                <a:cs typeface="Comic Sans MS"/>
              </a:rPr>
              <a:t>colours</a:t>
            </a:r>
            <a:r>
              <a:rPr lang="en-US" dirty="0" smtClean="0">
                <a:latin typeface="Comic Sans MS"/>
                <a:cs typeface="Comic Sans MS"/>
              </a:rPr>
              <a:t> yellow, blue, green, orange or turquoise – look at comprehension 1</a:t>
            </a:r>
          </a:p>
          <a:p>
            <a:pPr marL="0" indent="0">
              <a:buNone/>
            </a:pPr>
            <a:endParaRPr lang="en-US" dirty="0">
              <a:latin typeface="Comic Sans MS"/>
              <a:cs typeface="Comic Sans MS"/>
            </a:endParaRPr>
          </a:p>
          <a:p>
            <a:pPr marL="0" indent="0">
              <a:buNone/>
            </a:pPr>
            <a:r>
              <a:rPr lang="en-US" dirty="0" smtClean="0">
                <a:latin typeface="Comic Sans MS"/>
                <a:cs typeface="Comic Sans MS"/>
              </a:rPr>
              <a:t>If you read purple, gold, white, lime or brown – look at comprehension 2</a:t>
            </a:r>
            <a:endParaRPr lang="en-US" dirty="0">
              <a:latin typeface="Comic Sans MS"/>
              <a:cs typeface="Comic Sans M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94386" y="428625"/>
            <a:ext cx="84988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tx2"/>
                </a:solidFill>
              </a:rPr>
              <a:t>Oh no, what a terrible Giant! I wonder what will happen next?  Do you have any ideas?</a:t>
            </a:r>
            <a:endParaRPr lang="en-US" sz="36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808405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</TotalTime>
  <Words>533</Words>
  <Application>Microsoft Macintosh PowerPoint</Application>
  <PresentationFormat>On-screen Show (4:3)</PresentationFormat>
  <Paragraphs>55</Paragraphs>
  <Slides>14</Slides>
  <Notes>0</Notes>
  <HiddenSlides>0</HiddenSlides>
  <MMClips>4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Office Theme</vt:lpstr>
      <vt:lpstr>Good morning Year 2!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Complete the comprehension questions on the website.  </vt:lpstr>
      <vt:lpstr>Freeze Frame!</vt:lpstr>
      <vt:lpstr>PowerPoint Presentation</vt:lpstr>
      <vt:lpstr>Maths!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Jennifer Southern</dc:creator>
  <cp:lastModifiedBy>Jennifer Southern</cp:lastModifiedBy>
  <cp:revision>26</cp:revision>
  <dcterms:created xsi:type="dcterms:W3CDTF">2021-02-15T16:11:39Z</dcterms:created>
  <dcterms:modified xsi:type="dcterms:W3CDTF">2021-02-24T20:00:08Z</dcterms:modified>
</cp:coreProperties>
</file>