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4" r:id="rId8"/>
  </p:sldMasterIdLst>
  <p:sldIdLst>
    <p:sldId id="256" r:id="rId9"/>
    <p:sldId id="257" r:id="rId10"/>
    <p:sldId id="258" r:id="rId11"/>
    <p:sldId id="264" r:id="rId12"/>
    <p:sldId id="296" r:id="rId13"/>
    <p:sldId id="297" r:id="rId14"/>
    <p:sldId id="298" r:id="rId15"/>
    <p:sldId id="303" r:id="rId16"/>
    <p:sldId id="299" r:id="rId17"/>
    <p:sldId id="308" r:id="rId18"/>
    <p:sldId id="309" r:id="rId19"/>
    <p:sldId id="310" r:id="rId20"/>
    <p:sldId id="312" r:id="rId21"/>
    <p:sldId id="311" r:id="rId22"/>
    <p:sldId id="314" r:id="rId23"/>
    <p:sldId id="315" r:id="rId24"/>
    <p:sldId id="301" r:id="rId25"/>
    <p:sldId id="316" r:id="rId26"/>
    <p:sldId id="317" r:id="rId27"/>
    <p:sldId id="318" r:id="rId28"/>
    <p:sldId id="319" r:id="rId29"/>
    <p:sldId id="320" r:id="rId30"/>
    <p:sldId id="321" r:id="rId31"/>
    <p:sldId id="259" r:id="rId32"/>
    <p:sldId id="333" r:id="rId33"/>
    <p:sldId id="322" r:id="rId34"/>
    <p:sldId id="323" r:id="rId35"/>
    <p:sldId id="334" r:id="rId36"/>
    <p:sldId id="335" r:id="rId37"/>
    <p:sldId id="326" r:id="rId38"/>
    <p:sldId id="327" r:id="rId39"/>
    <p:sldId id="328" r:id="rId40"/>
    <p:sldId id="329" r:id="rId41"/>
    <p:sldId id="330" r:id="rId42"/>
    <p:sldId id="274" r:id="rId43"/>
    <p:sldId id="331" r:id="rId44"/>
    <p:sldId id="332" r:id="rId45"/>
    <p:sldId id="261" r:id="rId46"/>
    <p:sldId id="262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26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4C4A-CB92-4AED-A5FC-78E3EB078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0E97B-18C6-41A9-BB4F-A927F11EE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69A40-CEC4-4417-BAEE-B9365D40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DA422-1A78-40B7-A2C8-281C6856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D28A1-D45E-4A13-8616-B2448556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3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3F8F-CD60-4038-A3A2-7CF8421F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9C13D-D40F-4BD2-AA3D-5E74628F4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8FC4E-778D-4693-B755-42C95511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28905-10B5-4F5D-AEB8-EFF809E7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99DFA-DC3F-459D-A378-044BBEEC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9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93E10-7212-4D84-8EB5-2C4C05852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088F8-FF9B-4302-B31E-515B44FD2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5EE74-C7D9-454D-A1FE-4B105DED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BD3F7-D031-4FBD-98FA-CBB0CC5F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DC45-E3E4-4B5B-B833-8C45DBD1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8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08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968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52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255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604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2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81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273B-3D69-4D0D-B102-09AAE1BE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DE8F-1A53-4C12-B947-89B2770E6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75428-7AA8-49A9-A258-C2C28B91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66F12-A906-4E14-ABF3-F5CCADAB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60E29-557B-4867-B1AA-AA7454B6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67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12D9226-BBCA-479A-81FC-2D12669BE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99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735C5B2-5A34-41C3-B227-157FBEFD680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888EFEF-7CB2-46E5-AB61-C3AF91E9C7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6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D9FCE12-F1A1-4B48-AC6E-E75C8F092048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110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E0BAEF8-6E4D-4EE4-AB00-8CABA3762B39}"/>
              </a:ext>
            </a:extLst>
          </p:cNvPr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DF53A08-FDF2-48C7-B375-D063CFFCC683}"/>
              </a:ext>
            </a:extLst>
          </p:cNvPr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1314E4-7663-42CC-857D-A64484A3890B}"/>
              </a:ext>
            </a:extLst>
          </p:cNvPr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90AB5B-5554-4B6D-AA08-D73CE04A0DAB}"/>
              </a:ext>
            </a:extLst>
          </p:cNvPr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88B8C5A-07BF-44AA-BCA6-399B718260E0}"/>
              </a:ext>
            </a:extLst>
          </p:cNvPr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1 Lorem ipsum </a:t>
            </a:r>
            <a:r>
              <a:rPr lang="en-GB" sz="1800" dirty="0" err="1">
                <a:latin typeface="Twinkl" pitchFamily="50" charset="0"/>
              </a:rPr>
              <a:t>dolor</a:t>
            </a:r>
            <a:r>
              <a:rPr lang="en-GB" sz="1800" dirty="0">
                <a:latin typeface="Twinkl" pitchFamily="50" charset="0"/>
              </a:rPr>
              <a:t> sit </a:t>
            </a:r>
            <a:r>
              <a:rPr lang="en-GB" sz="1800" dirty="0" err="1">
                <a:latin typeface="Twinkl" pitchFamily="50" charset="0"/>
              </a:rPr>
              <a:t>amet</a:t>
            </a:r>
            <a:r>
              <a:rPr lang="en-GB" sz="1800" dirty="0">
                <a:latin typeface="Twinkl" pitchFamily="50" charset="0"/>
              </a:rPr>
              <a:t>, </a:t>
            </a:r>
            <a:r>
              <a:rPr lang="en-GB" sz="1800" dirty="0" err="1">
                <a:latin typeface="Twinkl" pitchFamily="50" charset="0"/>
              </a:rPr>
              <a:t>consectetur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adipiscing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elit</a:t>
            </a:r>
            <a:r>
              <a:rPr lang="en-GB" sz="1800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280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166D381-BE98-4244-9BDA-75088AC90E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7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DF52-C33F-42F9-9AE6-8AC8279D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04902-0E6A-407E-9A60-7A10564D2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E8682-184C-4560-84E3-64B6BB34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4930-0BD6-4466-929B-9B42A5BF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C0744-23F4-4E2E-9CF2-1E45C168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4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6EB6-3883-436A-972F-A47256C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D36F-6996-4912-A979-23FC47FE8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45084-57A3-40BB-9CC7-DFE19A047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58203-5B68-4313-98F0-02A7E2CD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C328B-2594-4615-9C0A-3C2514B3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955FE-1603-44ED-A8F5-BF61A684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17D-C71F-4D31-9DFA-4E5119EF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8D6FB-5C1D-4418-BB5C-8BFAF8BB1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CBD45-7E37-450A-ABFF-BE905AA6C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1E132-3FF7-467A-AD52-3CFFBAC62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B5B71-BF99-450C-8FBC-F8486B0E4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1C95C-6FBD-40C5-A989-C38C734A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9A6A0D-DD00-4725-A915-854AD2E8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5F4E7-99DC-457D-AEA8-498706E9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9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B013-712A-494E-B8D1-2BD50313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3A2CB-6CF7-4F96-86AC-94DEFA63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32B81-3EB4-451C-940C-9E33D2AA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DF25B-E208-412F-8F0E-3BDEB65B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2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89984-3197-401D-81B6-7B21371D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094DF-DD68-4848-9463-4E717DBA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FBB2A-663C-48A7-8FF5-0A2D5EAE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F8A9-01EB-4F8E-B510-2F1F40CC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7CEB-67B4-467D-AE3C-1155DA3F5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D0F67-2E70-45DA-A4B5-936E78E0A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33280-D587-401D-BF0E-9DCBA820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E658B-5902-49E9-85E1-A2F1A0F0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1E93E-E7CB-49EB-A414-1688202E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9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8EC3-F3CF-41C0-BEEA-0CA4317B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3527E-45B8-40EB-915C-3A4010BEA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8BA5E-0827-4296-AE22-B325CDB34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D4138-F5D3-4740-A27F-C49D1900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F1CD9-B97A-458F-815D-CA28282E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C6BE4-4A14-4750-B56C-2D4C06D0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A1A30-7737-4AD7-946C-31589490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91AA6-8056-4275-B4F6-0F4F9AACD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7D767-A445-4142-AD1A-2C27A7CB1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A4D1-4193-44E5-8383-96FA37468A5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38C64-EDC2-497B-B1A6-BE9184FD2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EA512-BD06-4098-86DC-8699F484F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54DF-9BA7-4B68-AD3A-1CE437884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2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8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3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6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1A88AA-5DE1-43BC-9AE2-CEDAD845F4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899C67-A196-4FA6-9B68-E7AC418ACE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1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92054148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DFDC-F9D5-4F54-983F-604BAF764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Thursday 4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9A8E5-1912-4333-B549-F277237DB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8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5832" y="554647"/>
            <a:ext cx="729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Eva has 13 straws. She wants to make them into triangles. How many triangles can she make?</a:t>
            </a: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3" y="334777"/>
            <a:ext cx="692457" cy="978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56" y="1533022"/>
            <a:ext cx="912133" cy="1138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20" y="1533022"/>
            <a:ext cx="912133" cy="1138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84" y="1533022"/>
            <a:ext cx="912133" cy="1138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48" y="1533022"/>
            <a:ext cx="912133" cy="11385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12" y="1533022"/>
            <a:ext cx="912133" cy="11385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76" y="1533022"/>
            <a:ext cx="912133" cy="11385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40" y="1533022"/>
            <a:ext cx="912133" cy="11385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04" y="1533022"/>
            <a:ext cx="912133" cy="11385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69" y="1533022"/>
            <a:ext cx="912133" cy="11385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34" y="1533022"/>
            <a:ext cx="912133" cy="11385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99" y="1533022"/>
            <a:ext cx="912133" cy="11385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4" y="1533022"/>
            <a:ext cx="912133" cy="1138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0" y="1533022"/>
            <a:ext cx="912133" cy="11385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57" y="3383712"/>
            <a:ext cx="912133" cy="11385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3273570" y="3321834"/>
            <a:ext cx="912133" cy="11385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2932556" y="3911180"/>
            <a:ext cx="912133" cy="11385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12" y="3383712"/>
            <a:ext cx="912133" cy="11385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5046329" y="3321834"/>
            <a:ext cx="912133" cy="11385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4720707" y="3865004"/>
            <a:ext cx="912133" cy="11385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37" y="3383712"/>
            <a:ext cx="912133" cy="11385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6684062" y="3321834"/>
            <a:ext cx="912133" cy="11385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6336076" y="3877200"/>
            <a:ext cx="912133" cy="113853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45" y="3383712"/>
            <a:ext cx="912133" cy="11385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8390099" y="3321834"/>
            <a:ext cx="912133" cy="113853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8037044" y="3884613"/>
            <a:ext cx="912133" cy="11385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459520" y="5261483"/>
                <a:ext cx="18050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520" y="5261483"/>
                <a:ext cx="1805053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514446" y="5261483"/>
            <a:ext cx="180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4 r1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8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724948" y="537369"/>
            <a:ext cx="729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Tommy has 14 straws. He wants to make them into triangles. How many triangles can he make?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704" y="5218005"/>
            <a:ext cx="747045" cy="74704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190547" y="536069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94709" y="2423510"/>
            <a:ext cx="729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Dora has 15 straws. She wants to make them into triangles. How many triangles can she make?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8569" y="460891"/>
            <a:ext cx="832758" cy="601435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34" y="2128099"/>
            <a:ext cx="716166" cy="101187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394709" y="4233910"/>
            <a:ext cx="716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Jack has 16 straws. He wants to make them into triangles. How many triangles can he make?</a:t>
            </a:r>
          </a:p>
        </p:txBody>
      </p:sp>
      <p:pic>
        <p:nvPicPr>
          <p:cNvPr id="58" name="Picture 5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84" y="4532506"/>
            <a:ext cx="705564" cy="51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24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724948" y="537369"/>
            <a:ext cx="729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Tommy has 14 straws. He wants to make them into triangles. How many triangles can he make?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8569" y="460891"/>
            <a:ext cx="832758" cy="601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565492" y="1632474"/>
                <a:ext cx="18050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92" y="1632474"/>
                <a:ext cx="1805053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617577" y="1632474"/>
            <a:ext cx="180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4 r2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0" y="2314750"/>
            <a:ext cx="912133" cy="1138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74" y="2314750"/>
            <a:ext cx="912133" cy="1138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38" y="2314750"/>
            <a:ext cx="912133" cy="11385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02" y="2314750"/>
            <a:ext cx="912133" cy="11385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66" y="2314750"/>
            <a:ext cx="912133" cy="11385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30" y="2314750"/>
            <a:ext cx="912133" cy="11385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94" y="2314750"/>
            <a:ext cx="912133" cy="1138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8" y="2314750"/>
            <a:ext cx="912133" cy="11385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23" y="2314750"/>
            <a:ext cx="912133" cy="11385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88" y="2314750"/>
            <a:ext cx="912133" cy="11385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53" y="2314750"/>
            <a:ext cx="912133" cy="11385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18" y="2314750"/>
            <a:ext cx="912133" cy="11385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84" y="2314750"/>
            <a:ext cx="912133" cy="11385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38" y="4161238"/>
            <a:ext cx="912133" cy="11385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3151351" y="4099360"/>
            <a:ext cx="912133" cy="11385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2810337" y="4688706"/>
            <a:ext cx="912133" cy="1138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93" y="4161238"/>
            <a:ext cx="912133" cy="11385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4924110" y="4099360"/>
            <a:ext cx="912133" cy="11385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4598488" y="4642530"/>
            <a:ext cx="912133" cy="11385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8" y="4161238"/>
            <a:ext cx="912133" cy="11385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6561843" y="4099360"/>
            <a:ext cx="912133" cy="11385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6213857" y="4654726"/>
            <a:ext cx="912133" cy="11385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26" y="4161238"/>
            <a:ext cx="912133" cy="11385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8267880" y="4099360"/>
            <a:ext cx="912133" cy="11385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7914825" y="4662139"/>
            <a:ext cx="912133" cy="113853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68" y="2318952"/>
            <a:ext cx="912133" cy="1138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0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81" y="2318952"/>
            <a:ext cx="912133" cy="11385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38" y="4161238"/>
            <a:ext cx="912133" cy="11385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3151351" y="4099360"/>
            <a:ext cx="912133" cy="11385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2810337" y="4688706"/>
            <a:ext cx="912133" cy="1138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93" y="4161238"/>
            <a:ext cx="912133" cy="11385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4924110" y="4099360"/>
            <a:ext cx="912133" cy="11385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4598488" y="4642530"/>
            <a:ext cx="912133" cy="11385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8" y="4161238"/>
            <a:ext cx="912133" cy="11385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6561843" y="4099360"/>
            <a:ext cx="912133" cy="11385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6213857" y="4654726"/>
            <a:ext cx="912133" cy="11385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26" y="4161238"/>
            <a:ext cx="912133" cy="11385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8267880" y="4099360"/>
            <a:ext cx="912133" cy="11385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7914825" y="4662139"/>
            <a:ext cx="912133" cy="113853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5" y="2323154"/>
            <a:ext cx="912133" cy="113853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425832" y="650131"/>
            <a:ext cx="729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Dora has 15 straws. She wants to make them into triangles. How many triangles can she make?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593171" y="1593992"/>
                <a:ext cx="18050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171" y="1593992"/>
                <a:ext cx="1805053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5495697" y="1593992"/>
            <a:ext cx="180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49" name="Picture 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57" y="354720"/>
            <a:ext cx="716166" cy="10118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38" y="2327356"/>
            <a:ext cx="912133" cy="113853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61" y="2281625"/>
            <a:ext cx="912133" cy="113853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6011974" y="2219747"/>
            <a:ext cx="912133" cy="113853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5670960" y="2809093"/>
            <a:ext cx="912133" cy="1138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02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2553008" y="706633"/>
            <a:ext cx="716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Jack has 16 straws. He wants to make them into triangles. How many triangles can he make?</a:t>
            </a:r>
          </a:p>
        </p:txBody>
      </p:sp>
      <p:pic>
        <p:nvPicPr>
          <p:cNvPr id="58" name="Picture 5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08" y="692026"/>
            <a:ext cx="705564" cy="515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611490" y="1619337"/>
                <a:ext cx="18050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490" y="1619337"/>
                <a:ext cx="1805053" cy="523220"/>
              </a:xfrm>
              <a:prstGeom prst="rect">
                <a:avLst/>
              </a:prstGeom>
              <a:blipFill>
                <a:blip r:embed="rId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622872" y="1619337"/>
            <a:ext cx="180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 r1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33" y="3985744"/>
            <a:ext cx="912133" cy="1138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05" y="2521941"/>
            <a:ext cx="912133" cy="1138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4072318" y="2460063"/>
            <a:ext cx="912133" cy="11385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3731304" y="3049409"/>
            <a:ext cx="912133" cy="11385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60" y="2521941"/>
            <a:ext cx="912133" cy="11385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5845077" y="2460063"/>
            <a:ext cx="912133" cy="11385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5519455" y="3003233"/>
            <a:ext cx="912133" cy="1138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85" y="2521941"/>
            <a:ext cx="912133" cy="11385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7482810" y="2460063"/>
            <a:ext cx="912133" cy="11385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7134824" y="3015429"/>
            <a:ext cx="912133" cy="11385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63" y="3908426"/>
            <a:ext cx="912133" cy="11385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3879617" y="3846548"/>
            <a:ext cx="912133" cy="11385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3526562" y="4409327"/>
            <a:ext cx="912133" cy="11385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55" y="3862248"/>
            <a:ext cx="912133" cy="1138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2761">
            <a:off x="5488668" y="3800370"/>
            <a:ext cx="912133" cy="11385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28">
            <a:off x="5147654" y="4389716"/>
            <a:ext cx="912133" cy="1138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292" y="471189"/>
            <a:ext cx="747045" cy="7470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126135" y="61387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495729" y="3580136"/>
          <a:ext cx="6917078" cy="2265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8539">
                  <a:extLst>
                    <a:ext uri="{9D8B030D-6E8A-4147-A177-3AD203B41FA5}">
                      <a16:colId xmlns:a16="http://schemas.microsoft.com/office/drawing/2014/main" val="707442832"/>
                    </a:ext>
                  </a:extLst>
                </a:gridCol>
                <a:gridCol w="3458539">
                  <a:extLst>
                    <a:ext uri="{9D8B030D-6E8A-4147-A177-3AD203B41FA5}">
                      <a16:colId xmlns:a16="http://schemas.microsoft.com/office/drawing/2014/main" val="974324676"/>
                    </a:ext>
                  </a:extLst>
                </a:gridCol>
              </a:tblGrid>
              <a:tr h="333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Could be correct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Definitely incorrect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11138"/>
                  </a:ext>
                </a:extLst>
              </a:tr>
              <a:tr h="18083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602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2590379" y="1744525"/>
                <a:ext cx="32443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3,924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 1,307 r3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79" y="1744525"/>
                <a:ext cx="3244364" cy="523220"/>
              </a:xfrm>
              <a:prstGeom prst="rect">
                <a:avLst/>
              </a:prstGeom>
              <a:blipFill>
                <a:blip r:embed="rId4"/>
                <a:stretch>
                  <a:fillRect l="-3947" t="-10465" r="-300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4361158" y="2526471"/>
                <a:ext cx="33154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5,626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1,124 r6 </a:t>
                </a: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58" y="2526471"/>
                <a:ext cx="3315448" cy="523220"/>
              </a:xfrm>
              <a:prstGeom prst="rect">
                <a:avLst/>
              </a:prstGeom>
              <a:blipFill>
                <a:blip r:embed="rId5"/>
                <a:stretch>
                  <a:fillRect l="-3676" t="-10465" r="-349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6308977" y="1734416"/>
                <a:ext cx="31038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3,242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810 r2 </a:t>
                </a: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977" y="1734416"/>
                <a:ext cx="3103830" cy="523220"/>
              </a:xfrm>
              <a:prstGeom prst="rect">
                <a:avLst/>
              </a:prstGeom>
              <a:blipFill>
                <a:blip r:embed="rId6"/>
                <a:stretch>
                  <a:fillRect l="-4126" t="-11765" r="-1768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078393" y="1003725"/>
            <a:ext cx="586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Could these calculations be correct?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39653 0.3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36423 0.35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20313 0.3326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8" grpId="1"/>
      <p:bldP spid="40" grpId="0"/>
      <p:bldP spid="40" grpId="1"/>
      <p:bldP spid="41" grpId="0"/>
      <p:bldP spid="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94" y="3350950"/>
            <a:ext cx="655069" cy="638935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61219" y="1745914"/>
          <a:ext cx="5214964" cy="412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741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303741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303741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303741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91512" y="458819"/>
                <a:ext cx="7291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5,291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4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2" y="458819"/>
                <a:ext cx="729119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94" y="2185526"/>
            <a:ext cx="655069" cy="638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29" y="2185526"/>
            <a:ext cx="655069" cy="638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94" y="2738394"/>
            <a:ext cx="655069" cy="6389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29" y="2738394"/>
            <a:ext cx="655069" cy="6389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5" y="2185526"/>
            <a:ext cx="655070" cy="6389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93" y="2185526"/>
            <a:ext cx="655070" cy="6389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1" y="2185525"/>
            <a:ext cx="669379" cy="652892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6966461" y="2207497"/>
          <a:ext cx="2513840" cy="132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68">
                  <a:extLst>
                    <a:ext uri="{9D8B030D-6E8A-4147-A177-3AD203B41FA5}">
                      <a16:colId xmlns:a16="http://schemas.microsoft.com/office/drawing/2014/main" val="327863339"/>
                    </a:ext>
                  </a:extLst>
                </a:gridCol>
                <a:gridCol w="502768">
                  <a:extLst>
                    <a:ext uri="{9D8B030D-6E8A-4147-A177-3AD203B41FA5}">
                      <a16:colId xmlns:a16="http://schemas.microsoft.com/office/drawing/2014/main" val="1170053587"/>
                    </a:ext>
                  </a:extLst>
                </a:gridCol>
                <a:gridCol w="502768">
                  <a:extLst>
                    <a:ext uri="{9D8B030D-6E8A-4147-A177-3AD203B41FA5}">
                      <a16:colId xmlns:a16="http://schemas.microsoft.com/office/drawing/2014/main" val="3538878627"/>
                    </a:ext>
                  </a:extLst>
                </a:gridCol>
                <a:gridCol w="502768">
                  <a:extLst>
                    <a:ext uri="{9D8B030D-6E8A-4147-A177-3AD203B41FA5}">
                      <a16:colId xmlns:a16="http://schemas.microsoft.com/office/drawing/2014/main" val="3638533213"/>
                    </a:ext>
                  </a:extLst>
                </a:gridCol>
                <a:gridCol w="502768">
                  <a:extLst>
                    <a:ext uri="{9D8B030D-6E8A-4147-A177-3AD203B41FA5}">
                      <a16:colId xmlns:a16="http://schemas.microsoft.com/office/drawing/2014/main" val="3755109932"/>
                    </a:ext>
                  </a:extLst>
                </a:gridCol>
              </a:tblGrid>
              <a:tr h="625911">
                <a:tc>
                  <a:txBody>
                    <a:bodyPr/>
                    <a:lstStyle/>
                    <a:p>
                      <a:pPr algn="r"/>
                      <a:endParaRPr lang="en-GB" sz="4000" dirty="0"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4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4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4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4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579638"/>
                  </a:ext>
                </a:extLst>
              </a:tr>
              <a:tr h="625911"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6971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3356" y="2449427"/>
            <a:ext cx="3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130076" y="2449427"/>
            <a:ext cx="3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65478" y="2449427"/>
            <a:ext cx="3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043420" y="2449427"/>
            <a:ext cx="3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01" y="2201862"/>
            <a:ext cx="664719" cy="6483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32" y="2201862"/>
            <a:ext cx="664719" cy="648347"/>
          </a:xfrm>
          <a:prstGeom prst="rect">
            <a:avLst/>
          </a:prstGeom>
        </p:spPr>
      </p:pic>
      <p:sp>
        <p:nvSpPr>
          <p:cNvPr id="39" name="L-Shape 38"/>
          <p:cNvSpPr/>
          <p:nvPr/>
        </p:nvSpPr>
        <p:spPr>
          <a:xfrm flipV="1">
            <a:off x="1990799" y="2201861"/>
            <a:ext cx="1184595" cy="1175467"/>
          </a:xfrm>
          <a:prstGeom prst="corner">
            <a:avLst>
              <a:gd name="adj1" fmla="val 100000"/>
              <a:gd name="adj2" fmla="val 49371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005384" y="3450606"/>
            <a:ext cx="556444" cy="4388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96562" y="3670011"/>
            <a:ext cx="75942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20" y="2776975"/>
            <a:ext cx="664719" cy="648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51" y="2776975"/>
            <a:ext cx="664719" cy="6483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77" y="3350950"/>
            <a:ext cx="664719" cy="6483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08" y="3350950"/>
            <a:ext cx="664719" cy="6483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96" y="3926063"/>
            <a:ext cx="664719" cy="64834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27" y="3926063"/>
            <a:ext cx="664719" cy="64834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72" y="4502297"/>
            <a:ext cx="664719" cy="648347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7964116" y="2838417"/>
            <a:ext cx="3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5" y="2768368"/>
            <a:ext cx="655070" cy="63893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93" y="2768368"/>
            <a:ext cx="655070" cy="63893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5" y="3352633"/>
            <a:ext cx="655070" cy="638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93" y="3352633"/>
            <a:ext cx="655070" cy="63893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5" y="3935475"/>
            <a:ext cx="655070" cy="63893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93" y="3935475"/>
            <a:ext cx="655070" cy="63893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5" y="4492339"/>
            <a:ext cx="655070" cy="63893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93" y="4492339"/>
            <a:ext cx="655070" cy="63893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5" y="5075181"/>
            <a:ext cx="655070" cy="6389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93" y="5075181"/>
            <a:ext cx="655070" cy="638935"/>
          </a:xfrm>
          <a:prstGeom prst="rect">
            <a:avLst/>
          </a:prstGeom>
        </p:spPr>
      </p:pic>
      <p:sp>
        <p:nvSpPr>
          <p:cNvPr id="73" name="L-Shape 72"/>
          <p:cNvSpPr/>
          <p:nvPr/>
        </p:nvSpPr>
        <p:spPr>
          <a:xfrm flipV="1">
            <a:off x="3306613" y="2229083"/>
            <a:ext cx="1184595" cy="1175467"/>
          </a:xfrm>
          <a:prstGeom prst="corner">
            <a:avLst>
              <a:gd name="adj1" fmla="val 100000"/>
              <a:gd name="adj2" fmla="val 49371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L-Shape 73"/>
          <p:cNvSpPr/>
          <p:nvPr/>
        </p:nvSpPr>
        <p:spPr>
          <a:xfrm flipV="1">
            <a:off x="3306613" y="3404549"/>
            <a:ext cx="1184595" cy="1130815"/>
          </a:xfrm>
          <a:prstGeom prst="corner">
            <a:avLst>
              <a:gd name="adj1" fmla="val 100000"/>
              <a:gd name="adj2" fmla="val 48260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L-Shape 74"/>
          <p:cNvSpPr/>
          <p:nvPr/>
        </p:nvSpPr>
        <p:spPr>
          <a:xfrm flipV="1">
            <a:off x="3306613" y="4524764"/>
            <a:ext cx="1184595" cy="1130815"/>
          </a:xfrm>
          <a:prstGeom prst="corner">
            <a:avLst>
              <a:gd name="adj1" fmla="val 100000"/>
              <a:gd name="adj2" fmla="val 48260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L-Shape 75"/>
          <p:cNvSpPr/>
          <p:nvPr/>
        </p:nvSpPr>
        <p:spPr>
          <a:xfrm flipV="1">
            <a:off x="4635629" y="2197219"/>
            <a:ext cx="1184595" cy="1175467"/>
          </a:xfrm>
          <a:prstGeom prst="corner">
            <a:avLst>
              <a:gd name="adj1" fmla="val 100000"/>
              <a:gd name="adj2" fmla="val 49371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L-Shape 76"/>
          <p:cNvSpPr/>
          <p:nvPr/>
        </p:nvSpPr>
        <p:spPr>
          <a:xfrm flipV="1">
            <a:off x="4635628" y="3367238"/>
            <a:ext cx="1184595" cy="1175467"/>
          </a:xfrm>
          <a:prstGeom prst="corner">
            <a:avLst>
              <a:gd name="adj1" fmla="val 100000"/>
              <a:gd name="adj2" fmla="val 49371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4599901" y="4593750"/>
            <a:ext cx="556444" cy="4388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191079" y="4683735"/>
            <a:ext cx="759422" cy="1294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1" y="2781737"/>
            <a:ext cx="669379" cy="65289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70" y="2797714"/>
            <a:ext cx="669379" cy="65289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1" y="3366203"/>
            <a:ext cx="669379" cy="65289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70" y="3382180"/>
            <a:ext cx="669379" cy="65289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1" y="3961814"/>
            <a:ext cx="669379" cy="65289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70" y="3977791"/>
            <a:ext cx="669379" cy="65289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1" y="4546280"/>
            <a:ext cx="669379" cy="65289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70" y="4562257"/>
            <a:ext cx="669379" cy="65289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1" y="5196061"/>
            <a:ext cx="669379" cy="65289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70" y="5212038"/>
            <a:ext cx="669379" cy="652892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8971687" y="2838418"/>
            <a:ext cx="3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00" name="L-Shape 99"/>
          <p:cNvSpPr/>
          <p:nvPr/>
        </p:nvSpPr>
        <p:spPr>
          <a:xfrm flipV="1">
            <a:off x="5914214" y="4604840"/>
            <a:ext cx="1184595" cy="1175467"/>
          </a:xfrm>
          <a:prstGeom prst="corner">
            <a:avLst>
              <a:gd name="adj1" fmla="val 100000"/>
              <a:gd name="adj2" fmla="val 49371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L-Shape 100"/>
          <p:cNvSpPr/>
          <p:nvPr/>
        </p:nvSpPr>
        <p:spPr>
          <a:xfrm flipV="1">
            <a:off x="5916316" y="3410401"/>
            <a:ext cx="1184595" cy="1175467"/>
          </a:xfrm>
          <a:prstGeom prst="corner">
            <a:avLst>
              <a:gd name="adj1" fmla="val 100000"/>
              <a:gd name="adj2" fmla="val 49371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1878" y="2449427"/>
            <a:ext cx="130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6550481" y="468692"/>
                <a:ext cx="1839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1,322 r3</a:t>
                </a:r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481" y="468692"/>
                <a:ext cx="1839430" cy="523220"/>
              </a:xfrm>
              <a:prstGeom prst="rect">
                <a:avLst/>
              </a:prstGeom>
              <a:blipFill>
                <a:blip r:embed="rId8"/>
                <a:stretch>
                  <a:fillRect t="-11628" r="-33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148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5" grpId="0"/>
      <p:bldP spid="57" grpId="0"/>
      <p:bldP spid="39" grpId="0" animBg="1"/>
      <p:bldP spid="78" grpId="0"/>
      <p:bldP spid="73" grpId="0" animBg="1"/>
      <p:bldP spid="74" grpId="0" animBg="1"/>
      <p:bldP spid="75" grpId="0" animBg="1"/>
      <p:bldP spid="76" grpId="0" animBg="1"/>
      <p:bldP spid="77" grpId="0" animBg="1"/>
      <p:bldP spid="99" grpId="0"/>
      <p:bldP spid="100" grpId="0" animBg="1"/>
      <p:bldP spid="101" grpId="0" animBg="1"/>
      <p:bldP spid="7" grpId="0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46" y="1725846"/>
            <a:ext cx="1250012" cy="87500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927566" y="1535434"/>
            <a:ext cx="3265714" cy="976086"/>
          </a:xfrm>
          <a:prstGeom prst="wedgeRoundRectCallout">
            <a:avLst>
              <a:gd name="adj1" fmla="val 69341"/>
              <a:gd name="adj2" fmla="val 581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27566" y="1725847"/>
                <a:ext cx="32657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5,627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1,126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66" y="1725847"/>
                <a:ext cx="3265714" cy="584775"/>
              </a:xfrm>
              <a:prstGeom prst="rect">
                <a:avLst/>
              </a:prstGeom>
              <a:blipFill>
                <a:blip r:embed="rId4"/>
                <a:stretch>
                  <a:fillRect l="-4664" t="-12500" r="-335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ross 4">
            <a:extLst>
              <a:ext uri="{FF2B5EF4-FFF2-40B4-BE49-F238E27FC236}">
                <a16:creationId xmlns:a16="http://schemas.microsoft.com/office/drawing/2014/main" id="{7851BE09-65C9-9C49-A748-04734259E5F7}"/>
              </a:ext>
            </a:extLst>
          </p:cNvPr>
          <p:cNvSpPr/>
          <p:nvPr/>
        </p:nvSpPr>
        <p:spPr>
          <a:xfrm rot="2694387">
            <a:off x="2568990" y="1319860"/>
            <a:ext cx="1214606" cy="1255122"/>
          </a:xfrm>
          <a:prstGeom prst="plus">
            <a:avLst>
              <a:gd name="adj" fmla="val 3571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292" y="471189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26135" y="61387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374" y="3283967"/>
            <a:ext cx="703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5 times table is in a pattern: 5, 10, 15, 20 ..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374" y="4143369"/>
            <a:ext cx="7031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5,627 is a whole number but it doesn’t end in a 5 or a 0 so the answer must have a remainder.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27566" y="5259710"/>
                <a:ext cx="378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5,627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3200" dirty="0">
                    <a:solidFill>
                      <a:srgbClr val="4472C4"/>
                    </a:solidFill>
                    <a:latin typeface="Calibri" panose="020F0502020204030204"/>
                  </a:rPr>
                  <a:t>1,125 r2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66" y="5259710"/>
                <a:ext cx="3780696" cy="584775"/>
              </a:xfrm>
              <a:prstGeom prst="rect">
                <a:avLst/>
              </a:prstGeom>
              <a:blipFill>
                <a:blip r:embed="rId6"/>
                <a:stretch>
                  <a:fillRect l="-4032" t="-12500" r="-80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215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6101" y="597788"/>
            <a:ext cx="5996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There are 349 people at a wedding. They are sitting at tables in groups of 8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30928" y="3144250"/>
          <a:ext cx="2513840" cy="133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68">
                  <a:extLst>
                    <a:ext uri="{9D8B030D-6E8A-4147-A177-3AD203B41FA5}">
                      <a16:colId xmlns:a16="http://schemas.microsoft.com/office/drawing/2014/main" val="327863339"/>
                    </a:ext>
                  </a:extLst>
                </a:gridCol>
                <a:gridCol w="502768">
                  <a:extLst>
                    <a:ext uri="{9D8B030D-6E8A-4147-A177-3AD203B41FA5}">
                      <a16:colId xmlns:a16="http://schemas.microsoft.com/office/drawing/2014/main" val="1170053587"/>
                    </a:ext>
                  </a:extLst>
                </a:gridCol>
                <a:gridCol w="502768">
                  <a:extLst>
                    <a:ext uri="{9D8B030D-6E8A-4147-A177-3AD203B41FA5}">
                      <a16:colId xmlns:a16="http://schemas.microsoft.com/office/drawing/2014/main" val="3538878627"/>
                    </a:ext>
                  </a:extLst>
                </a:gridCol>
                <a:gridCol w="502768">
                  <a:extLst>
                    <a:ext uri="{9D8B030D-6E8A-4147-A177-3AD203B41FA5}">
                      <a16:colId xmlns:a16="http://schemas.microsoft.com/office/drawing/2014/main" val="3638533213"/>
                    </a:ext>
                  </a:extLst>
                </a:gridCol>
                <a:gridCol w="502768">
                  <a:extLst>
                    <a:ext uri="{9D8B030D-6E8A-4147-A177-3AD203B41FA5}">
                      <a16:colId xmlns:a16="http://schemas.microsoft.com/office/drawing/2014/main" val="3755109932"/>
                    </a:ext>
                  </a:extLst>
                </a:gridCol>
              </a:tblGrid>
              <a:tr h="709293">
                <a:tc>
                  <a:txBody>
                    <a:bodyPr/>
                    <a:lstStyle/>
                    <a:p>
                      <a:pPr algn="r"/>
                      <a:endParaRPr lang="en-GB" sz="4000" dirty="0"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4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4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4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4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579638"/>
                  </a:ext>
                </a:extLst>
              </a:tr>
              <a:tr h="625911"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69711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87823" y="3386181"/>
            <a:ext cx="3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4543" y="3386181"/>
            <a:ext cx="3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9945" y="3386181"/>
            <a:ext cx="3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8789" y="3726020"/>
            <a:ext cx="3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7297" y="5071821"/>
            <a:ext cx="466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We need 43 tables.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2902" y="1908290"/>
            <a:ext cx="599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How many tables are needed?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5812" y="3731047"/>
            <a:ext cx="34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63981" y="3386181"/>
            <a:ext cx="132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292" y="5285456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26135" y="542814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6924" y="5071821"/>
            <a:ext cx="466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We need 44 tables.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7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6" grpId="0"/>
      <p:bldP spid="16" grpId="1"/>
      <p:bldP spid="18" grpId="0"/>
      <p:bldP spid="19" grpId="0"/>
      <p:bldP spid="21" grpId="0"/>
      <p:bldP spid="21" grpId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48E3-8ACA-4C5E-8D81-5CE0D2D5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Job – Spellings and Mental Maths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D58998-EFEA-4C92-8738-52649E94A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298" y="1337353"/>
            <a:ext cx="1554471" cy="530835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368124-F70E-4BFA-8675-74A8C4C60867}"/>
              </a:ext>
            </a:extLst>
          </p:cNvPr>
          <p:cNvSpPr/>
          <p:nvPr/>
        </p:nvSpPr>
        <p:spPr>
          <a:xfrm>
            <a:off x="3240350" y="3524435"/>
            <a:ext cx="1970842" cy="74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LOOK – COVER – WRITE - CHECK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897674-363F-4179-99ED-9A65228E064D}"/>
              </a:ext>
            </a:extLst>
          </p:cNvPr>
          <p:cNvCxnSpPr/>
          <p:nvPr/>
        </p:nvCxnSpPr>
        <p:spPr>
          <a:xfrm flipH="1" flipV="1">
            <a:off x="2796466" y="3187083"/>
            <a:ext cx="443884" cy="33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7CD45C-359B-493A-9A14-F15735664E83}"/>
              </a:ext>
            </a:extLst>
          </p:cNvPr>
          <p:cNvCxnSpPr/>
          <p:nvPr/>
        </p:nvCxnSpPr>
        <p:spPr>
          <a:xfrm flipH="1">
            <a:off x="2720867" y="4270159"/>
            <a:ext cx="519483" cy="24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1C7767B-373B-4FA5-ACB9-1E74F40767A4}"/>
              </a:ext>
            </a:extLst>
          </p:cNvPr>
          <p:cNvSpPr/>
          <p:nvPr/>
        </p:nvSpPr>
        <p:spPr>
          <a:xfrm>
            <a:off x="8678522" y="3280431"/>
            <a:ext cx="2241011" cy="8877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7790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EFA24-C9B9-4FE2-8762-BC491A0A9FC1}"/>
              </a:ext>
            </a:extLst>
          </p:cNvPr>
          <p:cNvCxnSpPr/>
          <p:nvPr/>
        </p:nvCxnSpPr>
        <p:spPr>
          <a:xfrm flipH="1" flipV="1">
            <a:off x="8158579" y="2929631"/>
            <a:ext cx="519943" cy="35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6D4E55-B13A-4D60-8914-50C835EDC810}"/>
              </a:ext>
            </a:extLst>
          </p:cNvPr>
          <p:cNvCxnSpPr/>
          <p:nvPr/>
        </p:nvCxnSpPr>
        <p:spPr>
          <a:xfrm flipH="1">
            <a:off x="8211845" y="4168198"/>
            <a:ext cx="466677" cy="34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BF8DCD-4C33-42A9-A7FE-0CB21729291A}"/>
              </a:ext>
            </a:extLst>
          </p:cNvPr>
          <p:cNvCxnSpPr/>
          <p:nvPr/>
        </p:nvCxnSpPr>
        <p:spPr>
          <a:xfrm flipV="1">
            <a:off x="10919533" y="2991775"/>
            <a:ext cx="337352" cy="288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FF4F70-492F-4996-BC10-CCB535556E30}"/>
              </a:ext>
            </a:extLst>
          </p:cNvPr>
          <p:cNvCxnSpPr>
            <a:cxnSpLocks/>
          </p:cNvCxnSpPr>
          <p:nvPr/>
        </p:nvCxnSpPr>
        <p:spPr>
          <a:xfrm>
            <a:off x="10919533" y="4168198"/>
            <a:ext cx="337352" cy="223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862FF5C-8323-4808-A3CC-9F84866A1A8F}"/>
              </a:ext>
            </a:extLst>
          </p:cNvPr>
          <p:cNvSpPr/>
          <p:nvPr/>
        </p:nvSpPr>
        <p:spPr>
          <a:xfrm>
            <a:off x="7022237" y="2441359"/>
            <a:ext cx="958788" cy="55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Multiply by 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A7E330-9B63-4C92-A02C-E481A2FA1A82}"/>
              </a:ext>
            </a:extLst>
          </p:cNvPr>
          <p:cNvSpPr/>
          <p:nvPr/>
        </p:nvSpPr>
        <p:spPr>
          <a:xfrm>
            <a:off x="7199791" y="4340422"/>
            <a:ext cx="958788" cy="55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Divide by 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8E82DE-9B3A-4857-900C-1263ECE0C0FB}"/>
              </a:ext>
            </a:extLst>
          </p:cNvPr>
          <p:cNvSpPr/>
          <p:nvPr/>
        </p:nvSpPr>
        <p:spPr>
          <a:xfrm>
            <a:off x="11088209" y="2330388"/>
            <a:ext cx="958788" cy="55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Multiply by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A2E0AF-9A96-4BD2-802F-A6AF28464C1A}"/>
              </a:ext>
            </a:extLst>
          </p:cNvPr>
          <p:cNvSpPr/>
          <p:nvPr/>
        </p:nvSpPr>
        <p:spPr>
          <a:xfrm>
            <a:off x="11088209" y="4512646"/>
            <a:ext cx="958788" cy="55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Multiply by 2</a:t>
            </a:r>
          </a:p>
        </p:txBody>
      </p:sp>
    </p:spTree>
    <p:extLst>
      <p:ext uri="{BB962C8B-B14F-4D97-AF65-F5344CB8AC3E}">
        <p14:creationId xmlns:p14="http://schemas.microsoft.com/office/powerpoint/2010/main" val="392384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618102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2FDD5-D79E-4794-B107-AF0268B36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342900"/>
            <a:ext cx="5953125" cy="617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A880E-3CB7-46BD-9781-2B2EEF51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452" y="159808"/>
            <a:ext cx="4526573" cy="65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6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14BB6-2E6D-44C8-85C7-D7F8029E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95" y="314325"/>
            <a:ext cx="4208605" cy="6316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C1ABD-530F-4C66-99C2-1A14EE31D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95" y="160104"/>
            <a:ext cx="4352925" cy="65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8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207042-5498-4262-8E8C-B21B8BFEE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3113088"/>
            <a:ext cx="5802118" cy="19637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94196-37E5-4324-AC4D-9965A14A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2758514"/>
            <a:ext cx="3292743" cy="3251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47778-D3DE-4333-89D8-6BED747D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Optional Challenge:</a:t>
            </a:r>
          </a:p>
        </p:txBody>
      </p:sp>
    </p:spTree>
    <p:extLst>
      <p:ext uri="{BB962C8B-B14F-4D97-AF65-F5344CB8AC3E}">
        <p14:creationId xmlns:p14="http://schemas.microsoft.com/office/powerpoint/2010/main" val="158641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ffee on white background">
            <a:extLst>
              <a:ext uri="{FF2B5EF4-FFF2-40B4-BE49-F238E27FC236}">
                <a16:creationId xmlns:a16="http://schemas.microsoft.com/office/drawing/2014/main" id="{725AA18B-3E4F-4A87-8C47-E4BF6DDD7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54DDB-B323-46DE-B55C-1F794257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Break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9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nt with light on in grassy mountain terrain">
            <a:extLst>
              <a:ext uri="{FF2B5EF4-FFF2-40B4-BE49-F238E27FC236}">
                <a16:creationId xmlns:a16="http://schemas.microsoft.com/office/drawing/2014/main" id="{2030F7A8-EF97-4B55-AE83-B2ABB1383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A7535-BF0E-4A0F-9138-47E9CE82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English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9228-7933-4288-9A86-2F0918C2E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I can create a Newspaper report.</a:t>
            </a:r>
          </a:p>
        </p:txBody>
      </p:sp>
    </p:spTree>
    <p:extLst>
      <p:ext uri="{BB962C8B-B14F-4D97-AF65-F5344CB8AC3E}">
        <p14:creationId xmlns:p14="http://schemas.microsoft.com/office/powerpoint/2010/main" val="2945146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89041-7121-4CE3-90BB-6A4494D0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Brightstorm</a:t>
            </a:r>
            <a:r>
              <a:rPr lang="en-US" dirty="0">
                <a:solidFill>
                  <a:srgbClr val="000000"/>
                </a:solidFill>
              </a:rPr>
              <a:t> Chapter 24 - Evidence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4378D-E559-420E-832C-FB9B60FA2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2391" r="-1" b="23097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10062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D719-A974-4A5F-A6EB-D1C1DE16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7C437-FF30-43EB-B56F-FE915779E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38" y="149225"/>
            <a:ext cx="3321798" cy="65321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B9A3C-0774-45AD-B2DA-C4971E84C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0" y="149226"/>
            <a:ext cx="3078407" cy="6583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78B8B-FBF6-41B4-9DA1-72E97E7A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343" y="149225"/>
            <a:ext cx="3202815" cy="64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9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9E62-C3F9-4985-8633-9543C575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EFEFE-383E-4A50-92EE-194F75894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59" y="165210"/>
            <a:ext cx="3103660" cy="65387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1C2B01-BA9B-4D56-90E7-DDE8E983C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63500"/>
            <a:ext cx="3103659" cy="6546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D83F16-4CC8-419A-B588-F06204937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678" y="125262"/>
            <a:ext cx="3103659" cy="66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6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0150-0558-4CB8-BCDD-F751354C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B673D9-BB83-44D7-B41E-97F51C77B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16" y="172189"/>
            <a:ext cx="3176629" cy="65475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AC8704-5586-4B1C-A4FA-79B4F1B3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453" y="172189"/>
            <a:ext cx="3020903" cy="6469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9F3943-19E0-4A07-9E83-3CB6C23E6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325" y="257175"/>
            <a:ext cx="3196094" cy="63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6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6BE1490B-A9E7-4441-B4E4-148711750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F7A24-783A-4A42-ADD7-31ED05A7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Maths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65B1-0689-4607-8B4C-A1B90FD8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I can divide with remainders.</a:t>
            </a:r>
          </a:p>
        </p:txBody>
      </p:sp>
    </p:spTree>
    <p:extLst>
      <p:ext uri="{BB962C8B-B14F-4D97-AF65-F5344CB8AC3E}">
        <p14:creationId xmlns:p14="http://schemas.microsoft.com/office/powerpoint/2010/main" val="3473268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30AC-7D65-480E-B4B8-1FBA2186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Wednesday and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08C53-0A2C-46AE-B49A-1CF2437E5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690688"/>
            <a:ext cx="11078227" cy="44862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Over the next 2 days you are going to create a Newspaper report. So DO NOT RUSH to complete this all in one day, push yourself and try your best.</a:t>
            </a:r>
          </a:p>
          <a:p>
            <a:r>
              <a:rPr lang="en-GB" dirty="0"/>
              <a:t>I would advise you to complete - (Wed – Heading, Sub heading, </a:t>
            </a:r>
            <a:r>
              <a:rPr lang="en-GB" dirty="0" err="1"/>
              <a:t>Byline</a:t>
            </a:r>
            <a:r>
              <a:rPr lang="en-GB" dirty="0"/>
              <a:t>, Lead and ½ of the body)</a:t>
            </a:r>
          </a:p>
          <a:p>
            <a:endParaRPr lang="en-GB" dirty="0"/>
          </a:p>
          <a:p>
            <a:r>
              <a:rPr lang="en-GB" dirty="0"/>
              <a:t>I would then advise you to complete (Thursday – other ½ of your main body and then the tail paragraph)</a:t>
            </a:r>
          </a:p>
          <a:p>
            <a:endParaRPr lang="en-GB" dirty="0"/>
          </a:p>
          <a:p>
            <a:r>
              <a:rPr lang="en-GB" dirty="0"/>
              <a:t>Also on Thursday you can add colour to your border and headlines/titles, but most importantly go through and check your spelling and correct use of tense throughout!</a:t>
            </a:r>
          </a:p>
        </p:txBody>
      </p:sp>
    </p:spTree>
    <p:extLst>
      <p:ext uri="{BB962C8B-B14F-4D97-AF65-F5344CB8AC3E}">
        <p14:creationId xmlns:p14="http://schemas.microsoft.com/office/powerpoint/2010/main" val="70654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6E9C4BF7-74D7-4046-B03E-456AD9CB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Structure of a newspaper report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CC1CDE3-7908-4BE4-A1FF-9D07A4BB1219}"/>
              </a:ext>
            </a:extLst>
          </p:cNvPr>
          <p:cNvSpPr/>
          <p:nvPr/>
        </p:nvSpPr>
        <p:spPr>
          <a:xfrm rot="10800000">
            <a:off x="3551238" y="1627188"/>
            <a:ext cx="5080000" cy="4379912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6F1DB6-8AC1-4FA6-93AB-AE2BEBAC4149}"/>
              </a:ext>
            </a:extLst>
          </p:cNvPr>
          <p:cNvCxnSpPr/>
          <p:nvPr/>
        </p:nvCxnSpPr>
        <p:spPr>
          <a:xfrm>
            <a:off x="4032251" y="2441575"/>
            <a:ext cx="4119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0B5D79-5556-419C-9054-29526E86DD77}"/>
              </a:ext>
            </a:extLst>
          </p:cNvPr>
          <p:cNvCxnSpPr/>
          <p:nvPr/>
        </p:nvCxnSpPr>
        <p:spPr>
          <a:xfrm>
            <a:off x="4619625" y="3473450"/>
            <a:ext cx="292735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6A8F4-EE3D-4B1F-8794-39C89662D7B8}"/>
              </a:ext>
            </a:extLst>
          </p:cNvPr>
          <p:cNvCxnSpPr/>
          <p:nvPr/>
        </p:nvCxnSpPr>
        <p:spPr>
          <a:xfrm flipV="1">
            <a:off x="5281613" y="4597400"/>
            <a:ext cx="161925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17">
            <a:extLst>
              <a:ext uri="{FF2B5EF4-FFF2-40B4-BE49-F238E27FC236}">
                <a16:creationId xmlns:a16="http://schemas.microsoft.com/office/drawing/2014/main" id="{4D55C0F9-4F3B-46D4-AE96-94C2F6F1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4" y="1836739"/>
            <a:ext cx="3322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Headline and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byline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2296" name="TextBox 19">
            <a:extLst>
              <a:ext uri="{FF2B5EF4-FFF2-40B4-BE49-F238E27FC236}">
                <a16:creationId xmlns:a16="http://schemas.microsoft.com/office/drawing/2014/main" id="{532ADAA8-95C5-41AD-8441-586E8C46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2768600"/>
            <a:ext cx="332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Lead</a:t>
            </a:r>
          </a:p>
        </p:txBody>
      </p:sp>
      <p:sp>
        <p:nvSpPr>
          <p:cNvPr id="12297" name="TextBox 20">
            <a:extLst>
              <a:ext uri="{FF2B5EF4-FFF2-40B4-BE49-F238E27FC236}">
                <a16:creationId xmlns:a16="http://schemas.microsoft.com/office/drawing/2014/main" id="{A2564801-840F-474A-85FE-7837272C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3808414"/>
            <a:ext cx="332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Body</a:t>
            </a:r>
          </a:p>
        </p:txBody>
      </p:sp>
      <p:sp>
        <p:nvSpPr>
          <p:cNvPr id="12298" name="TextBox 21">
            <a:extLst>
              <a:ext uri="{FF2B5EF4-FFF2-40B4-BE49-F238E27FC236}">
                <a16:creationId xmlns:a16="http://schemas.microsoft.com/office/drawing/2014/main" id="{9D20B2F6-40B5-41AB-908E-EC2156B6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4937125"/>
            <a:ext cx="332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Tail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DB642AA0-88A6-4D11-B301-7ABE04CF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Headline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BAD2C41-230B-4731-A035-C10EFB740C00}"/>
              </a:ext>
            </a:extLst>
          </p:cNvPr>
          <p:cNvSpPr/>
          <p:nvPr/>
        </p:nvSpPr>
        <p:spPr>
          <a:xfrm rot="10800000">
            <a:off x="1990725" y="1627188"/>
            <a:ext cx="5080000" cy="4379912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8BC145-FED8-4129-AAEA-30DFAF965697}"/>
              </a:ext>
            </a:extLst>
          </p:cNvPr>
          <p:cNvCxnSpPr/>
          <p:nvPr/>
        </p:nvCxnSpPr>
        <p:spPr>
          <a:xfrm>
            <a:off x="2479676" y="2441575"/>
            <a:ext cx="4119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42488A-B748-48A0-9981-02B5C78A82FA}"/>
              </a:ext>
            </a:extLst>
          </p:cNvPr>
          <p:cNvCxnSpPr/>
          <p:nvPr/>
        </p:nvCxnSpPr>
        <p:spPr>
          <a:xfrm>
            <a:off x="3067050" y="3473450"/>
            <a:ext cx="2928938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8F4E5A-C569-4AE3-8EB3-7C95233D546E}"/>
              </a:ext>
            </a:extLst>
          </p:cNvPr>
          <p:cNvCxnSpPr/>
          <p:nvPr/>
        </p:nvCxnSpPr>
        <p:spPr>
          <a:xfrm flipV="1">
            <a:off x="3730625" y="4597400"/>
            <a:ext cx="161925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B622A3-3143-4D03-AB02-4DEB5C50E9E2}"/>
              </a:ext>
            </a:extLst>
          </p:cNvPr>
          <p:cNvSpPr txBox="1"/>
          <p:nvPr/>
        </p:nvSpPr>
        <p:spPr>
          <a:xfrm>
            <a:off x="3294064" y="1770063"/>
            <a:ext cx="2312987" cy="4953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Headline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byline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320" name="TextBox 19">
            <a:extLst>
              <a:ext uri="{FF2B5EF4-FFF2-40B4-BE49-F238E27FC236}">
                <a16:creationId xmlns:a16="http://schemas.microsoft.com/office/drawing/2014/main" id="{8A822B69-90B2-43E0-81AB-E0C717668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2768600"/>
            <a:ext cx="3322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Lead</a:t>
            </a:r>
          </a:p>
        </p:txBody>
      </p:sp>
      <p:sp>
        <p:nvSpPr>
          <p:cNvPr id="13321" name="TextBox 20">
            <a:extLst>
              <a:ext uri="{FF2B5EF4-FFF2-40B4-BE49-F238E27FC236}">
                <a16:creationId xmlns:a16="http://schemas.microsoft.com/office/drawing/2014/main" id="{F18CEFFA-AD54-467B-9552-5D13497D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3808414"/>
            <a:ext cx="3322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Body</a:t>
            </a:r>
          </a:p>
        </p:txBody>
      </p:sp>
      <p:sp>
        <p:nvSpPr>
          <p:cNvPr id="13322" name="TextBox 21">
            <a:extLst>
              <a:ext uri="{FF2B5EF4-FFF2-40B4-BE49-F238E27FC236}">
                <a16:creationId xmlns:a16="http://schemas.microsoft.com/office/drawing/2014/main" id="{A95D0DD4-4D57-49E4-A974-D0538CA4C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9" y="4937125"/>
            <a:ext cx="3322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Tail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711EB3-56CD-42E2-9FAB-EC9D4C8583EC}"/>
              </a:ext>
            </a:extLst>
          </p:cNvPr>
          <p:cNvCxnSpPr/>
          <p:nvPr/>
        </p:nvCxnSpPr>
        <p:spPr>
          <a:xfrm>
            <a:off x="5514975" y="1770063"/>
            <a:ext cx="25019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75B386-99C9-4FCB-A2A8-E0B8F5589E80}"/>
              </a:ext>
            </a:extLst>
          </p:cNvPr>
          <p:cNvSpPr txBox="1"/>
          <p:nvPr/>
        </p:nvSpPr>
        <p:spPr>
          <a:xfrm>
            <a:off x="6910389" y="1982788"/>
            <a:ext cx="3203575" cy="437356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For a good headline, you need to: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Catch the reader’s attention so they want to read the rest of the report;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Sum up the story in a few words;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Use powerful and interesting language;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Write in the present tense – even if the report is about an event that has already happened;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Include alliteration or wit at times.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B2B5CF-261B-477D-8E6E-77CAE2F2D3A6}"/>
              </a:ext>
            </a:extLst>
          </p:cNvPr>
          <p:cNvCxnSpPr/>
          <p:nvPr/>
        </p:nvCxnSpPr>
        <p:spPr>
          <a:xfrm>
            <a:off x="8016875" y="1770064"/>
            <a:ext cx="0" cy="21272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0E825544-A839-4AD8-B6A7-F05FC03A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 err="1">
                <a:latin typeface="+mn-lt"/>
              </a:rPr>
              <a:t>Byline</a:t>
            </a:r>
            <a:endParaRPr lang="en-GB" altLang="en-US" sz="3600" dirty="0">
              <a:latin typeface="+mn-lt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9DA8A2F-9684-4A27-B76A-EA391401AE99}"/>
              </a:ext>
            </a:extLst>
          </p:cNvPr>
          <p:cNvSpPr/>
          <p:nvPr/>
        </p:nvSpPr>
        <p:spPr>
          <a:xfrm rot="10800000">
            <a:off x="1990725" y="1627188"/>
            <a:ext cx="5080000" cy="4379912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CC943D-B928-4452-92E5-F51930F01825}"/>
              </a:ext>
            </a:extLst>
          </p:cNvPr>
          <p:cNvCxnSpPr/>
          <p:nvPr/>
        </p:nvCxnSpPr>
        <p:spPr>
          <a:xfrm>
            <a:off x="2479676" y="2441575"/>
            <a:ext cx="4119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F52E7B-8F46-4E11-B5D8-85F8A4694C9F}"/>
              </a:ext>
            </a:extLst>
          </p:cNvPr>
          <p:cNvCxnSpPr/>
          <p:nvPr/>
        </p:nvCxnSpPr>
        <p:spPr>
          <a:xfrm>
            <a:off x="3067050" y="3473450"/>
            <a:ext cx="2928938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4D6A09-8FC3-48ED-8B8C-A1ED15B9B854}"/>
              </a:ext>
            </a:extLst>
          </p:cNvPr>
          <p:cNvCxnSpPr/>
          <p:nvPr/>
        </p:nvCxnSpPr>
        <p:spPr>
          <a:xfrm flipV="1">
            <a:off x="3730625" y="4597400"/>
            <a:ext cx="161925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8A1EB3-E433-4BF0-95F6-256AA968000B}"/>
              </a:ext>
            </a:extLst>
          </p:cNvPr>
          <p:cNvSpPr txBox="1"/>
          <p:nvPr/>
        </p:nvSpPr>
        <p:spPr>
          <a:xfrm>
            <a:off x="3311525" y="1778000"/>
            <a:ext cx="2262188" cy="4953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Headline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byline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344" name="TextBox 19">
            <a:extLst>
              <a:ext uri="{FF2B5EF4-FFF2-40B4-BE49-F238E27FC236}">
                <a16:creationId xmlns:a16="http://schemas.microsoft.com/office/drawing/2014/main" id="{31B21B12-880C-408E-BB89-E54974396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2768600"/>
            <a:ext cx="3322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Lead</a:t>
            </a:r>
          </a:p>
        </p:txBody>
      </p:sp>
      <p:sp>
        <p:nvSpPr>
          <p:cNvPr id="14345" name="TextBox 20">
            <a:extLst>
              <a:ext uri="{FF2B5EF4-FFF2-40B4-BE49-F238E27FC236}">
                <a16:creationId xmlns:a16="http://schemas.microsoft.com/office/drawing/2014/main" id="{6A84D368-C417-412B-9F6B-ABF04EABB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3808414"/>
            <a:ext cx="3322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Body</a:t>
            </a:r>
          </a:p>
        </p:txBody>
      </p:sp>
      <p:sp>
        <p:nvSpPr>
          <p:cNvPr id="14346" name="TextBox 21">
            <a:extLst>
              <a:ext uri="{FF2B5EF4-FFF2-40B4-BE49-F238E27FC236}">
                <a16:creationId xmlns:a16="http://schemas.microsoft.com/office/drawing/2014/main" id="{3375487F-A0F1-4A23-8F6C-B4569361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9" y="4937125"/>
            <a:ext cx="3322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Tail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CE3D0B-F545-4C77-8388-BBE113F8C5D3}"/>
              </a:ext>
            </a:extLst>
          </p:cNvPr>
          <p:cNvCxnSpPr/>
          <p:nvPr/>
        </p:nvCxnSpPr>
        <p:spPr>
          <a:xfrm>
            <a:off x="5573713" y="1778000"/>
            <a:ext cx="244316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13B5DB-5885-4D6F-8B34-17B4C80F5836}"/>
              </a:ext>
            </a:extLst>
          </p:cNvPr>
          <p:cNvSpPr txBox="1"/>
          <p:nvPr/>
        </p:nvSpPr>
        <p:spPr>
          <a:xfrm>
            <a:off x="6364288" y="3105151"/>
            <a:ext cx="3649662" cy="29876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For a good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byline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, you need: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 writer’s name;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 writer’s speciality (for example, Sports reporter, Food correspondent, Crime editor, Deputy politic editor, Senior fashion reporter);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A link to the writer’s Twitter account (for example, @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dgoodman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).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DBFB2F-35AC-4486-A26F-61C3FBD8C2EC}"/>
              </a:ext>
            </a:extLst>
          </p:cNvPr>
          <p:cNvCxnSpPr/>
          <p:nvPr/>
        </p:nvCxnSpPr>
        <p:spPr>
          <a:xfrm>
            <a:off x="8016875" y="1778000"/>
            <a:ext cx="0" cy="132715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8D778B3A-9648-4481-9E5F-1A026DEF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Lead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7475A40-EEB7-4028-A2B7-F4D8390F48E0}"/>
              </a:ext>
            </a:extLst>
          </p:cNvPr>
          <p:cNvSpPr/>
          <p:nvPr/>
        </p:nvSpPr>
        <p:spPr>
          <a:xfrm rot="10800000">
            <a:off x="1990726" y="1627189"/>
            <a:ext cx="4710113" cy="4060825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BFB689-1B65-4FCD-9B72-96D8C60ABE95}"/>
              </a:ext>
            </a:extLst>
          </p:cNvPr>
          <p:cNvCxnSpPr/>
          <p:nvPr/>
        </p:nvCxnSpPr>
        <p:spPr>
          <a:xfrm flipV="1">
            <a:off x="2530476" y="2508250"/>
            <a:ext cx="3649663" cy="19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031A20-F922-42FE-BBFC-E9914853AC9B}"/>
              </a:ext>
            </a:extLst>
          </p:cNvPr>
          <p:cNvCxnSpPr/>
          <p:nvPr/>
        </p:nvCxnSpPr>
        <p:spPr>
          <a:xfrm>
            <a:off x="3048001" y="3465513"/>
            <a:ext cx="25701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17">
            <a:extLst>
              <a:ext uri="{FF2B5EF4-FFF2-40B4-BE49-F238E27FC236}">
                <a16:creationId xmlns:a16="http://schemas.microsoft.com/office/drawing/2014/main" id="{137C502A-BCDA-46FE-8B98-69E8FCDA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4" y="1803400"/>
            <a:ext cx="2301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Headline and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byline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7E95F1-7267-4451-90B1-F388E2F78F43}"/>
              </a:ext>
            </a:extLst>
          </p:cNvPr>
          <p:cNvSpPr txBox="1"/>
          <p:nvPr/>
        </p:nvSpPr>
        <p:spPr>
          <a:xfrm>
            <a:off x="3976688" y="2832101"/>
            <a:ext cx="666750" cy="646331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Lead</a:t>
            </a:r>
          </a:p>
        </p:txBody>
      </p:sp>
      <p:sp>
        <p:nvSpPr>
          <p:cNvPr id="15368" name="TextBox 20">
            <a:extLst>
              <a:ext uri="{FF2B5EF4-FFF2-40B4-BE49-F238E27FC236}">
                <a16:creationId xmlns:a16="http://schemas.microsoft.com/office/drawing/2014/main" id="{3689359F-CEB7-4F81-BDEC-F7A2CD742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3744913"/>
            <a:ext cx="307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Body</a:t>
            </a:r>
          </a:p>
        </p:txBody>
      </p:sp>
      <p:sp>
        <p:nvSpPr>
          <p:cNvPr id="15369" name="TextBox 21">
            <a:extLst>
              <a:ext uri="{FF2B5EF4-FFF2-40B4-BE49-F238E27FC236}">
                <a16:creationId xmlns:a16="http://schemas.microsoft.com/office/drawing/2014/main" id="{7975AFDE-4BE7-4EE8-B6C6-B473C909D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4668838"/>
            <a:ext cx="308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Tail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2E69D5-C880-44AD-8D45-F0D07C42CC20}"/>
              </a:ext>
            </a:extLst>
          </p:cNvPr>
          <p:cNvCxnSpPr/>
          <p:nvPr/>
        </p:nvCxnSpPr>
        <p:spPr>
          <a:xfrm flipV="1">
            <a:off x="4643439" y="2830514"/>
            <a:ext cx="2136775" cy="952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EF1E25-CA01-4645-AE07-33078C286FC2}"/>
              </a:ext>
            </a:extLst>
          </p:cNvPr>
          <p:cNvSpPr txBox="1"/>
          <p:nvPr/>
        </p:nvSpPr>
        <p:spPr>
          <a:xfrm>
            <a:off x="6772276" y="1973263"/>
            <a:ext cx="3190875" cy="446542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For a good lead paragraph, you need to;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Make the paragraph short and snappy so that it briefly explains what has happened;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Ensure that, even if the reader stopped reading at this point, they would still know roughly what happened;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Use past tense in most cases;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Make sure the first paragraph answers as many of these six questions as you can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Who? What? Where? Why? When? How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F9FD67-327A-42AE-A062-A385186CA4E6}"/>
              </a:ext>
            </a:extLst>
          </p:cNvPr>
          <p:cNvCxnSpPr/>
          <p:nvPr/>
        </p:nvCxnSpPr>
        <p:spPr>
          <a:xfrm>
            <a:off x="3592513" y="4395789"/>
            <a:ext cx="149701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55D70E-2550-4B1A-A473-2FD427F52F97}"/>
              </a:ext>
            </a:extLst>
          </p:cNvPr>
          <p:cNvSpPr/>
          <p:nvPr/>
        </p:nvSpPr>
        <p:spPr>
          <a:xfrm>
            <a:off x="4584701" y="4946650"/>
            <a:ext cx="1666875" cy="1252538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A7F9">
                    <a:lumMod val="50000"/>
                  </a:srgbClr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Be sure to use correct punctuation for quotes!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3A7F9">
                  <a:lumMod val="50000"/>
                </a:srgbClr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787E62-4061-4F6D-A9AB-B2F5140E1617}"/>
              </a:ext>
            </a:extLst>
          </p:cNvPr>
          <p:cNvSpPr/>
          <p:nvPr/>
        </p:nvSpPr>
        <p:spPr>
          <a:xfrm>
            <a:off x="1989138" y="4311651"/>
            <a:ext cx="2017712" cy="19780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A7F9">
                    <a:lumMod val="50000"/>
                  </a:srgbClr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Having quotes from witnesses or experts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A7F9">
                    <a:lumMod val="50000"/>
                  </a:srgbClr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will make your report more credible and interesting.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3A7F9">
                  <a:lumMod val="50000"/>
                </a:srgbClr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5364" name="Title 20">
            <a:extLst>
              <a:ext uri="{FF2B5EF4-FFF2-40B4-BE49-F238E27FC236}">
                <a16:creationId xmlns:a16="http://schemas.microsoft.com/office/drawing/2014/main" id="{0B89109D-02C7-4F2E-BA00-94BD0358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Body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81F015B-1437-4505-9F5C-0975EF3F2C27}"/>
              </a:ext>
            </a:extLst>
          </p:cNvPr>
          <p:cNvSpPr/>
          <p:nvPr/>
        </p:nvSpPr>
        <p:spPr>
          <a:xfrm rot="10800000">
            <a:off x="1990726" y="1627189"/>
            <a:ext cx="4710113" cy="4060825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0CCA04-FCCD-4648-A552-5C0595EDFE16}"/>
              </a:ext>
            </a:extLst>
          </p:cNvPr>
          <p:cNvCxnSpPr/>
          <p:nvPr/>
        </p:nvCxnSpPr>
        <p:spPr>
          <a:xfrm flipV="1">
            <a:off x="2530476" y="2508250"/>
            <a:ext cx="3649663" cy="19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494310-27EE-4899-889F-2757B301DD0D}"/>
              </a:ext>
            </a:extLst>
          </p:cNvPr>
          <p:cNvCxnSpPr/>
          <p:nvPr/>
        </p:nvCxnSpPr>
        <p:spPr>
          <a:xfrm>
            <a:off x="3048001" y="3465513"/>
            <a:ext cx="25701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7">
            <a:extLst>
              <a:ext uri="{FF2B5EF4-FFF2-40B4-BE49-F238E27FC236}">
                <a16:creationId xmlns:a16="http://schemas.microsoft.com/office/drawing/2014/main" id="{644CD2FB-2647-4B85-814E-27EC1C506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6" y="1820863"/>
            <a:ext cx="23606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Headline and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byline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6393" name="TextBox 19">
            <a:extLst>
              <a:ext uri="{FF2B5EF4-FFF2-40B4-BE49-F238E27FC236}">
                <a16:creationId xmlns:a16="http://schemas.microsoft.com/office/drawing/2014/main" id="{48620392-23C6-4FE0-B6BD-9C0C3D1E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2840039"/>
            <a:ext cx="66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Lead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A731AC-9580-4C3A-AEA1-E2BD837FE4C9}"/>
              </a:ext>
            </a:extLst>
          </p:cNvPr>
          <p:cNvSpPr txBox="1"/>
          <p:nvPr/>
        </p:nvSpPr>
        <p:spPr>
          <a:xfrm>
            <a:off x="3922713" y="3756025"/>
            <a:ext cx="773112" cy="369888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Body</a:t>
            </a:r>
          </a:p>
        </p:txBody>
      </p:sp>
      <p:sp>
        <p:nvSpPr>
          <p:cNvPr id="16395" name="TextBox 21">
            <a:extLst>
              <a:ext uri="{FF2B5EF4-FFF2-40B4-BE49-F238E27FC236}">
                <a16:creationId xmlns:a16="http://schemas.microsoft.com/office/drawing/2014/main" id="{A7FD2ED8-3FCB-4087-8E51-B89AE439E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4668838"/>
            <a:ext cx="308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Tail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B38389-874D-4DD7-894A-6C1CC760D909}"/>
              </a:ext>
            </a:extLst>
          </p:cNvPr>
          <p:cNvCxnSpPr>
            <a:endCxn id="13" idx="1"/>
          </p:cNvCxnSpPr>
          <p:nvPr/>
        </p:nvCxnSpPr>
        <p:spPr>
          <a:xfrm flipV="1">
            <a:off x="4657725" y="3617272"/>
            <a:ext cx="2109788" cy="13557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62B684-3C2E-4A57-A283-28D0E032F497}"/>
              </a:ext>
            </a:extLst>
          </p:cNvPr>
          <p:cNvSpPr txBox="1"/>
          <p:nvPr/>
        </p:nvSpPr>
        <p:spPr>
          <a:xfrm>
            <a:off x="6767514" y="1292225"/>
            <a:ext cx="3273425" cy="465009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For a good body section, you need to: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Add more information and detail to your lead paragraph;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Include background information, evidence, facts and quotes from people involved in or connected to the event/story;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Continue to write in order of importance, putting the most important information in the first few paragraphs of the body section.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0F84AE-2B21-4FF4-AB9B-ACB62361177F}"/>
              </a:ext>
            </a:extLst>
          </p:cNvPr>
          <p:cNvCxnSpPr/>
          <p:nvPr/>
        </p:nvCxnSpPr>
        <p:spPr>
          <a:xfrm>
            <a:off x="3592513" y="4395789"/>
            <a:ext cx="149701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2632A0-F5C9-4A63-ACFC-B5BF1E229B17}"/>
              </a:ext>
            </a:extLst>
          </p:cNvPr>
          <p:cNvSpPr/>
          <p:nvPr/>
        </p:nvSpPr>
        <p:spPr>
          <a:xfrm>
            <a:off x="2039938" y="3697289"/>
            <a:ext cx="1835150" cy="2592387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A7F9">
                    <a:lumMod val="50000"/>
                  </a:srgbClr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This ‘Tail’ information can be useful but is not always needed. It tends to be the least important information in the report.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3A7F9">
                  <a:lumMod val="50000"/>
                </a:srgbClr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6387" name="Title 20">
            <a:extLst>
              <a:ext uri="{FF2B5EF4-FFF2-40B4-BE49-F238E27FC236}">
                <a16:creationId xmlns:a16="http://schemas.microsoft.com/office/drawing/2014/main" id="{AF0A8131-973D-482D-A109-D3AACD2C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864" y="504826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Tail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CBD9D34-25B1-4797-8D28-3EE489A56465}"/>
              </a:ext>
            </a:extLst>
          </p:cNvPr>
          <p:cNvSpPr/>
          <p:nvPr/>
        </p:nvSpPr>
        <p:spPr>
          <a:xfrm rot="10800000">
            <a:off x="2151064" y="1627189"/>
            <a:ext cx="4708525" cy="4060825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BB19E9-BEB0-453F-91B6-CF47170B26E9}"/>
              </a:ext>
            </a:extLst>
          </p:cNvPr>
          <p:cNvCxnSpPr/>
          <p:nvPr/>
        </p:nvCxnSpPr>
        <p:spPr>
          <a:xfrm flipV="1">
            <a:off x="2690814" y="2508250"/>
            <a:ext cx="3648075" cy="19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61B553-C191-43FE-ADA6-4D15351BB231}"/>
              </a:ext>
            </a:extLst>
          </p:cNvPr>
          <p:cNvCxnSpPr/>
          <p:nvPr/>
        </p:nvCxnSpPr>
        <p:spPr>
          <a:xfrm>
            <a:off x="3206751" y="3465513"/>
            <a:ext cx="25701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7">
            <a:extLst>
              <a:ext uri="{FF2B5EF4-FFF2-40B4-BE49-F238E27FC236}">
                <a16:creationId xmlns:a16="http://schemas.microsoft.com/office/drawing/2014/main" id="{E128C4A1-BDD0-4FD9-81DC-924E4C6BD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1812925"/>
            <a:ext cx="22939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Headline and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byline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416" name="TextBox 19">
            <a:extLst>
              <a:ext uri="{FF2B5EF4-FFF2-40B4-BE49-F238E27FC236}">
                <a16:creationId xmlns:a16="http://schemas.microsoft.com/office/drawing/2014/main" id="{9C6D8C77-6B9D-4AA3-B4F0-63EC679D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2840039"/>
            <a:ext cx="66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Lead</a:t>
            </a:r>
          </a:p>
        </p:txBody>
      </p:sp>
      <p:sp>
        <p:nvSpPr>
          <p:cNvPr id="17417" name="TextBox 20">
            <a:extLst>
              <a:ext uri="{FF2B5EF4-FFF2-40B4-BE49-F238E27FC236}">
                <a16:creationId xmlns:a16="http://schemas.microsoft.com/office/drawing/2014/main" id="{0E42567E-D6B1-4790-AB4E-8724DCE3B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3697289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Body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A71E08-D3E0-439C-833B-86551B617752}"/>
              </a:ext>
            </a:extLst>
          </p:cNvPr>
          <p:cNvSpPr txBox="1"/>
          <p:nvPr/>
        </p:nvSpPr>
        <p:spPr>
          <a:xfrm>
            <a:off x="4154488" y="4591050"/>
            <a:ext cx="684212" cy="36988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Tail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50558D-56F4-4632-B1C0-056A6F320FDA}"/>
              </a:ext>
            </a:extLst>
          </p:cNvPr>
          <p:cNvCxnSpPr/>
          <p:nvPr/>
        </p:nvCxnSpPr>
        <p:spPr>
          <a:xfrm>
            <a:off x="4818063" y="4591050"/>
            <a:ext cx="210661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DC78AF-C970-4C90-8991-5AF3C39EB582}"/>
              </a:ext>
            </a:extLst>
          </p:cNvPr>
          <p:cNvSpPr txBox="1"/>
          <p:nvPr/>
        </p:nvSpPr>
        <p:spPr>
          <a:xfrm>
            <a:off x="6924676" y="1619251"/>
            <a:ext cx="3057525" cy="462121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For a good tail section: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Give the reader the opportunity to gain additional information if they are particularly interested in the topic of the news report;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Include links to previous news reports or useful websites;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Include a final quote from a witness or expert that helps to sum up the story or that could hint at what might happen next.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E2D213-F91B-440B-BFF6-06BBFA279938}"/>
              </a:ext>
            </a:extLst>
          </p:cNvPr>
          <p:cNvCxnSpPr/>
          <p:nvPr/>
        </p:nvCxnSpPr>
        <p:spPr>
          <a:xfrm>
            <a:off x="3751263" y="4395789"/>
            <a:ext cx="149701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4166F-C20D-4D3B-95E4-9E6FCAB9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8" y="88506"/>
            <a:ext cx="4949484" cy="6680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1D886A-595B-496E-A33C-3E46E4D8C09C}"/>
              </a:ext>
            </a:extLst>
          </p:cNvPr>
          <p:cNvSpPr/>
          <p:nvPr/>
        </p:nvSpPr>
        <p:spPr>
          <a:xfrm>
            <a:off x="7127310" y="2342367"/>
            <a:ext cx="3294345" cy="23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use this template or create your own!</a:t>
            </a:r>
          </a:p>
        </p:txBody>
      </p:sp>
    </p:spTree>
    <p:extLst>
      <p:ext uri="{BB962C8B-B14F-4D97-AF65-F5344CB8AC3E}">
        <p14:creationId xmlns:p14="http://schemas.microsoft.com/office/powerpoint/2010/main" val="1791293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zza and toppics on table">
            <a:extLst>
              <a:ext uri="{FF2B5EF4-FFF2-40B4-BE49-F238E27FC236}">
                <a16:creationId xmlns:a16="http://schemas.microsoft.com/office/drawing/2014/main" id="{555D59A8-841A-45CD-9A88-ECB992D40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8" b="1228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81E1E-6873-492E-8AB3-7BC15C2F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558182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inbow abstract fiber optics">
            <a:extLst>
              <a:ext uri="{FF2B5EF4-FFF2-40B4-BE49-F238E27FC236}">
                <a16:creationId xmlns:a16="http://schemas.microsoft.com/office/drawing/2014/main" id="{B82C8988-6C57-4E10-B1AA-E311AACD1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AE55D-F260-4B30-9CFD-A9294351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Science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54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56B9F-C34A-4AB1-817E-71E79659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5600">
                <a:solidFill>
                  <a:srgbClr val="FFFFFF"/>
                </a:solidFill>
              </a:rPr>
              <a:t>Give this a watch…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97439-4805-4F9F-A3D4-B7D64C596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chemeClr val="tx1">
                    <a:alpha val="80000"/>
                  </a:schemeClr>
                </a:solidFill>
                <a:hlinkClick r:id="rId2"/>
              </a:rPr>
              <a:t>https://vimeo.com/492054148</a:t>
            </a:r>
            <a:endParaRPr lang="en-GB" sz="2000">
              <a:solidFill>
                <a:schemeClr val="tx1">
                  <a:alpha val="80000"/>
                </a:schemeClr>
              </a:solidFill>
            </a:endParaRPr>
          </a:p>
          <a:p>
            <a:endParaRPr lang="en-GB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32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58BA-61BF-4430-96D1-99F8B409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DC30-FF74-4D1F-AB98-7389D4E4F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DF5CD-946C-4EF6-83F9-BEC5F7B1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0" y="0"/>
            <a:ext cx="10922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194F-1D02-43FF-84D6-E6A41A23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A37834-201E-4224-8CDF-C0AF263BD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033" y="189759"/>
            <a:ext cx="8887564" cy="6430705"/>
          </a:xfrm>
        </p:spPr>
      </p:pic>
    </p:spTree>
    <p:extLst>
      <p:ext uri="{BB962C8B-B14F-4D97-AF65-F5344CB8AC3E}">
        <p14:creationId xmlns:p14="http://schemas.microsoft.com/office/powerpoint/2010/main" val="203647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E84F-768F-4C30-B1F1-694BBD83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12F81A-56A4-49D7-9A89-354BFB339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584" y="363839"/>
            <a:ext cx="9139851" cy="6310640"/>
          </a:xfrm>
        </p:spPr>
      </p:pic>
    </p:spTree>
    <p:extLst>
      <p:ext uri="{BB962C8B-B14F-4D97-AF65-F5344CB8AC3E}">
        <p14:creationId xmlns:p14="http://schemas.microsoft.com/office/powerpoint/2010/main" val="2939450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DC4E-CF49-4667-85D6-4A6B6648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42BFEE-A6EC-4A64-89B2-0150F4A25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552" y="137786"/>
            <a:ext cx="9816961" cy="6538587"/>
          </a:xfrm>
        </p:spPr>
      </p:pic>
    </p:spTree>
    <p:extLst>
      <p:ext uri="{BB962C8B-B14F-4D97-AF65-F5344CB8AC3E}">
        <p14:creationId xmlns:p14="http://schemas.microsoft.com/office/powerpoint/2010/main" val="2770062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8B44-BF7E-4D39-B5E7-890597E8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24112E-0D7D-425F-BDF7-4FE3110E6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33" y="59492"/>
            <a:ext cx="8724187" cy="6594339"/>
          </a:xfrm>
        </p:spPr>
      </p:pic>
    </p:spTree>
    <p:extLst>
      <p:ext uri="{BB962C8B-B14F-4D97-AF65-F5344CB8AC3E}">
        <p14:creationId xmlns:p14="http://schemas.microsoft.com/office/powerpoint/2010/main" val="3048652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E88F-CA92-4E2A-A077-0C5586BE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4299E7-5332-4C0D-9395-45BF76E00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626" y="56368"/>
            <a:ext cx="9852064" cy="6622930"/>
          </a:xfrm>
        </p:spPr>
      </p:pic>
    </p:spTree>
    <p:extLst>
      <p:ext uri="{BB962C8B-B14F-4D97-AF65-F5344CB8AC3E}">
        <p14:creationId xmlns:p14="http://schemas.microsoft.com/office/powerpoint/2010/main" val="2875030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86EB77-95C9-4A83-A3D0-27847D41A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53" y="214813"/>
            <a:ext cx="6280074" cy="60638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FFFDC-E965-4A87-957E-7D5A6BC30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929464"/>
            <a:ext cx="5953125" cy="244792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A1BC36E-D140-4DA9-8F58-1AF67114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031" y="214813"/>
            <a:ext cx="348745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449635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93A6-C295-4005-B5EB-B22E2D2E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DEA46-1283-4FB9-89E7-1A8BC622D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580" y="90611"/>
            <a:ext cx="4922729" cy="676738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95265A-5E01-4A9E-8134-AE787AB9485C}"/>
              </a:ext>
            </a:extLst>
          </p:cNvPr>
          <p:cNvSpPr/>
          <p:nvPr/>
        </p:nvSpPr>
        <p:spPr>
          <a:xfrm>
            <a:off x="1476505" y="1903956"/>
            <a:ext cx="3645074" cy="207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3553174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1D836-7DD6-402E-8B06-F5BE87E8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9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19550" y="334776"/>
                <a:ext cx="749747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 55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              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1,100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550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6"/>
                <a:ext cx="7497474" cy="3970318"/>
              </a:xfrm>
              <a:prstGeom prst="rect">
                <a:avLst/>
              </a:prstGeom>
              <a:blipFill>
                <a:blip r:embed="rId2"/>
                <a:stretch>
                  <a:fillRect l="-1626" t="-1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73530" y="1712418"/>
            <a:ext cx="1066896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73530" y="1712418"/>
            <a:ext cx="1066896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219550" y="334776"/>
                <a:ext cx="749747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 55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              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1,100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550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6"/>
                <a:ext cx="7497474" cy="3970318"/>
              </a:xfrm>
              <a:prstGeom prst="rect">
                <a:avLst/>
              </a:prstGeom>
              <a:blipFill>
                <a:blip r:embed="rId3"/>
                <a:stretch>
                  <a:fillRect l="-1626" t="-1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56167" y="340451"/>
            <a:ext cx="10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0374" y="1633688"/>
            <a:ext cx="10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5,500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2108" y="2924734"/>
            <a:ext cx="10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6|1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7.3|3.6|8.1|6.5|6.3|2.8|2.6|2.4|16.6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4.9|0.3|0.6|2|0.3|0.5|0.7|0.4|0.5|1.5|0.4|0.5|3.7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|0.7|0.5|0.4|0.8|0.4|0.9|0.4|0.4|0.8|0.4|0.8|5.6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0.8|0.8|0.7|0.7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.4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3.2|4.2|6.8|6.4|3.3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.6|11.8|2.7|6.3|1|0.7|6|2.9|0.9|0.8|2|10.6|1|1.7|5.9|0.8|1|1.8|8.5|0.9|2.2|1.7|5.1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3|13.8|18.4|1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999</Words>
  <Application>Microsoft Office PowerPoint</Application>
  <PresentationFormat>Widescreen</PresentationFormat>
  <Paragraphs>188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Arial</vt:lpstr>
      <vt:lpstr>Berlin Sans FB</vt:lpstr>
      <vt:lpstr>Calibri</vt:lpstr>
      <vt:lpstr>Calibri Light</vt:lpstr>
      <vt:lpstr>Cambria Math</vt:lpstr>
      <vt:lpstr>Comic Sans MS</vt:lpstr>
      <vt:lpstr>KG Primary Penmanship</vt:lpstr>
      <vt:lpstr>Twinkl</vt:lpstr>
      <vt:lpstr>Twinkl SemiBold</vt:lpstr>
      <vt:lpstr>Office Theme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1_Office Theme</vt:lpstr>
      <vt:lpstr>Thursday 4th January 2021</vt:lpstr>
      <vt:lpstr>Morning Job – Spellings and Mental Maths</vt:lpstr>
      <vt:lpstr>Maths</vt:lpstr>
      <vt:lpstr>Give this a watch…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Have a go at the rest of the worksheet</vt:lpstr>
      <vt:lpstr>PowerPoint Presentation</vt:lpstr>
      <vt:lpstr>PowerPoint Presentation</vt:lpstr>
      <vt:lpstr>Optional Challenge:</vt:lpstr>
      <vt:lpstr>Break</vt:lpstr>
      <vt:lpstr>English</vt:lpstr>
      <vt:lpstr>Brightstorm Chapter 24 - Evidence</vt:lpstr>
      <vt:lpstr>PowerPoint Presentation</vt:lpstr>
      <vt:lpstr>PowerPoint Presentation</vt:lpstr>
      <vt:lpstr>PowerPoint Presentation</vt:lpstr>
      <vt:lpstr>Activity – Wednesday and Thursday</vt:lpstr>
      <vt:lpstr>Structure of a newspaper report</vt:lpstr>
      <vt:lpstr>Headline</vt:lpstr>
      <vt:lpstr>Byline</vt:lpstr>
      <vt:lpstr>Lead</vt:lpstr>
      <vt:lpstr>Body</vt:lpstr>
      <vt:lpstr>Tail</vt:lpstr>
      <vt:lpstr>PowerPoint Presentation</vt:lpstr>
      <vt:lpstr>Lunch</vt:lpstr>
      <vt:lpstr>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</vt:lpstr>
      <vt:lpstr>PowerPoint Presentation</vt:lpstr>
      <vt:lpstr>Hometime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4th January 2021</dc:title>
  <dc:creator>jack.hall-1</dc:creator>
  <cp:lastModifiedBy>jack.hall-1</cp:lastModifiedBy>
  <cp:revision>4</cp:revision>
  <dcterms:created xsi:type="dcterms:W3CDTF">2021-02-01T10:29:25Z</dcterms:created>
  <dcterms:modified xsi:type="dcterms:W3CDTF">2021-02-01T10:45:39Z</dcterms:modified>
</cp:coreProperties>
</file>