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59" r:id="rId4"/>
    <p:sldId id="260" r:id="rId5"/>
    <p:sldId id="261" r:id="rId6"/>
    <p:sldId id="262"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24"/>
  </p:normalViewPr>
  <p:slideViewPr>
    <p:cSldViewPr snapToGrid="0" snapToObjects="1">
      <p:cViewPr varScale="1">
        <p:scale>
          <a:sx n="90" d="100"/>
          <a:sy n="90" d="100"/>
        </p:scale>
        <p:origin x="232" y="7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60645-8311-F94E-88EB-F92157CE62E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886D94A-419D-7C44-B955-16AB305625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3D588A16-A088-8E4F-A5A1-D4CD9F1E6C00}"/>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80BFB4B7-4775-3E4B-AC92-653F24CE03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E1F284-7A2F-5F43-B9AD-BED1B44B266A}"/>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22154903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93B9F-531F-D445-909C-7BAB04F7DC97}"/>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5B056120-C1A6-EE49-8C25-C32F521D3AD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C34B6C2-4782-8644-A073-E12F60A27058}"/>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A098502E-94C5-9A48-9DBF-9430EF83B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D6A4E3-8BEC-B74A-911A-A45197E0CB24}"/>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3649180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B3454C-470B-3C4B-8BA4-8D35AF8AB0D3}"/>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23069FF8-6513-B24B-AEA8-331DBFB8D749}"/>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8DFC6D0-68C8-5340-B36B-ABF1DB7F50E1}"/>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4A0909DD-DA3B-2449-BD55-919EC11015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DE4306-2D46-6343-979C-03E5000A63E8}"/>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2250988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E76EA-CBE9-484F-861B-3D0EC185D8D4}"/>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38364D2A-1F81-0B45-A6AC-3F39B9A98A5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7F399751-E8CB-8441-817C-7AAF2D1E9FF7}"/>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0757C8C1-D47A-BC4C-BC67-294161B9E2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5AB98-7F56-3540-92AE-4D34EA7EDA96}"/>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942312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FBE48-303B-E543-B16D-C1B4845F1A8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9FDF9925-7576-504F-8401-EF44B798AD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EE42B663-0717-174F-86C9-6AFF303E94FE}"/>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CBA53E10-7DD7-2145-98E1-6DA3DFD23A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6A4455-590C-AD4D-BB23-30CEF3312C25}"/>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27935359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7ED06-983D-4942-8A15-CBBF205F7970}"/>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5BC40D7-1562-A147-B2FD-A30E92E4A1C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87FE4F1A-4CC0-7843-9F22-0275647626A1}"/>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BAA3F8D-CAF7-F949-B8B4-3A49F3338063}"/>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6" name="Footer Placeholder 5">
            <a:extLst>
              <a:ext uri="{FF2B5EF4-FFF2-40B4-BE49-F238E27FC236}">
                <a16:creationId xmlns:a16="http://schemas.microsoft.com/office/drawing/2014/main" id="{56985592-AE06-8B4A-B053-DE2134C2BF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CDDE95-4F55-014E-87BB-3FE2A248F997}"/>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3943345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9763D0-0F4E-7F45-9F48-09C25D5BFE9E}"/>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7D3B83C-51F3-E84F-B37B-6D01C62677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9866B4DC-24FA-364A-B355-CAE082E7818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284F67F-EC41-0144-BDA2-87545A5EAB3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0DC062B-4821-CE44-92A3-87D45518DEF5}"/>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802E1F7C-CCB5-3648-A0FC-CBD6B4F21139}"/>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8" name="Footer Placeholder 7">
            <a:extLst>
              <a:ext uri="{FF2B5EF4-FFF2-40B4-BE49-F238E27FC236}">
                <a16:creationId xmlns:a16="http://schemas.microsoft.com/office/drawing/2014/main" id="{4D19E9BB-721E-EE4B-B1DA-FFB6CC9ABD6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4955188-3C21-6647-BECB-624459ACD5E4}"/>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1237909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E1108-A172-9B41-AC90-15EEB6CF8F4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5B92331A-B2EF-5A4D-9F1A-FC9394BA2B7F}"/>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4" name="Footer Placeholder 3">
            <a:extLst>
              <a:ext uri="{FF2B5EF4-FFF2-40B4-BE49-F238E27FC236}">
                <a16:creationId xmlns:a16="http://schemas.microsoft.com/office/drawing/2014/main" id="{CACE7004-7995-034B-8285-A271ECCEB5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58CDB74-A7CD-8E49-9DB8-A6009E0453BF}"/>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54676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810AD18-BD46-7A40-9D72-FA5936BA1350}"/>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3" name="Footer Placeholder 2">
            <a:extLst>
              <a:ext uri="{FF2B5EF4-FFF2-40B4-BE49-F238E27FC236}">
                <a16:creationId xmlns:a16="http://schemas.microsoft.com/office/drawing/2014/main" id="{8ED2F902-3AA6-7F43-B2BA-92A4083B03A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58868A-E8B5-ED42-9C90-5913F7A2DC22}"/>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7945540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72500-7019-1D43-BDD6-8E005AEFBF6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A6618AB1-D2EA-274E-812B-E14B22354D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BD64353A-3987-ED4F-A5C0-31289865E4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550C2CB-8CB4-EA40-8DE4-886509A03F17}"/>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6" name="Footer Placeholder 5">
            <a:extLst>
              <a:ext uri="{FF2B5EF4-FFF2-40B4-BE49-F238E27FC236}">
                <a16:creationId xmlns:a16="http://schemas.microsoft.com/office/drawing/2014/main" id="{FD05A62C-DF02-8A40-B08B-88D32987E37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16C822-F777-F245-B283-74EDAA4F8B82}"/>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2891133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20BC0-00FF-9147-BDA0-C81B42925C22}"/>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39B03EB5-302E-C445-9961-69DD6AA00C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AF6A354-CE5A-7140-A72C-702B95EACC3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2791B52-1D39-DF44-9B0B-29C12D04B81D}"/>
              </a:ext>
            </a:extLst>
          </p:cNvPr>
          <p:cNvSpPr>
            <a:spLocks noGrp="1"/>
          </p:cNvSpPr>
          <p:nvPr>
            <p:ph type="dt" sz="half" idx="10"/>
          </p:nvPr>
        </p:nvSpPr>
        <p:spPr/>
        <p:txBody>
          <a:bodyPr/>
          <a:lstStyle/>
          <a:p>
            <a:fld id="{40349A05-7E23-5B4E-9FB6-777F31F5C48E}" type="datetimeFigureOut">
              <a:rPr lang="en-US" smtClean="0"/>
              <a:t>2/11/21</a:t>
            </a:fld>
            <a:endParaRPr lang="en-US"/>
          </a:p>
        </p:txBody>
      </p:sp>
      <p:sp>
        <p:nvSpPr>
          <p:cNvPr id="6" name="Footer Placeholder 5">
            <a:extLst>
              <a:ext uri="{FF2B5EF4-FFF2-40B4-BE49-F238E27FC236}">
                <a16:creationId xmlns:a16="http://schemas.microsoft.com/office/drawing/2014/main" id="{A2FF3C02-8615-BF43-B0E5-4F3CD42FE3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057EDAD-02BE-9548-BEA8-60609D6F7721}"/>
              </a:ext>
            </a:extLst>
          </p:cNvPr>
          <p:cNvSpPr>
            <a:spLocks noGrp="1"/>
          </p:cNvSpPr>
          <p:nvPr>
            <p:ph type="sldNum" sz="quarter" idx="12"/>
          </p:nvPr>
        </p:nvSpPr>
        <p:spPr/>
        <p:txBody>
          <a:bodyPr/>
          <a:lstStyle/>
          <a:p>
            <a:fld id="{4DA8C253-673A-3A49-BB88-965E032DDC84}" type="slidenum">
              <a:rPr lang="en-US" smtClean="0"/>
              <a:t>‹#›</a:t>
            </a:fld>
            <a:endParaRPr lang="en-US"/>
          </a:p>
        </p:txBody>
      </p:sp>
    </p:spTree>
    <p:extLst>
      <p:ext uri="{BB962C8B-B14F-4D97-AF65-F5344CB8AC3E}">
        <p14:creationId xmlns:p14="http://schemas.microsoft.com/office/powerpoint/2010/main" val="1302519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CFD4AA-A24C-924C-8FAE-5DEF36B0A9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DC87FC56-45A3-874C-B469-398FD8899B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0F7A55C2-E97A-2E4E-8E0A-1F8CFEC53D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349A05-7E23-5B4E-9FB6-777F31F5C48E}" type="datetimeFigureOut">
              <a:rPr lang="en-US" smtClean="0"/>
              <a:t>2/11/21</a:t>
            </a:fld>
            <a:endParaRPr lang="en-US"/>
          </a:p>
        </p:txBody>
      </p:sp>
      <p:sp>
        <p:nvSpPr>
          <p:cNvPr id="5" name="Footer Placeholder 4">
            <a:extLst>
              <a:ext uri="{FF2B5EF4-FFF2-40B4-BE49-F238E27FC236}">
                <a16:creationId xmlns:a16="http://schemas.microsoft.com/office/drawing/2014/main" id="{EA83FCE5-F3DE-B848-B0D8-3188F83EB85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EEDA50A-BD65-3544-97E8-2FAB45A15E9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8C253-673A-3A49-BB88-965E032DDC84}" type="slidenum">
              <a:rPr lang="en-US" smtClean="0"/>
              <a:t>‹#›</a:t>
            </a:fld>
            <a:endParaRPr lang="en-US"/>
          </a:p>
        </p:txBody>
      </p:sp>
    </p:spTree>
    <p:extLst>
      <p:ext uri="{BB962C8B-B14F-4D97-AF65-F5344CB8AC3E}">
        <p14:creationId xmlns:p14="http://schemas.microsoft.com/office/powerpoint/2010/main" val="1693349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962611-DFD5-4092-AAFD-559E3DFCE2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5488" y="0"/>
            <a:ext cx="10910292"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2270F1FA-0425-408F-9861-80BF5AFB276D}"/>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0715BB82-25D2-D540-A32A-E40D441D31C4}"/>
              </a:ext>
            </a:extLst>
          </p:cNvPr>
          <p:cNvSpPr>
            <a:spLocks noGrp="1"/>
          </p:cNvSpPr>
          <p:nvPr>
            <p:ph type="ctrTitle"/>
          </p:nvPr>
        </p:nvSpPr>
        <p:spPr>
          <a:xfrm>
            <a:off x="3045368" y="2043663"/>
            <a:ext cx="6105194" cy="2031055"/>
          </a:xfrm>
        </p:spPr>
        <p:txBody>
          <a:bodyPr>
            <a:normAutofit/>
          </a:bodyPr>
          <a:lstStyle/>
          <a:p>
            <a:r>
              <a:rPr lang="en-US">
                <a:solidFill>
                  <a:srgbClr val="FFFFFF"/>
                </a:solidFill>
              </a:rPr>
              <a:t>Science </a:t>
            </a:r>
          </a:p>
        </p:txBody>
      </p:sp>
      <p:sp>
        <p:nvSpPr>
          <p:cNvPr id="3" name="Subtitle 2">
            <a:extLst>
              <a:ext uri="{FF2B5EF4-FFF2-40B4-BE49-F238E27FC236}">
                <a16:creationId xmlns:a16="http://schemas.microsoft.com/office/drawing/2014/main" id="{456A9EED-1263-7A43-AFBC-9469B1D53E94}"/>
              </a:ext>
            </a:extLst>
          </p:cNvPr>
          <p:cNvSpPr>
            <a:spLocks noGrp="1"/>
          </p:cNvSpPr>
          <p:nvPr>
            <p:ph type="subTitle" idx="1"/>
          </p:nvPr>
        </p:nvSpPr>
        <p:spPr>
          <a:xfrm>
            <a:off x="3045368" y="4074718"/>
            <a:ext cx="6105194" cy="682079"/>
          </a:xfrm>
        </p:spPr>
        <p:txBody>
          <a:bodyPr>
            <a:normAutofit/>
          </a:bodyPr>
          <a:lstStyle/>
          <a:p>
            <a:r>
              <a:rPr lang="en-US">
                <a:solidFill>
                  <a:srgbClr val="FFFFFF"/>
                </a:solidFill>
              </a:rPr>
              <a:t>Friday 12</a:t>
            </a:r>
            <a:r>
              <a:rPr lang="en-US" baseline="30000">
                <a:solidFill>
                  <a:srgbClr val="FFFFFF"/>
                </a:solidFill>
              </a:rPr>
              <a:t>th</a:t>
            </a:r>
            <a:r>
              <a:rPr lang="en-US">
                <a:solidFill>
                  <a:srgbClr val="FFFFFF"/>
                </a:solidFill>
              </a:rPr>
              <a:t> February </a:t>
            </a:r>
          </a:p>
        </p:txBody>
      </p:sp>
    </p:spTree>
    <p:extLst>
      <p:ext uri="{BB962C8B-B14F-4D97-AF65-F5344CB8AC3E}">
        <p14:creationId xmlns:p14="http://schemas.microsoft.com/office/powerpoint/2010/main" val="1392278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4C672-EE5D-AE47-BD31-BD3F7663BE0D}"/>
              </a:ext>
            </a:extLst>
          </p:cNvPr>
          <p:cNvSpPr>
            <a:spLocks noGrp="1"/>
          </p:cNvSpPr>
          <p:nvPr>
            <p:ph type="title"/>
          </p:nvPr>
        </p:nvSpPr>
        <p:spPr/>
        <p:txBody>
          <a:bodyPr/>
          <a:lstStyle/>
          <a:p>
            <a:r>
              <a:rPr lang="en-US" dirty="0"/>
              <a:t>William Gilbert </a:t>
            </a:r>
          </a:p>
        </p:txBody>
      </p:sp>
      <p:sp>
        <p:nvSpPr>
          <p:cNvPr id="3" name="Content Placeholder 2">
            <a:extLst>
              <a:ext uri="{FF2B5EF4-FFF2-40B4-BE49-F238E27FC236}">
                <a16:creationId xmlns:a16="http://schemas.microsoft.com/office/drawing/2014/main" id="{115F35A4-B462-6C4E-9387-87647FEF7D7D}"/>
              </a:ext>
            </a:extLst>
          </p:cNvPr>
          <p:cNvSpPr>
            <a:spLocks noGrp="1"/>
          </p:cNvSpPr>
          <p:nvPr>
            <p:ph idx="1"/>
          </p:nvPr>
        </p:nvSpPr>
        <p:spPr/>
        <p:txBody>
          <a:bodyPr/>
          <a:lstStyle/>
          <a:p>
            <a:r>
              <a:rPr lang="en-US" dirty="0"/>
              <a:t>Today we are going to learn all about a scientist called William Gilbert.</a:t>
            </a:r>
          </a:p>
          <a:p>
            <a:r>
              <a:rPr lang="en-US" dirty="0"/>
              <a:t>Your job is to read the facts on the PowerPoint. </a:t>
            </a:r>
          </a:p>
          <a:p>
            <a:r>
              <a:rPr lang="en-US" dirty="0"/>
              <a:t>There are going to be some questions on the last slide for you to answer. These questions will test you on what you have learned from the PowerPoint, so take your time when you are reading the information.  </a:t>
            </a:r>
          </a:p>
        </p:txBody>
      </p:sp>
    </p:spTree>
    <p:extLst>
      <p:ext uri="{BB962C8B-B14F-4D97-AF65-F5344CB8AC3E}">
        <p14:creationId xmlns:p14="http://schemas.microsoft.com/office/powerpoint/2010/main" val="2358165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1DD2E-F5A9-0647-B7D8-DD245CB4E9A0}"/>
              </a:ext>
            </a:extLst>
          </p:cNvPr>
          <p:cNvSpPr>
            <a:spLocks noGrp="1"/>
          </p:cNvSpPr>
          <p:nvPr>
            <p:ph type="title"/>
          </p:nvPr>
        </p:nvSpPr>
        <p:spPr/>
        <p:txBody>
          <a:bodyPr/>
          <a:lstStyle/>
          <a:p>
            <a:r>
              <a:rPr lang="en-US" dirty="0"/>
              <a:t>Who is he?</a:t>
            </a:r>
          </a:p>
        </p:txBody>
      </p:sp>
      <p:sp>
        <p:nvSpPr>
          <p:cNvPr id="3" name="Content Placeholder 2">
            <a:extLst>
              <a:ext uri="{FF2B5EF4-FFF2-40B4-BE49-F238E27FC236}">
                <a16:creationId xmlns:a16="http://schemas.microsoft.com/office/drawing/2014/main" id="{13ED1E1B-598F-0941-8AAB-394B574D8791}"/>
              </a:ext>
            </a:extLst>
          </p:cNvPr>
          <p:cNvSpPr>
            <a:spLocks noGrp="1"/>
          </p:cNvSpPr>
          <p:nvPr>
            <p:ph idx="1"/>
          </p:nvPr>
        </p:nvSpPr>
        <p:spPr/>
        <p:txBody>
          <a:bodyPr>
            <a:normAutofit/>
          </a:bodyPr>
          <a:lstStyle/>
          <a:p>
            <a:r>
              <a:rPr lang="en-GB" sz="2000" dirty="0"/>
              <a:t>William Gilbert introduced the word '</a:t>
            </a:r>
            <a:r>
              <a:rPr lang="en-GB" sz="2000" dirty="0" err="1"/>
              <a:t>electricus</a:t>
            </a:r>
            <a:r>
              <a:rPr lang="en-GB" sz="2000" dirty="0"/>
              <a:t>' which means 'like amber. The word electricity develops from '</a:t>
            </a:r>
            <a:r>
              <a:rPr lang="en-GB" sz="2000" dirty="0" err="1"/>
              <a:t>electricus</a:t>
            </a:r>
            <a:r>
              <a:rPr lang="en-GB" sz="2000" dirty="0"/>
              <a:t>'. </a:t>
            </a:r>
          </a:p>
          <a:p>
            <a:r>
              <a:rPr lang="en-GB" sz="2000" dirty="0"/>
              <a:t>Gilbert wrote a book called "On the Magnet". Magnetic compasses were widely used for navigation during Gilbert's time and often called </a:t>
            </a:r>
            <a:r>
              <a:rPr lang="en-GB" sz="2000" b="1" dirty="0"/>
              <a:t>lodestones</a:t>
            </a:r>
            <a:r>
              <a:rPr lang="en-GB" sz="2000" dirty="0"/>
              <a:t>.</a:t>
            </a:r>
          </a:p>
          <a:p>
            <a:r>
              <a:rPr lang="en-GB" sz="2000" dirty="0"/>
              <a:t>One of Gilbert's experiments was to test whether a compass was affected by garlic!</a:t>
            </a:r>
          </a:p>
          <a:p>
            <a:r>
              <a:rPr lang="en-GB" sz="2000" dirty="0"/>
              <a:t>Gilbert was the first person to think that magnets point north because the Earth is a giant magnet. </a:t>
            </a:r>
          </a:p>
          <a:p>
            <a:endParaRPr lang="en-US" dirty="0"/>
          </a:p>
        </p:txBody>
      </p:sp>
    </p:spTree>
    <p:extLst>
      <p:ext uri="{BB962C8B-B14F-4D97-AF65-F5344CB8AC3E}">
        <p14:creationId xmlns:p14="http://schemas.microsoft.com/office/powerpoint/2010/main" val="103447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a:extLst>
              <a:ext uri="{FF2B5EF4-FFF2-40B4-BE49-F238E27FC236}">
                <a16:creationId xmlns:a16="http://schemas.microsoft.com/office/drawing/2014/main" id="{14C4A6B5-3228-6546-A8CA-8BA5592FB458}"/>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r="1" b="19225"/>
          <a:stretch/>
        </p:blipFill>
        <p:spPr bwMode="auto">
          <a:xfrm>
            <a:off x="5797543" y="10"/>
            <a:ext cx="6394152" cy="6857990"/>
          </a:xfrm>
          <a:prstGeom prst="rect">
            <a:avLst/>
          </a:prstGeom>
          <a:noFill/>
          <a:extLst>
            <a:ext uri="{909E8E84-426E-40DD-AFC4-6F175D3DCCD1}">
              <a14:hiddenFill xmlns:a14="http://schemas.microsoft.com/office/drawing/2010/main">
                <a:solidFill>
                  <a:srgbClr val="FFFFFF"/>
                </a:solidFill>
              </a14:hiddenFill>
            </a:ext>
          </a:extLst>
        </p:spPr>
      </p:pic>
      <p:pic>
        <p:nvPicPr>
          <p:cNvPr id="71" name="Picture 70">
            <a:extLst>
              <a:ext uri="{FF2B5EF4-FFF2-40B4-BE49-F238E27FC236}">
                <a16:creationId xmlns:a16="http://schemas.microsoft.com/office/drawing/2014/main" id="{54DDEBDD-D8BD-41A6-8A0D-B00E3768B0F9}"/>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flipH="1" flipV="1">
            <a:off x="0" y="0"/>
            <a:ext cx="12192000" cy="6858000"/>
          </a:xfrm>
          <a:prstGeom prst="rect">
            <a:avLst/>
          </a:prstGeom>
        </p:spPr>
      </p:pic>
      <p:sp>
        <p:nvSpPr>
          <p:cNvPr id="2" name="Title 1">
            <a:extLst>
              <a:ext uri="{FF2B5EF4-FFF2-40B4-BE49-F238E27FC236}">
                <a16:creationId xmlns:a16="http://schemas.microsoft.com/office/drawing/2014/main" id="{CC27CABC-5CDF-AB48-9798-92E1480FAA71}"/>
              </a:ext>
            </a:extLst>
          </p:cNvPr>
          <p:cNvSpPr>
            <a:spLocks noGrp="1"/>
          </p:cNvSpPr>
          <p:nvPr>
            <p:ph type="title"/>
          </p:nvPr>
        </p:nvSpPr>
        <p:spPr>
          <a:xfrm>
            <a:off x="804998" y="798445"/>
            <a:ext cx="4803636" cy="1311664"/>
          </a:xfrm>
        </p:spPr>
        <p:txBody>
          <a:bodyPr>
            <a:normAutofit/>
          </a:bodyPr>
          <a:lstStyle/>
          <a:p>
            <a:r>
              <a:rPr lang="en-US">
                <a:solidFill>
                  <a:srgbClr val="000000"/>
                </a:solidFill>
              </a:rPr>
              <a:t>More interesting facts!</a:t>
            </a:r>
          </a:p>
        </p:txBody>
      </p:sp>
      <p:sp>
        <p:nvSpPr>
          <p:cNvPr id="3" name="Content Placeholder 2">
            <a:extLst>
              <a:ext uri="{FF2B5EF4-FFF2-40B4-BE49-F238E27FC236}">
                <a16:creationId xmlns:a16="http://schemas.microsoft.com/office/drawing/2014/main" id="{93A9C327-525F-1D4B-A313-CEB966D73801}"/>
              </a:ext>
            </a:extLst>
          </p:cNvPr>
          <p:cNvSpPr>
            <a:spLocks noGrp="1"/>
          </p:cNvSpPr>
          <p:nvPr>
            <p:ph idx="1"/>
          </p:nvPr>
        </p:nvSpPr>
        <p:spPr>
          <a:xfrm>
            <a:off x="804997" y="2272143"/>
            <a:ext cx="4706803" cy="3788830"/>
          </a:xfrm>
        </p:spPr>
        <p:txBody>
          <a:bodyPr anchor="ctr">
            <a:normAutofit/>
          </a:bodyPr>
          <a:lstStyle/>
          <a:p>
            <a:r>
              <a:rPr lang="en-GB" sz="2000">
                <a:solidFill>
                  <a:srgbClr val="000000"/>
                </a:solidFill>
              </a:rPr>
              <a:t>William Gilbert was a respected doctor and a physician to Queen Elizabeth the first at the end of her reign. </a:t>
            </a:r>
          </a:p>
          <a:p>
            <a:r>
              <a:rPr lang="en-GB" sz="2000">
                <a:solidFill>
                  <a:srgbClr val="000000"/>
                </a:solidFill>
              </a:rPr>
              <a:t>Gilbert used practical experiments to test his theories and his work was significant in Science. </a:t>
            </a:r>
          </a:p>
          <a:p>
            <a:r>
              <a:rPr lang="en-GB" sz="2000">
                <a:solidFill>
                  <a:srgbClr val="000000"/>
                </a:solidFill>
              </a:rPr>
              <a:t>Although magnetism were known to the Ancient Greeks (around 600BC) the understanding of how it worked didn't progress much until Gilbert took on the the task over 2000 years later!  </a:t>
            </a:r>
          </a:p>
          <a:p>
            <a:endParaRPr lang="en-US" sz="2000">
              <a:solidFill>
                <a:srgbClr val="000000"/>
              </a:solidFill>
            </a:endParaRPr>
          </a:p>
        </p:txBody>
      </p:sp>
    </p:spTree>
    <p:extLst>
      <p:ext uri="{BB962C8B-B14F-4D97-AF65-F5344CB8AC3E}">
        <p14:creationId xmlns:p14="http://schemas.microsoft.com/office/powerpoint/2010/main" val="2183812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05C24C-19A8-8B47-9D20-7BBB0E7CFCF1}"/>
              </a:ext>
            </a:extLst>
          </p:cNvPr>
          <p:cNvSpPr>
            <a:spLocks noGrp="1"/>
          </p:cNvSpPr>
          <p:nvPr>
            <p:ph type="title"/>
          </p:nvPr>
        </p:nvSpPr>
        <p:spPr/>
        <p:txBody>
          <a:bodyPr/>
          <a:lstStyle/>
          <a:p>
            <a:r>
              <a:rPr lang="en-US" dirty="0"/>
              <a:t>Now try these questions…</a:t>
            </a:r>
          </a:p>
        </p:txBody>
      </p:sp>
      <p:sp>
        <p:nvSpPr>
          <p:cNvPr id="3" name="Content Placeholder 2">
            <a:extLst>
              <a:ext uri="{FF2B5EF4-FFF2-40B4-BE49-F238E27FC236}">
                <a16:creationId xmlns:a16="http://schemas.microsoft.com/office/drawing/2014/main" id="{0BFE6E84-0304-D74F-924C-32C8CFFE79D0}"/>
              </a:ext>
            </a:extLst>
          </p:cNvPr>
          <p:cNvSpPr>
            <a:spLocks noGrp="1"/>
          </p:cNvSpPr>
          <p:nvPr>
            <p:ph idx="1"/>
          </p:nvPr>
        </p:nvSpPr>
        <p:spPr/>
        <p:txBody>
          <a:bodyPr/>
          <a:lstStyle/>
          <a:p>
            <a:pPr marL="514350" indent="-514350">
              <a:buAutoNum type="arabicParenR"/>
            </a:pPr>
            <a:r>
              <a:rPr lang="en-US" dirty="0"/>
              <a:t>Where does the word ‘electricity’ come from?</a:t>
            </a:r>
          </a:p>
          <a:p>
            <a:pPr marL="514350" indent="-514350">
              <a:buAutoNum type="arabicParenR"/>
            </a:pPr>
            <a:r>
              <a:rPr lang="en-US" dirty="0"/>
              <a:t>What were known as ‘lodestones’? </a:t>
            </a:r>
          </a:p>
          <a:p>
            <a:pPr marL="514350" indent="-514350">
              <a:buAutoNum type="arabicParenR"/>
            </a:pPr>
            <a:r>
              <a:rPr lang="en-US" dirty="0"/>
              <a:t>What was one of Gilberts experiments?</a:t>
            </a:r>
          </a:p>
          <a:p>
            <a:pPr marL="514350" indent="-514350">
              <a:buAutoNum type="arabicParenR"/>
            </a:pPr>
            <a:r>
              <a:rPr lang="en-US" dirty="0"/>
              <a:t>What did Gilbert discover? </a:t>
            </a:r>
          </a:p>
          <a:p>
            <a:pPr marL="514350" indent="-514350">
              <a:buAutoNum type="arabicParenR"/>
            </a:pPr>
            <a:r>
              <a:rPr lang="en-US" dirty="0"/>
              <a:t>Why do you think William Gilbert is famous?</a:t>
            </a:r>
          </a:p>
        </p:txBody>
      </p:sp>
    </p:spTree>
    <p:extLst>
      <p:ext uri="{BB962C8B-B14F-4D97-AF65-F5344CB8AC3E}">
        <p14:creationId xmlns:p14="http://schemas.microsoft.com/office/powerpoint/2010/main" val="3160543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B9D2F-2667-5341-903F-9085179EB658}"/>
              </a:ext>
            </a:extLst>
          </p:cNvPr>
          <p:cNvSpPr>
            <a:spLocks noGrp="1"/>
          </p:cNvSpPr>
          <p:nvPr>
            <p:ph type="title"/>
          </p:nvPr>
        </p:nvSpPr>
        <p:spPr/>
        <p:txBody>
          <a:bodyPr/>
          <a:lstStyle/>
          <a:p>
            <a:r>
              <a:rPr lang="en-US" dirty="0"/>
              <a:t>Next job…</a:t>
            </a:r>
          </a:p>
        </p:txBody>
      </p:sp>
      <p:sp>
        <p:nvSpPr>
          <p:cNvPr id="3" name="Content Placeholder 2">
            <a:extLst>
              <a:ext uri="{FF2B5EF4-FFF2-40B4-BE49-F238E27FC236}">
                <a16:creationId xmlns:a16="http://schemas.microsoft.com/office/drawing/2014/main" id="{455D6EF9-0844-5240-9FC7-D2778A3D86E8}"/>
              </a:ext>
            </a:extLst>
          </p:cNvPr>
          <p:cNvSpPr>
            <a:spLocks noGrp="1"/>
          </p:cNvSpPr>
          <p:nvPr>
            <p:ph idx="1"/>
          </p:nvPr>
        </p:nvSpPr>
        <p:spPr/>
        <p:txBody>
          <a:bodyPr>
            <a:normAutofit/>
          </a:bodyPr>
          <a:lstStyle/>
          <a:p>
            <a:pPr marL="0" indent="0">
              <a:buNone/>
            </a:pPr>
            <a:r>
              <a:rPr lang="en-US" dirty="0"/>
              <a:t>Look at the following questions:</a:t>
            </a:r>
          </a:p>
          <a:p>
            <a:r>
              <a:rPr lang="en-GB" dirty="0"/>
              <a:t> Are magnetic forces able to act at a distance?</a:t>
            </a:r>
          </a:p>
          <a:p>
            <a:r>
              <a:rPr lang="en-GB" dirty="0"/>
              <a:t>Can you explain how magnets attract or repel each other and attract some materials and not others?</a:t>
            </a:r>
          </a:p>
          <a:p>
            <a:r>
              <a:rPr lang="en-GB" dirty="0"/>
              <a:t>Can you name a variety of everyday materials that are attracted to a magnet and some that are not?</a:t>
            </a:r>
          </a:p>
          <a:p>
            <a:pPr marL="0" indent="0">
              <a:buNone/>
            </a:pPr>
            <a:endParaRPr lang="en-US" dirty="0"/>
          </a:p>
        </p:txBody>
      </p:sp>
    </p:spTree>
    <p:extLst>
      <p:ext uri="{BB962C8B-B14F-4D97-AF65-F5344CB8AC3E}">
        <p14:creationId xmlns:p14="http://schemas.microsoft.com/office/powerpoint/2010/main" val="37966886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5F956-E0F9-7B43-BC1D-70CB667FD9AF}"/>
              </a:ext>
            </a:extLst>
          </p:cNvPr>
          <p:cNvSpPr>
            <a:spLocks noGrp="1"/>
          </p:cNvSpPr>
          <p:nvPr>
            <p:ph type="title"/>
          </p:nvPr>
        </p:nvSpPr>
        <p:spPr/>
        <p:txBody>
          <a:bodyPr/>
          <a:lstStyle/>
          <a:p>
            <a:r>
              <a:rPr lang="en-US" dirty="0"/>
              <a:t>More information </a:t>
            </a:r>
          </a:p>
        </p:txBody>
      </p:sp>
      <p:sp>
        <p:nvSpPr>
          <p:cNvPr id="3" name="Content Placeholder 2">
            <a:extLst>
              <a:ext uri="{FF2B5EF4-FFF2-40B4-BE49-F238E27FC236}">
                <a16:creationId xmlns:a16="http://schemas.microsoft.com/office/drawing/2014/main" id="{50D31EFA-F596-004E-B9D0-856E9C9656AE}"/>
              </a:ext>
            </a:extLst>
          </p:cNvPr>
          <p:cNvSpPr>
            <a:spLocks noGrp="1"/>
          </p:cNvSpPr>
          <p:nvPr>
            <p:ph idx="1"/>
          </p:nvPr>
        </p:nvSpPr>
        <p:spPr/>
        <p:txBody>
          <a:bodyPr/>
          <a:lstStyle/>
          <a:p>
            <a:r>
              <a:rPr lang="en-US" dirty="0"/>
              <a:t>Using the questions, I would like you to create a poster all about magnets. You must answer those questions on your poster. </a:t>
            </a:r>
          </a:p>
          <a:p>
            <a:r>
              <a:rPr lang="en-US" dirty="0"/>
              <a:t>The way in which you present your answers is up to you! </a:t>
            </a:r>
          </a:p>
        </p:txBody>
      </p:sp>
      <p:pic>
        <p:nvPicPr>
          <p:cNvPr id="2050" name="Picture 2" descr="Image result for magnets clipart">
            <a:extLst>
              <a:ext uri="{FF2B5EF4-FFF2-40B4-BE49-F238E27FC236}">
                <a16:creationId xmlns:a16="http://schemas.microsoft.com/office/drawing/2014/main" id="{FA9ED6BC-EC2B-5A46-94D7-D36256D1CA4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72538" y="3208251"/>
            <a:ext cx="3124200" cy="34227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4211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369</Words>
  <Application>Microsoft Macintosh PowerPoint</Application>
  <PresentationFormat>Widescreen</PresentationFormat>
  <Paragraphs>29</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Science </vt:lpstr>
      <vt:lpstr>William Gilbert </vt:lpstr>
      <vt:lpstr>Who is he?</vt:lpstr>
      <vt:lpstr>More interesting facts!</vt:lpstr>
      <vt:lpstr>Now try these questions…</vt:lpstr>
      <vt:lpstr>Next job…</vt:lpstr>
      <vt:lpstr>More information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dc:title>
  <dc:creator>zac fluen</dc:creator>
  <cp:lastModifiedBy>zac fluen</cp:lastModifiedBy>
  <cp:revision>3</cp:revision>
  <dcterms:created xsi:type="dcterms:W3CDTF">2021-02-11T19:54:45Z</dcterms:created>
  <dcterms:modified xsi:type="dcterms:W3CDTF">2021-02-11T20:15:45Z</dcterms:modified>
</cp:coreProperties>
</file>