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69" r:id="rId5"/>
    <p:sldId id="270" r:id="rId6"/>
    <p:sldId id="271" r:id="rId7"/>
    <p:sldId id="272" r:id="rId8"/>
    <p:sldId id="273" r:id="rId9"/>
    <p:sldId id="274" r:id="rId10"/>
    <p:sldId id="265" r:id="rId11"/>
    <p:sldId id="268"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FFF"/>
    <a:srgbClr val="FF47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0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A33575-C8DF-E240-A462-DAF621D64972}" type="datetimeFigureOut">
              <a:rPr lang="en-US" smtClean="0"/>
              <a:t>28/02/2021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403885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5A33575-C8DF-E240-A462-DAF621D64972}" type="datetimeFigureOut">
              <a:rPr lang="en-US" smtClean="0"/>
              <a:t>28/02/2021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7271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5A33575-C8DF-E240-A462-DAF621D64972}" type="datetimeFigureOut">
              <a:rPr lang="en-US" smtClean="0"/>
              <a:t>28/02/2021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186404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83E287B2-2413-4B9C-BFF6-D2AD8C4A0EF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32743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83E287B2-2413-4B9C-BFF6-D2AD8C4A0EF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33939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5A33575-C8DF-E240-A462-DAF621D64972}" type="datetimeFigureOut">
              <a:rPr lang="en-US" smtClean="0"/>
              <a:t>28/02/2021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22366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A33575-C8DF-E240-A462-DAF621D64972}" type="datetimeFigureOut">
              <a:rPr lang="en-US" smtClean="0"/>
              <a:t>28/02/2021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9677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5A33575-C8DF-E240-A462-DAF621D64972}" type="datetimeFigureOut">
              <a:rPr lang="en-US" smtClean="0"/>
              <a:t>28/02/2021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377729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5A33575-C8DF-E240-A462-DAF621D64972}" type="datetimeFigureOut">
              <a:rPr lang="en-US" smtClean="0"/>
              <a:t>28/02/2021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160538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5A33575-C8DF-E240-A462-DAF621D64972}" type="datetimeFigureOut">
              <a:rPr lang="en-US" smtClean="0"/>
              <a:t>28/02/2021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70422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33575-C8DF-E240-A462-DAF621D64972}" type="datetimeFigureOut">
              <a:rPr lang="en-US" smtClean="0"/>
              <a:t>28/02/2021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330192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5A33575-C8DF-E240-A462-DAF621D64972}" type="datetimeFigureOut">
              <a:rPr lang="en-US" smtClean="0"/>
              <a:t>28/02/2021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27424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5A33575-C8DF-E240-A462-DAF621D64972}" type="datetimeFigureOut">
              <a:rPr lang="en-US" smtClean="0"/>
              <a:t>28/02/2021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EC0D-E8AA-344B-9441-8A5A964C9734}" type="slidenum">
              <a:rPr lang="en-US" smtClean="0"/>
              <a:t>‹#›</a:t>
            </a:fld>
            <a:endParaRPr lang="en-US"/>
          </a:p>
        </p:txBody>
      </p:sp>
    </p:spTree>
    <p:extLst>
      <p:ext uri="{BB962C8B-B14F-4D97-AF65-F5344CB8AC3E}">
        <p14:creationId xmlns:p14="http://schemas.microsoft.com/office/powerpoint/2010/main" val="2697102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33575-C8DF-E240-A462-DAF621D64972}" type="datetimeFigureOut">
              <a:rPr lang="en-US" smtClean="0"/>
              <a:t>28/02/2021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4EC0D-E8AA-344B-9441-8A5A964C9734}" type="slidenum">
              <a:rPr lang="en-US" smtClean="0"/>
              <a:t>‹#›</a:t>
            </a:fld>
            <a:endParaRPr lang="en-US"/>
          </a:p>
        </p:txBody>
      </p:sp>
    </p:spTree>
    <p:extLst>
      <p:ext uri="{BB962C8B-B14F-4D97-AF65-F5344CB8AC3E}">
        <p14:creationId xmlns:p14="http://schemas.microsoft.com/office/powerpoint/2010/main" val="348231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50843528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opmarks.co.uk/maths-games/daily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47F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493"/>
            <a:ext cx="7772400" cy="828080"/>
          </a:xfrm>
        </p:spPr>
        <p:txBody>
          <a:bodyPr>
            <a:normAutofit/>
          </a:bodyPr>
          <a:lstStyle/>
          <a:p>
            <a:r>
              <a:rPr lang="en-US" u="sng" dirty="0" smtClean="0">
                <a:latin typeface="Comic Sans MS"/>
                <a:cs typeface="Comic Sans MS"/>
              </a:rPr>
              <a:t>Hello Year 2!</a:t>
            </a:r>
            <a:endParaRPr lang="en-US" u="sng" dirty="0">
              <a:latin typeface="Comic Sans MS"/>
              <a:cs typeface="Comic Sans MS"/>
            </a:endParaRPr>
          </a:p>
        </p:txBody>
      </p:sp>
      <p:sp>
        <p:nvSpPr>
          <p:cNvPr id="3" name="Subtitle 2"/>
          <p:cNvSpPr>
            <a:spLocks noGrp="1"/>
          </p:cNvSpPr>
          <p:nvPr>
            <p:ph type="subTitle" idx="1"/>
          </p:nvPr>
        </p:nvSpPr>
        <p:spPr>
          <a:xfrm>
            <a:off x="464654" y="916384"/>
            <a:ext cx="8286326" cy="5806082"/>
          </a:xfrm>
        </p:spPr>
        <p:txBody>
          <a:bodyPr>
            <a:normAutofit/>
          </a:bodyPr>
          <a:lstStyle/>
          <a:p>
            <a:r>
              <a:rPr lang="en-US" dirty="0" smtClean="0">
                <a:solidFill>
                  <a:schemeClr val="tx1"/>
                </a:solidFill>
                <a:latin typeface="Comic Sans MS"/>
                <a:cs typeface="Comic Sans MS"/>
              </a:rPr>
              <a:t>I hope you have all had a lovely weekend in the sunshine.  I wonder how many signs of Spring you can spot this week when you are on your walks or in your garden</a:t>
            </a:r>
            <a:r>
              <a:rPr lang="en-US" dirty="0" smtClean="0">
                <a:solidFill>
                  <a:schemeClr val="tx1"/>
                </a:solidFill>
                <a:latin typeface="Comic Sans MS"/>
                <a:cs typeface="Comic Sans MS"/>
              </a:rPr>
              <a:t>?</a:t>
            </a:r>
          </a:p>
          <a:p>
            <a:endParaRPr lang="en-US" dirty="0">
              <a:solidFill>
                <a:schemeClr val="tx1"/>
              </a:solidFill>
              <a:latin typeface="Comic Sans MS"/>
              <a:cs typeface="Comic Sans MS"/>
            </a:endParaRPr>
          </a:p>
          <a:p>
            <a:r>
              <a:rPr lang="en-US" dirty="0" smtClean="0">
                <a:solidFill>
                  <a:schemeClr val="tx1"/>
                </a:solidFill>
                <a:latin typeface="Comic Sans MS"/>
                <a:cs typeface="Comic Sans MS"/>
              </a:rPr>
              <a:t>We will continue with our live story sessions at 1:00 each day this week!</a:t>
            </a:r>
            <a:endParaRPr lang="en-US" dirty="0" smtClean="0">
              <a:solidFill>
                <a:schemeClr val="tx1"/>
              </a:solidFill>
              <a:latin typeface="Comic Sans MS"/>
              <a:cs typeface="Comic Sans MS"/>
            </a:endParaRPr>
          </a:p>
          <a:p>
            <a:endParaRPr lang="en-US" sz="1800" dirty="0">
              <a:solidFill>
                <a:schemeClr val="tx1"/>
              </a:solidFill>
              <a:latin typeface="Comic Sans MS"/>
              <a:cs typeface="Comic Sans MS"/>
            </a:endParaRPr>
          </a:p>
          <a:p>
            <a:r>
              <a:rPr lang="en-US" dirty="0" smtClean="0">
                <a:solidFill>
                  <a:schemeClr val="tx1"/>
                </a:solidFill>
                <a:latin typeface="Comic Sans MS"/>
                <a:cs typeface="Comic Sans MS"/>
              </a:rPr>
              <a:t>Have a lovely day, </a:t>
            </a:r>
          </a:p>
          <a:p>
            <a:r>
              <a:rPr lang="en-US" dirty="0" smtClean="0">
                <a:solidFill>
                  <a:schemeClr val="tx1"/>
                </a:solidFill>
                <a:latin typeface="Comic Sans MS"/>
                <a:cs typeface="Comic Sans MS"/>
              </a:rPr>
              <a:t>from </a:t>
            </a:r>
            <a:r>
              <a:rPr lang="en-US" dirty="0" err="1" smtClean="0">
                <a:solidFill>
                  <a:schemeClr val="tx1"/>
                </a:solidFill>
                <a:latin typeface="Comic Sans MS"/>
                <a:cs typeface="Comic Sans MS"/>
              </a:rPr>
              <a:t>Mrs</a:t>
            </a:r>
            <a:r>
              <a:rPr lang="en-US" dirty="0" smtClean="0">
                <a:solidFill>
                  <a:schemeClr val="tx1"/>
                </a:solidFill>
                <a:latin typeface="Comic Sans MS"/>
                <a:cs typeface="Comic Sans MS"/>
              </a:rPr>
              <a:t> Southern </a:t>
            </a:r>
          </a:p>
          <a:p>
            <a:endParaRPr lang="en-US" dirty="0">
              <a:solidFill>
                <a:schemeClr val="tx1"/>
              </a:solidFill>
              <a:latin typeface="Comic Sans MS"/>
              <a:cs typeface="Comic Sans MS"/>
            </a:endParaRPr>
          </a:p>
          <a:p>
            <a:endParaRPr lang="en-US" dirty="0"/>
          </a:p>
        </p:txBody>
      </p:sp>
    </p:spTree>
    <p:extLst>
      <p:ext uri="{BB962C8B-B14F-4D97-AF65-F5344CB8AC3E}">
        <p14:creationId xmlns:p14="http://schemas.microsoft.com/office/powerpoint/2010/main" val="91065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5605"/>
          </a:xfrm>
        </p:spPr>
        <p:txBody>
          <a:bodyPr>
            <a:normAutofit fontScale="90000"/>
          </a:bodyPr>
          <a:lstStyle/>
          <a:p>
            <a:r>
              <a:rPr lang="en-US" b="1" u="sng" dirty="0" smtClean="0">
                <a:solidFill>
                  <a:srgbClr val="FFFF00"/>
                </a:solidFill>
                <a:latin typeface="Comic Sans MS"/>
                <a:cs typeface="Comic Sans MS"/>
              </a:rPr>
              <a:t>Maths!</a:t>
            </a:r>
            <a:endParaRPr lang="en-US" b="1" u="sng" dirty="0">
              <a:solidFill>
                <a:srgbClr val="FFFF00"/>
              </a:solidFill>
              <a:latin typeface="Comic Sans MS"/>
              <a:cs typeface="Comic Sans MS"/>
            </a:endParaRPr>
          </a:p>
        </p:txBody>
      </p:sp>
      <p:sp>
        <p:nvSpPr>
          <p:cNvPr id="3" name="Content Placeholder 2"/>
          <p:cNvSpPr>
            <a:spLocks noGrp="1"/>
          </p:cNvSpPr>
          <p:nvPr>
            <p:ph idx="1"/>
          </p:nvPr>
        </p:nvSpPr>
        <p:spPr>
          <a:xfrm>
            <a:off x="292258" y="1270290"/>
            <a:ext cx="8647626" cy="5261924"/>
          </a:xfrm>
        </p:spPr>
        <p:txBody>
          <a:bodyPr>
            <a:normAutofit fontScale="92500" lnSpcReduction="20000"/>
          </a:bodyPr>
          <a:lstStyle/>
          <a:p>
            <a:pPr marL="0" indent="0">
              <a:buNone/>
            </a:pPr>
            <a:r>
              <a:rPr lang="en-US" dirty="0" smtClean="0">
                <a:solidFill>
                  <a:srgbClr val="FFFF00"/>
                </a:solidFill>
                <a:latin typeface="Comic Sans MS"/>
                <a:cs typeface="Comic Sans MS"/>
              </a:rPr>
              <a:t>We are continuing to learn about shapes. This is our final week on shapes and will focus on 3D shapes.   </a:t>
            </a:r>
          </a:p>
          <a:p>
            <a:pPr marL="0" indent="0">
              <a:buNone/>
            </a:pPr>
            <a:endParaRPr lang="en-US" dirty="0">
              <a:solidFill>
                <a:srgbClr val="FFFF00"/>
              </a:solidFill>
              <a:latin typeface="Comic Sans MS"/>
              <a:cs typeface="Comic Sans MS"/>
            </a:endParaRPr>
          </a:p>
          <a:p>
            <a:pPr marL="0" indent="0">
              <a:buNone/>
            </a:pPr>
            <a:r>
              <a:rPr lang="en-US" dirty="0" smtClean="0">
                <a:solidFill>
                  <a:srgbClr val="FFFF00"/>
                </a:solidFill>
                <a:latin typeface="Comic Sans MS"/>
                <a:cs typeface="Comic Sans MS"/>
              </a:rPr>
              <a:t>Watch the video and then complete the worksheet on the website. </a:t>
            </a:r>
          </a:p>
          <a:p>
            <a:pPr marL="0" indent="0">
              <a:buNone/>
            </a:pPr>
            <a:endParaRPr lang="en-US" dirty="0">
              <a:solidFill>
                <a:srgbClr val="FFFF00"/>
              </a:solidFill>
              <a:latin typeface="Comic Sans MS"/>
              <a:cs typeface="Comic Sans MS"/>
            </a:endParaRPr>
          </a:p>
          <a:p>
            <a:pPr marL="0" indent="0" algn="ctr">
              <a:buNone/>
            </a:pPr>
            <a:r>
              <a:rPr lang="en-US" u="sng" dirty="0">
                <a:hlinkClick r:id="rId2"/>
              </a:rPr>
              <a:t>https://vimeo.com/508435282</a:t>
            </a:r>
            <a:r>
              <a:rPr lang="en-US" dirty="0"/>
              <a:t> </a:t>
            </a:r>
            <a:endParaRPr lang="en-US" dirty="0" smtClean="0"/>
          </a:p>
          <a:p>
            <a:pPr marL="0" indent="0">
              <a:buNone/>
            </a:pPr>
            <a:endParaRPr lang="en-US" dirty="0" smtClean="0">
              <a:solidFill>
                <a:srgbClr val="FFFF00"/>
              </a:solidFill>
              <a:latin typeface="Comic Sans MS"/>
              <a:cs typeface="Comic Sans MS"/>
            </a:endParaRPr>
          </a:p>
          <a:p>
            <a:pPr marL="0" indent="0">
              <a:buNone/>
            </a:pPr>
            <a:endParaRPr lang="en-US" dirty="0">
              <a:latin typeface="Comic Sans MS"/>
              <a:cs typeface="Comic Sans MS"/>
            </a:endParaRPr>
          </a:p>
          <a:p>
            <a:pPr marL="0" indent="0">
              <a:buNone/>
            </a:pPr>
            <a:endParaRPr lang="en-US" dirty="0">
              <a:latin typeface="Comic Sans MS"/>
              <a:cs typeface="Comic Sans MS"/>
            </a:endParaRPr>
          </a:p>
          <a:p>
            <a:pPr marL="0" indent="0">
              <a:buNone/>
            </a:pPr>
            <a:r>
              <a:rPr lang="en-US" dirty="0" smtClean="0">
                <a:latin typeface="Comic Sans MS"/>
                <a:cs typeface="Comic Sans MS"/>
              </a:rPr>
              <a:t> </a:t>
            </a:r>
          </a:p>
          <a:p>
            <a:pPr marL="0" indent="0">
              <a:buNone/>
            </a:pPr>
            <a:endParaRPr lang="en-US" dirty="0"/>
          </a:p>
        </p:txBody>
      </p:sp>
    </p:spTree>
    <p:extLst>
      <p:ext uri="{BB962C8B-B14F-4D97-AF65-F5344CB8AC3E}">
        <p14:creationId xmlns:p14="http://schemas.microsoft.com/office/powerpoint/2010/main" val="322466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975773" y="402728"/>
            <a:ext cx="7000784" cy="646331"/>
          </a:xfrm>
          <a:prstGeom prst="rect">
            <a:avLst/>
          </a:prstGeom>
          <a:noFill/>
        </p:spPr>
        <p:txBody>
          <a:bodyPr wrap="square" rtlCol="0">
            <a:spAutoFit/>
          </a:bodyPr>
          <a:lstStyle/>
          <a:p>
            <a:pPr algn="ctr"/>
            <a:r>
              <a:rPr lang="en-US" sz="3600" b="1" u="sng" dirty="0" smtClean="0">
                <a:latin typeface="Comic Sans MS"/>
                <a:cs typeface="Comic Sans MS"/>
              </a:rPr>
              <a:t>Handwriting</a:t>
            </a:r>
            <a:endParaRPr lang="en-US" sz="3600" b="1" u="sng" dirty="0">
              <a:latin typeface="Comic Sans MS"/>
              <a:cs typeface="Comic Sans MS"/>
            </a:endParaRPr>
          </a:p>
        </p:txBody>
      </p:sp>
      <p:pic>
        <p:nvPicPr>
          <p:cNvPr id="5" name="Picture 4" descr="Screen Shot 2021-02-16 at 19.19.55.png"/>
          <p:cNvPicPr>
            <a:picLocks noChangeAspect="1"/>
          </p:cNvPicPr>
          <p:nvPr/>
        </p:nvPicPr>
        <p:blipFill rotWithShape="1">
          <a:blip r:embed="rId2">
            <a:extLst>
              <a:ext uri="{28A0092B-C50C-407E-A947-70E740481C1C}">
                <a14:useLocalDpi xmlns:a14="http://schemas.microsoft.com/office/drawing/2010/main" val="0"/>
              </a:ext>
            </a:extLst>
          </a:blip>
          <a:srcRect l="26762" t="17917" r="24624" b="34653"/>
          <a:stretch/>
        </p:blipFill>
        <p:spPr>
          <a:xfrm>
            <a:off x="480141" y="1177206"/>
            <a:ext cx="8483960" cy="5173511"/>
          </a:xfrm>
          <a:prstGeom prst="rect">
            <a:avLst/>
          </a:prstGeom>
        </p:spPr>
      </p:pic>
    </p:spTree>
    <p:extLst>
      <p:ext uri="{BB962C8B-B14F-4D97-AF65-F5344CB8AC3E}">
        <p14:creationId xmlns:p14="http://schemas.microsoft.com/office/powerpoint/2010/main" val="297022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5225"/>
            <a:ext cx="8229600" cy="4525963"/>
          </a:xfrm>
        </p:spPr>
        <p:txBody>
          <a:bodyPr/>
          <a:lstStyle/>
          <a:p>
            <a:pPr marL="0" indent="0" algn="ctr">
              <a:buNone/>
            </a:pPr>
            <a:r>
              <a:rPr lang="en-US" dirty="0" smtClean="0">
                <a:latin typeface="Comic Sans MS"/>
                <a:cs typeface="Comic Sans MS"/>
              </a:rPr>
              <a:t>Choose a subject to do this afternoon, from the grid on the website!</a:t>
            </a:r>
          </a:p>
          <a:p>
            <a:pPr marL="0" indent="0" algn="ctr">
              <a:buNone/>
            </a:pPr>
            <a:endParaRPr lang="en-US" dirty="0">
              <a:latin typeface="Comic Sans MS"/>
              <a:cs typeface="Comic Sans MS"/>
            </a:endParaRPr>
          </a:p>
          <a:p>
            <a:pPr marL="0" indent="0" algn="ctr">
              <a:buNone/>
            </a:pPr>
            <a:r>
              <a:rPr lang="en-US" u="sng" dirty="0" smtClean="0">
                <a:latin typeface="Comic Sans MS"/>
                <a:cs typeface="Comic Sans MS"/>
              </a:rPr>
              <a:t>Enjoy!</a:t>
            </a:r>
          </a:p>
        </p:txBody>
      </p:sp>
    </p:spTree>
    <p:extLst>
      <p:ext uri="{BB962C8B-B14F-4D97-AF65-F5344CB8AC3E}">
        <p14:creationId xmlns:p14="http://schemas.microsoft.com/office/powerpoint/2010/main" val="401991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75" y="393700"/>
            <a:ext cx="8229600" cy="6464300"/>
          </a:xfrm>
        </p:spPr>
        <p:txBody>
          <a:bodyPr>
            <a:normAutofit lnSpcReduction="10000"/>
          </a:bodyPr>
          <a:lstStyle/>
          <a:p>
            <a:pPr marL="0" indent="0" algn="ctr">
              <a:buNone/>
            </a:pPr>
            <a:r>
              <a:rPr lang="en-US" b="1" u="sng" dirty="0" smtClean="0">
                <a:latin typeface="Comic Sans MS"/>
                <a:cs typeface="Comic Sans MS"/>
              </a:rPr>
              <a:t>Mental Maths</a:t>
            </a:r>
          </a:p>
          <a:p>
            <a:pPr marL="0" indent="0">
              <a:buNone/>
            </a:pPr>
            <a:endParaRPr lang="en-US" dirty="0">
              <a:latin typeface="Comic Sans MS"/>
              <a:cs typeface="Comic Sans MS"/>
            </a:endParaRPr>
          </a:p>
          <a:p>
            <a:pPr marL="0" indent="0" algn="ctr">
              <a:buNone/>
            </a:pPr>
            <a:r>
              <a:rPr lang="en-US" b="1" u="sng" dirty="0" smtClean="0">
                <a:latin typeface="Comic Sans MS"/>
                <a:cs typeface="Comic Sans MS"/>
                <a:hlinkClick r:id="rId2"/>
              </a:rPr>
              <a:t>https</a:t>
            </a:r>
            <a:r>
              <a:rPr lang="en-US" b="1" u="sng" dirty="0">
                <a:latin typeface="Comic Sans MS"/>
                <a:cs typeface="Comic Sans MS"/>
                <a:hlinkClick r:id="rId2"/>
              </a:rPr>
              <a:t>://www.topmarks.co.uk/maths-games/</a:t>
            </a:r>
            <a:r>
              <a:rPr lang="en-US" b="1" u="sng" dirty="0" smtClean="0">
                <a:latin typeface="Comic Sans MS"/>
                <a:cs typeface="Comic Sans MS"/>
                <a:hlinkClick r:id="rId2"/>
              </a:rPr>
              <a:t>daily10</a:t>
            </a:r>
            <a:endParaRPr lang="en-US" b="1" u="sng" dirty="0" smtClean="0">
              <a:latin typeface="Comic Sans MS"/>
              <a:cs typeface="Comic Sans MS"/>
            </a:endParaRPr>
          </a:p>
          <a:p>
            <a:pPr marL="0" indent="0" algn="ctr">
              <a:buNone/>
            </a:pPr>
            <a:endParaRPr lang="en-US" b="1" u="sng" dirty="0">
              <a:latin typeface="Comic Sans MS"/>
              <a:cs typeface="Comic Sans MS"/>
            </a:endParaRPr>
          </a:p>
          <a:p>
            <a:pPr marL="0" indent="0" algn="ctr">
              <a:buNone/>
            </a:pPr>
            <a:r>
              <a:rPr lang="en-US" b="1" u="sng" dirty="0" smtClean="0">
                <a:latin typeface="Comic Sans MS"/>
                <a:cs typeface="Comic Sans MS"/>
              </a:rPr>
              <a:t>Choose:  level 2 </a:t>
            </a:r>
            <a:r>
              <a:rPr lang="en-US" b="1" u="sng" dirty="0" smtClean="0">
                <a:latin typeface="Comic Sans MS"/>
                <a:cs typeface="Comic Sans MS"/>
                <a:sym typeface="Wingdings"/>
              </a:rPr>
              <a:t> </a:t>
            </a:r>
            <a:r>
              <a:rPr lang="en-US" b="1" u="sng" dirty="0" smtClean="0">
                <a:latin typeface="Comic Sans MS"/>
                <a:cs typeface="Comic Sans MS"/>
              </a:rPr>
              <a:t> addition  </a:t>
            </a:r>
            <a:r>
              <a:rPr lang="en-US" b="1" u="sng" dirty="0" smtClean="0">
                <a:latin typeface="Comic Sans MS"/>
                <a:cs typeface="Comic Sans MS"/>
                <a:sym typeface="Wingdings"/>
              </a:rPr>
              <a:t> </a:t>
            </a:r>
            <a:r>
              <a:rPr lang="en-US" b="1" u="sng" dirty="0" smtClean="0">
                <a:latin typeface="Comic Sans MS"/>
                <a:cs typeface="Comic Sans MS"/>
              </a:rPr>
              <a:t> up to 25</a:t>
            </a:r>
          </a:p>
          <a:p>
            <a:pPr marL="0" indent="0" algn="ctr">
              <a:buNone/>
            </a:pPr>
            <a:endParaRPr lang="en-US" dirty="0">
              <a:latin typeface="Comic Sans MS"/>
            </a:endParaRPr>
          </a:p>
          <a:p>
            <a:pPr marL="0" indent="0" algn="ctr">
              <a:buNone/>
            </a:pPr>
            <a:r>
              <a:rPr lang="en-US" dirty="0" smtClean="0">
                <a:latin typeface="Comic Sans MS"/>
              </a:rPr>
              <a:t>You choose the time intervals.  We are trying to improve your speed but you also need to be accurate. </a:t>
            </a:r>
            <a:r>
              <a:rPr lang="en-US" dirty="0" smtClean="0">
                <a:latin typeface="Comic Sans MS"/>
              </a:rPr>
              <a:t> If you’d prefer not to use the timer then you don’t have to! </a:t>
            </a:r>
            <a:endParaRPr lang="en-US" dirty="0" smtClean="0"/>
          </a:p>
          <a:p>
            <a:pPr marL="0" indent="0" algn="ctr">
              <a:buNone/>
            </a:pPr>
            <a:endParaRPr lang="en-US" b="1" u="sng"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8421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D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0700"/>
            <a:ext cx="8229600" cy="6051550"/>
          </a:xfrm>
        </p:spPr>
        <p:txBody>
          <a:bodyPr>
            <a:normAutofit lnSpcReduction="10000"/>
          </a:bodyPr>
          <a:lstStyle/>
          <a:p>
            <a:pPr marL="0" indent="0" algn="ctr">
              <a:buNone/>
            </a:pPr>
            <a:r>
              <a:rPr lang="en-US" b="1" u="sng" dirty="0" smtClean="0">
                <a:latin typeface="Comic Sans MS"/>
                <a:cs typeface="Comic Sans MS"/>
              </a:rPr>
              <a:t>Phonics</a:t>
            </a:r>
          </a:p>
          <a:p>
            <a:pPr marL="0" indent="0">
              <a:buNone/>
            </a:pPr>
            <a:endParaRPr lang="en-US" sz="900" dirty="0"/>
          </a:p>
          <a:p>
            <a:pPr marL="0" indent="0">
              <a:buNone/>
            </a:pPr>
            <a:r>
              <a:rPr lang="en-US" b="1" dirty="0" smtClean="0">
                <a:latin typeface="Comic Sans MS"/>
                <a:cs typeface="Comic Sans MS"/>
              </a:rPr>
              <a:t>Group 1: </a:t>
            </a:r>
          </a:p>
          <a:p>
            <a:pPr marL="0" indent="0">
              <a:buNone/>
            </a:pPr>
            <a:r>
              <a:rPr lang="en-US" dirty="0" smtClean="0">
                <a:latin typeface="Comic Sans MS"/>
                <a:cs typeface="Comic Sans MS"/>
              </a:rPr>
              <a:t>Look at your spelling rule and spelling words on the next slides. Have a go at writing them out.  </a:t>
            </a:r>
          </a:p>
          <a:p>
            <a:pPr marL="0" indent="0">
              <a:buNone/>
            </a:pPr>
            <a:endParaRPr lang="en-US" dirty="0">
              <a:latin typeface="Comic Sans MS"/>
              <a:cs typeface="Comic Sans MS"/>
            </a:endParaRPr>
          </a:p>
          <a:p>
            <a:pPr marL="0" indent="0">
              <a:buNone/>
            </a:pPr>
            <a:r>
              <a:rPr lang="en-US" b="1" dirty="0" smtClean="0">
                <a:latin typeface="Comic Sans MS"/>
                <a:cs typeface="Comic Sans MS"/>
              </a:rPr>
              <a:t>Group 2 and 3:  </a:t>
            </a:r>
          </a:p>
          <a:p>
            <a:pPr>
              <a:buFontTx/>
              <a:buChar char="-"/>
            </a:pPr>
            <a:r>
              <a:rPr lang="en-US" dirty="0" smtClean="0">
                <a:latin typeface="Comic Sans MS"/>
                <a:cs typeface="Comic Sans MS"/>
              </a:rPr>
              <a:t>Read Write </a:t>
            </a:r>
            <a:r>
              <a:rPr lang="en-US" dirty="0" err="1" smtClean="0">
                <a:latin typeface="Comic Sans MS"/>
                <a:cs typeface="Comic Sans MS"/>
              </a:rPr>
              <a:t>inc</a:t>
            </a:r>
            <a:r>
              <a:rPr lang="en-US" dirty="0" smtClean="0">
                <a:latin typeface="Comic Sans MS"/>
                <a:cs typeface="Comic Sans MS"/>
              </a:rPr>
              <a:t> – Ruth </a:t>
            </a:r>
            <a:r>
              <a:rPr lang="en-US" dirty="0" err="1" smtClean="0">
                <a:latin typeface="Comic Sans MS"/>
                <a:cs typeface="Comic Sans MS"/>
              </a:rPr>
              <a:t>Misken</a:t>
            </a:r>
            <a:r>
              <a:rPr lang="en-US" dirty="0" smtClean="0">
                <a:latin typeface="Comic Sans MS"/>
                <a:cs typeface="Comic Sans MS"/>
              </a:rPr>
              <a:t> Read/write session online</a:t>
            </a:r>
          </a:p>
          <a:p>
            <a:pPr>
              <a:buFontTx/>
              <a:buChar char="-"/>
            </a:pPr>
            <a:r>
              <a:rPr lang="en-US" dirty="0" err="1" smtClean="0">
                <a:latin typeface="Comic Sans MS"/>
                <a:cs typeface="Comic Sans MS"/>
              </a:rPr>
              <a:t>Lexia</a:t>
            </a:r>
            <a:endParaRPr lang="en-US" dirty="0" smtClean="0">
              <a:latin typeface="Comic Sans MS"/>
              <a:cs typeface="Comic Sans MS"/>
            </a:endParaRPr>
          </a:p>
          <a:p>
            <a:pPr>
              <a:buFontTx/>
              <a:buChar char="-"/>
            </a:pPr>
            <a:r>
              <a:rPr lang="en-US" dirty="0" smtClean="0">
                <a:latin typeface="Comic Sans MS"/>
                <a:cs typeface="Comic Sans MS"/>
              </a:rPr>
              <a:t>Write out spellings for this week.  </a:t>
            </a:r>
            <a:endParaRPr lang="en-US" dirty="0">
              <a:latin typeface="Comic Sans MS"/>
              <a:cs typeface="Comic Sans MS"/>
            </a:endParaRPr>
          </a:p>
        </p:txBody>
      </p:sp>
    </p:spTree>
    <p:extLst>
      <p:ext uri="{BB962C8B-B14F-4D97-AF65-F5344CB8AC3E}">
        <p14:creationId xmlns:p14="http://schemas.microsoft.com/office/powerpoint/2010/main" val="258598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DFFF"/>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xmlns="" id="{AC786A81-D0E7-458F-AD19-AEDB3857A88F}"/>
              </a:ext>
            </a:extLst>
          </p:cNvPr>
          <p:cNvSpPr/>
          <p:nvPr/>
        </p:nvSpPr>
        <p:spPr>
          <a:xfrm>
            <a:off x="3373438" y="2549525"/>
            <a:ext cx="2397125" cy="3173413"/>
          </a:xfrm>
          <a:prstGeom prst="roundRect">
            <a:avLst>
              <a:gd name="adj" fmla="val 12122"/>
            </a:avLst>
          </a:prstGeom>
          <a:solidFill>
            <a:srgbClr val="F181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195" name="Title 20"/>
          <p:cNvSpPr>
            <a:spLocks noGrp="1" noChangeArrowheads="1"/>
          </p:cNvSpPr>
          <p:nvPr>
            <p:ph type="title"/>
          </p:nvPr>
        </p:nvSpPr>
        <p:spPr>
          <a:xfrm>
            <a:off x="457200" y="479425"/>
            <a:ext cx="8220075" cy="993775"/>
          </a:xfrm>
        </p:spPr>
        <p:txBody>
          <a:bodyPr/>
          <a:lstStyle/>
          <a:p>
            <a:pPr eaLnBrk="1" hangingPunct="1"/>
            <a:r>
              <a:rPr lang="en-GB" altLang="en-US" sz="3600" b="0" smtClean="0"/>
              <a:t>The Sound /o/ Spelt ‘a’</a:t>
            </a:r>
          </a:p>
        </p:txBody>
      </p:sp>
      <p:sp>
        <p:nvSpPr>
          <p:cNvPr id="8196" name="Rectangle 4"/>
          <p:cNvSpPr>
            <a:spLocks noChangeArrowheads="1"/>
          </p:cNvSpPr>
          <p:nvPr/>
        </p:nvSpPr>
        <p:spPr bwMode="auto">
          <a:xfrm>
            <a:off x="1211263" y="1514475"/>
            <a:ext cx="67214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a:solidFill>
                  <a:schemeClr val="tx1"/>
                </a:solidFill>
              </a:rPr>
              <a:t>The sound /o/ is </a:t>
            </a:r>
            <a:r>
              <a:rPr lang="en-GB" altLang="en-US" b="1">
                <a:solidFill>
                  <a:schemeClr val="tx1"/>
                </a:solidFill>
              </a:rPr>
              <a:t>often</a:t>
            </a:r>
            <a:r>
              <a:rPr lang="en-GB" altLang="en-US">
                <a:solidFill>
                  <a:schemeClr val="tx1"/>
                </a:solidFill>
              </a:rPr>
              <a:t> spelt with ‘o’ </a:t>
            </a:r>
            <a:r>
              <a:rPr lang="en-GB" altLang="en-US" b="1">
                <a:solidFill>
                  <a:schemeClr val="tx1"/>
                </a:solidFill>
              </a:rPr>
              <a:t>but</a:t>
            </a:r>
            <a:r>
              <a:rPr lang="en-GB" altLang="en-US">
                <a:solidFill>
                  <a:schemeClr val="tx1"/>
                </a:solidFill>
              </a:rPr>
              <a:t> if the sound /o/ comes after the letter ‘w’ it is spelt with the letter ‘a’, for example:</a:t>
            </a:r>
          </a:p>
        </p:txBody>
      </p:sp>
      <p:sp>
        <p:nvSpPr>
          <p:cNvPr id="2" name="Rounded Rectangle 1">
            <a:extLst>
              <a:ext uri="{FF2B5EF4-FFF2-40B4-BE49-F238E27FC236}">
                <a16:creationId xmlns:a16="http://schemas.microsoft.com/office/drawing/2014/main" xmlns="" id="{1C3F841E-F00D-420D-91E3-78199FAAB041}"/>
              </a:ext>
            </a:extLst>
          </p:cNvPr>
          <p:cNvSpPr/>
          <p:nvPr/>
        </p:nvSpPr>
        <p:spPr>
          <a:xfrm>
            <a:off x="755650" y="2549525"/>
            <a:ext cx="2398713" cy="3179763"/>
          </a:xfrm>
          <a:prstGeom prst="roundRect">
            <a:avLst>
              <a:gd name="adj" fmla="val 12122"/>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13"/>
          <p:cNvSpPr>
            <a:spLocks noChangeArrowheads="1"/>
          </p:cNvSpPr>
          <p:nvPr/>
        </p:nvSpPr>
        <p:spPr bwMode="auto">
          <a:xfrm>
            <a:off x="755650" y="5221288"/>
            <a:ext cx="23987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bg1"/>
                </a:solidFill>
              </a:rPr>
              <a:t>want</a:t>
            </a:r>
          </a:p>
        </p:txBody>
      </p:sp>
      <p:sp>
        <p:nvSpPr>
          <p:cNvPr id="16" name="Rectangle 15"/>
          <p:cNvSpPr>
            <a:spLocks noChangeArrowheads="1"/>
          </p:cNvSpPr>
          <p:nvPr/>
        </p:nvSpPr>
        <p:spPr bwMode="auto">
          <a:xfrm>
            <a:off x="3371850" y="5214938"/>
            <a:ext cx="23987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bg1"/>
                </a:solidFill>
              </a:rPr>
              <a:t>watch</a:t>
            </a:r>
          </a:p>
        </p:txBody>
      </p:sp>
      <p:sp>
        <p:nvSpPr>
          <p:cNvPr id="18" name="Rounded Rectangle 17">
            <a:extLst>
              <a:ext uri="{FF2B5EF4-FFF2-40B4-BE49-F238E27FC236}">
                <a16:creationId xmlns:a16="http://schemas.microsoft.com/office/drawing/2014/main" xmlns="" id="{AA711ADD-91A3-4D12-839F-42239A2463FE}"/>
              </a:ext>
            </a:extLst>
          </p:cNvPr>
          <p:cNvSpPr/>
          <p:nvPr/>
        </p:nvSpPr>
        <p:spPr>
          <a:xfrm>
            <a:off x="5989638" y="2549525"/>
            <a:ext cx="2398712" cy="3165475"/>
          </a:xfrm>
          <a:prstGeom prst="roundRect">
            <a:avLst>
              <a:gd name="adj" fmla="val 12122"/>
            </a:avLst>
          </a:prstGeom>
          <a:solidFill>
            <a:srgbClr val="86B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Rectangle 18"/>
          <p:cNvSpPr>
            <a:spLocks noChangeArrowheads="1"/>
          </p:cNvSpPr>
          <p:nvPr/>
        </p:nvSpPr>
        <p:spPr bwMode="auto">
          <a:xfrm>
            <a:off x="5989638" y="5207000"/>
            <a:ext cx="23987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chemeClr val="bg1"/>
                </a:solidFill>
              </a:rPr>
              <a:t>wander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2373313"/>
            <a:ext cx="19177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373313"/>
            <a:ext cx="8540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368550"/>
            <a:ext cx="104298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80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4" grpId="0"/>
      <p:bldP spid="16" grpId="0"/>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DFFF"/>
        </a:solidFill>
        <a:effectLst/>
      </p:bgPr>
    </p:bg>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755650" y="765175"/>
            <a:ext cx="7632700" cy="531813"/>
          </a:xfrm>
          <a:prstGeom prst="roundRect">
            <a:avLst>
              <a:gd name="adj" fmla="val 50000"/>
            </a:avLst>
          </a:prstGeom>
          <a:solidFill>
            <a:srgbClr val="E5007E"/>
          </a:solidFill>
        </p:spPr>
        <p:txBody>
          <a:bodyPr/>
          <a:lstStyle/>
          <a:p>
            <a:pPr eaLnBrk="1" hangingPunct="1"/>
            <a:r>
              <a:rPr lang="en-GB" altLang="en-US" sz="1800" dirty="0" smtClean="0">
                <a:solidFill>
                  <a:schemeClr val="bg1"/>
                </a:solidFill>
              </a:rPr>
              <a:t>Here are this week’s spellings to practise. Write them out.  </a:t>
            </a:r>
          </a:p>
        </p:txBody>
      </p:sp>
      <p:sp>
        <p:nvSpPr>
          <p:cNvPr id="3" name="Rectangle 2"/>
          <p:cNvSpPr>
            <a:spLocks noChangeArrowheads="1"/>
          </p:cNvSpPr>
          <p:nvPr/>
        </p:nvSpPr>
        <p:spPr bwMode="auto">
          <a:xfrm>
            <a:off x="1852613" y="1550988"/>
            <a:ext cx="17113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50000"/>
              </a:lnSpc>
              <a:spcBef>
                <a:spcPct val="0"/>
              </a:spcBef>
              <a:buFontTx/>
              <a:buNone/>
            </a:pPr>
            <a:r>
              <a:rPr lang="en-GB" altLang="en-US" sz="3200">
                <a:solidFill>
                  <a:schemeClr val="tx1"/>
                </a:solidFill>
              </a:rPr>
              <a:t>want</a:t>
            </a:r>
          </a:p>
          <a:p>
            <a:pPr algn="ctr" eaLnBrk="1" hangingPunct="1">
              <a:lnSpc>
                <a:spcPct val="150000"/>
              </a:lnSpc>
              <a:spcBef>
                <a:spcPct val="0"/>
              </a:spcBef>
              <a:buFontTx/>
              <a:buNone/>
            </a:pPr>
            <a:r>
              <a:rPr lang="en-GB" altLang="en-US" sz="3200">
                <a:solidFill>
                  <a:schemeClr val="tx1"/>
                </a:solidFill>
              </a:rPr>
              <a:t>watch</a:t>
            </a:r>
          </a:p>
          <a:p>
            <a:pPr algn="ctr" eaLnBrk="1" hangingPunct="1">
              <a:lnSpc>
                <a:spcPct val="150000"/>
              </a:lnSpc>
              <a:spcBef>
                <a:spcPct val="0"/>
              </a:spcBef>
              <a:buFontTx/>
              <a:buNone/>
            </a:pPr>
            <a:r>
              <a:rPr lang="en-GB" altLang="en-US" sz="3200">
                <a:solidFill>
                  <a:schemeClr val="tx1"/>
                </a:solidFill>
              </a:rPr>
              <a:t>wander</a:t>
            </a:r>
          </a:p>
          <a:p>
            <a:pPr algn="ctr" eaLnBrk="1" hangingPunct="1">
              <a:lnSpc>
                <a:spcPct val="150000"/>
              </a:lnSpc>
              <a:spcBef>
                <a:spcPct val="0"/>
              </a:spcBef>
              <a:buFontTx/>
              <a:buNone/>
            </a:pPr>
            <a:r>
              <a:rPr lang="en-GB" altLang="en-US" sz="3200">
                <a:solidFill>
                  <a:schemeClr val="tx1"/>
                </a:solidFill>
              </a:rPr>
              <a:t>quantity</a:t>
            </a:r>
          </a:p>
          <a:p>
            <a:pPr algn="ctr" eaLnBrk="1" hangingPunct="1">
              <a:lnSpc>
                <a:spcPct val="150000"/>
              </a:lnSpc>
              <a:spcBef>
                <a:spcPct val="0"/>
              </a:spcBef>
              <a:buFontTx/>
              <a:buNone/>
            </a:pPr>
            <a:r>
              <a:rPr lang="en-GB" altLang="en-US" sz="3200">
                <a:solidFill>
                  <a:schemeClr val="tx1"/>
                </a:solidFill>
              </a:rPr>
              <a:t>squash</a:t>
            </a:r>
          </a:p>
        </p:txBody>
      </p:sp>
      <p:sp>
        <p:nvSpPr>
          <p:cNvPr id="4" name="Rectangle 3"/>
          <p:cNvSpPr>
            <a:spLocks noChangeArrowheads="1"/>
          </p:cNvSpPr>
          <p:nvPr/>
        </p:nvSpPr>
        <p:spPr bwMode="auto">
          <a:xfrm>
            <a:off x="5586413" y="1550988"/>
            <a:ext cx="1709737" cy="38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50000"/>
              </a:lnSpc>
              <a:spcBef>
                <a:spcPct val="0"/>
              </a:spcBef>
              <a:buFontTx/>
              <a:buNone/>
            </a:pPr>
            <a:r>
              <a:rPr lang="en-GB" altLang="en-US" sz="3200" dirty="0" smtClean="0">
                <a:solidFill>
                  <a:schemeClr val="tx1"/>
                </a:solidFill>
              </a:rPr>
              <a:t>wash</a:t>
            </a:r>
            <a:endParaRPr lang="en-GB" altLang="en-US" sz="3200" dirty="0">
              <a:solidFill>
                <a:schemeClr val="tx1"/>
              </a:solidFill>
            </a:endParaRPr>
          </a:p>
          <a:p>
            <a:pPr algn="ctr" eaLnBrk="1" hangingPunct="1">
              <a:lnSpc>
                <a:spcPct val="150000"/>
              </a:lnSpc>
              <a:spcBef>
                <a:spcPct val="0"/>
              </a:spcBef>
              <a:buFontTx/>
              <a:buNone/>
            </a:pPr>
            <a:r>
              <a:rPr lang="en-GB" altLang="en-US" sz="3200" dirty="0">
                <a:solidFill>
                  <a:schemeClr val="tx1"/>
                </a:solidFill>
              </a:rPr>
              <a:t>w</a:t>
            </a:r>
            <a:r>
              <a:rPr lang="en-GB" altLang="en-US" sz="3200" dirty="0" smtClean="0">
                <a:solidFill>
                  <a:schemeClr val="tx1"/>
                </a:solidFill>
              </a:rPr>
              <a:t>hat</a:t>
            </a:r>
            <a:endParaRPr lang="en-GB" altLang="en-US" sz="3200" dirty="0">
              <a:solidFill>
                <a:schemeClr val="tx1"/>
              </a:solidFill>
            </a:endParaRPr>
          </a:p>
          <a:p>
            <a:pPr algn="ctr" eaLnBrk="1" hangingPunct="1">
              <a:lnSpc>
                <a:spcPct val="150000"/>
              </a:lnSpc>
              <a:spcBef>
                <a:spcPct val="0"/>
              </a:spcBef>
              <a:buFontTx/>
              <a:buNone/>
            </a:pPr>
            <a:r>
              <a:rPr lang="en-GB" altLang="en-US" sz="3200" dirty="0">
                <a:solidFill>
                  <a:schemeClr val="tx1"/>
                </a:solidFill>
              </a:rPr>
              <a:t>squad</a:t>
            </a:r>
          </a:p>
          <a:p>
            <a:pPr algn="ctr" eaLnBrk="1" hangingPunct="1">
              <a:lnSpc>
                <a:spcPct val="150000"/>
              </a:lnSpc>
              <a:spcBef>
                <a:spcPct val="0"/>
              </a:spcBef>
              <a:buFontTx/>
              <a:buNone/>
            </a:pPr>
            <a:r>
              <a:rPr lang="en-GB" altLang="en-US" sz="3200" dirty="0">
                <a:solidFill>
                  <a:schemeClr val="tx1"/>
                </a:solidFill>
              </a:rPr>
              <a:t>q</a:t>
            </a:r>
            <a:r>
              <a:rPr lang="en-GB" altLang="en-US" sz="3200" dirty="0" smtClean="0">
                <a:solidFill>
                  <a:schemeClr val="tx1"/>
                </a:solidFill>
              </a:rPr>
              <a:t>uarrel</a:t>
            </a:r>
          </a:p>
          <a:p>
            <a:pPr algn="ctr" eaLnBrk="1" hangingPunct="1">
              <a:lnSpc>
                <a:spcPct val="150000"/>
              </a:lnSpc>
              <a:spcBef>
                <a:spcPct val="0"/>
              </a:spcBef>
              <a:buFontTx/>
              <a:buNone/>
            </a:pPr>
            <a:r>
              <a:rPr lang="en-GB" altLang="en-US" sz="3200" dirty="0">
                <a:solidFill>
                  <a:schemeClr val="tx1"/>
                </a:solidFill>
              </a:rPr>
              <a:t>q</a:t>
            </a:r>
            <a:r>
              <a:rPr lang="en-GB" altLang="en-US" sz="3200" dirty="0" smtClean="0">
                <a:solidFill>
                  <a:schemeClr val="tx1"/>
                </a:solidFill>
              </a:rPr>
              <a:t>uality</a:t>
            </a:r>
            <a:endParaRPr lang="en-GB" altLang="en-US" sz="3200" dirty="0">
              <a:solidFill>
                <a:schemeClr val="tx1"/>
              </a:solidFill>
            </a:endParaRPr>
          </a:p>
        </p:txBody>
      </p:sp>
      <p:sp>
        <p:nvSpPr>
          <p:cNvPr id="2" name="Oval Callout 1"/>
          <p:cNvSpPr/>
          <p:nvPr/>
        </p:nvSpPr>
        <p:spPr>
          <a:xfrm>
            <a:off x="5586413" y="5621867"/>
            <a:ext cx="3117320" cy="897466"/>
          </a:xfrm>
          <a:prstGeom prst="wedgeEllipseCallout">
            <a:avLst>
              <a:gd name="adj1" fmla="val -95795"/>
              <a:gd name="adj2" fmla="val -544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Check that you know the meaning off all these words.  </a:t>
            </a:r>
            <a:endParaRPr lang="en-GB" dirty="0"/>
          </a:p>
        </p:txBody>
      </p:sp>
    </p:spTree>
    <p:extLst>
      <p:ext uri="{BB962C8B-B14F-4D97-AF65-F5344CB8AC3E}">
        <p14:creationId xmlns:p14="http://schemas.microsoft.com/office/powerpoint/2010/main" val="2750963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300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par>
                                <p:cTn id="23" presetID="10" presetClass="entr" presetSubtype="0" fill="hold" nodeType="withEffect">
                                  <p:stCondLst>
                                    <p:cond delay="300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nodeType="withEffect">
                                  <p:stCondLst>
                                    <p:cond delay="350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nodeType="withEffect">
                                  <p:stCondLst>
                                    <p:cond delay="450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450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Comprehension</a:t>
            </a:r>
            <a:endParaRPr lang="en-GB" dirty="0"/>
          </a:p>
        </p:txBody>
      </p:sp>
      <p:sp>
        <p:nvSpPr>
          <p:cNvPr id="3" name="TextBox 2"/>
          <p:cNvSpPr txBox="1"/>
          <p:nvPr/>
        </p:nvSpPr>
        <p:spPr>
          <a:xfrm>
            <a:off x="706435" y="1693332"/>
            <a:ext cx="7721600" cy="3539430"/>
          </a:xfrm>
          <a:prstGeom prst="rect">
            <a:avLst/>
          </a:prstGeom>
          <a:noFill/>
        </p:spPr>
        <p:txBody>
          <a:bodyPr wrap="square" rtlCol="0">
            <a:spAutoFit/>
          </a:bodyPr>
          <a:lstStyle/>
          <a:p>
            <a:r>
              <a:rPr lang="en-GB" sz="2800" dirty="0" smtClean="0">
                <a:latin typeface="Comic Sans MS" panose="030F0702030302020204" pitchFamily="66" charset="0"/>
              </a:rPr>
              <a:t>Each day this week there is a new chapter to read on Purple Mash.  There is then a quiz and a grammar activity to go with it.  </a:t>
            </a:r>
          </a:p>
          <a:p>
            <a:endParaRPr lang="en-GB" sz="2800" dirty="0">
              <a:latin typeface="Comic Sans MS" panose="030F0702030302020204" pitchFamily="66" charset="0"/>
            </a:endParaRPr>
          </a:p>
          <a:p>
            <a:r>
              <a:rPr lang="en-GB" sz="2800" dirty="0" smtClean="0">
                <a:latin typeface="Comic Sans MS" panose="030F0702030302020204" pitchFamily="66" charset="0"/>
              </a:rPr>
              <a:t>The story is called,</a:t>
            </a:r>
          </a:p>
          <a:p>
            <a:pPr algn="ctr"/>
            <a:r>
              <a:rPr lang="en-GB" sz="2800" dirty="0" smtClean="0">
                <a:latin typeface="Comic Sans MS" panose="030F0702030302020204" pitchFamily="66" charset="0"/>
              </a:rPr>
              <a:t>‘The Secrets of the Sandcastle’</a:t>
            </a:r>
          </a:p>
          <a:p>
            <a:pPr algn="ctr"/>
            <a:endParaRPr lang="en-GB" sz="2800" dirty="0">
              <a:latin typeface="Comic Sans MS" panose="030F0702030302020204" pitchFamily="66" charset="0"/>
            </a:endParaRPr>
          </a:p>
          <a:p>
            <a:r>
              <a:rPr lang="en-GB" sz="2800" dirty="0" smtClean="0">
                <a:latin typeface="Comic Sans MS" panose="030F0702030302020204" pitchFamily="66" charset="0"/>
              </a:rPr>
              <a:t>I hope you enjoy it.  </a:t>
            </a:r>
            <a:endParaRPr lang="en-GB" sz="2800" dirty="0">
              <a:latin typeface="Comic Sans MS" panose="030F0702030302020204" pitchFamily="66" charset="0"/>
            </a:endParaRPr>
          </a:p>
        </p:txBody>
      </p:sp>
    </p:spTree>
    <p:extLst>
      <p:ext uri="{BB962C8B-B14F-4D97-AF65-F5344CB8AC3E}">
        <p14:creationId xmlns:p14="http://schemas.microsoft.com/office/powerpoint/2010/main" val="24519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6482443" y="348343"/>
            <a:ext cx="2416629" cy="707886"/>
          </a:xfrm>
          <a:prstGeom prst="rect">
            <a:avLst/>
          </a:prstGeom>
          <a:noFill/>
        </p:spPr>
        <p:txBody>
          <a:bodyPr wrap="square" rtlCol="0">
            <a:spAutoFit/>
          </a:bodyPr>
          <a:lstStyle/>
          <a:p>
            <a:pPr algn="r"/>
            <a:r>
              <a:rPr lang="en-GB" sz="4000" b="1" u="sng" dirty="0" smtClean="0">
                <a:latin typeface="Comic Sans MS" panose="030F0702030302020204" pitchFamily="66" charset="0"/>
              </a:rPr>
              <a:t>1.3.21</a:t>
            </a:r>
            <a:endParaRPr lang="en-GB" sz="4000" b="1" u="sng" dirty="0">
              <a:latin typeface="Comic Sans MS" panose="030F0702030302020204" pitchFamily="66" charset="0"/>
            </a:endParaRPr>
          </a:p>
        </p:txBody>
      </p:sp>
      <p:sp>
        <p:nvSpPr>
          <p:cNvPr id="5" name="TextBox 4"/>
          <p:cNvSpPr txBox="1"/>
          <p:nvPr/>
        </p:nvSpPr>
        <p:spPr>
          <a:xfrm>
            <a:off x="261257" y="1349829"/>
            <a:ext cx="8637815" cy="4524316"/>
          </a:xfrm>
          <a:prstGeom prst="rect">
            <a:avLst/>
          </a:prstGeom>
          <a:noFill/>
        </p:spPr>
        <p:txBody>
          <a:bodyPr wrap="square" rtlCol="0">
            <a:spAutoFit/>
          </a:bodyPr>
          <a:lstStyle/>
          <a:p>
            <a:r>
              <a:rPr lang="en-GB" sz="3600" dirty="0" smtClean="0">
                <a:latin typeface="Comic Sans MS" panose="030F0702030302020204" pitchFamily="66" charset="0"/>
              </a:rPr>
              <a:t>Re-read the story of Sir </a:t>
            </a:r>
            <a:r>
              <a:rPr lang="en-GB" sz="3600" dirty="0" err="1" smtClean="0">
                <a:latin typeface="Comic Sans MS" panose="030F0702030302020204" pitchFamily="66" charset="0"/>
              </a:rPr>
              <a:t>Scalleywag</a:t>
            </a:r>
            <a:r>
              <a:rPr lang="en-GB" sz="3600" dirty="0" smtClean="0">
                <a:latin typeface="Comic Sans MS" panose="030F0702030302020204" pitchFamily="66" charset="0"/>
              </a:rPr>
              <a:t> and The Golden Underpants.  This is altogether on a </a:t>
            </a:r>
            <a:r>
              <a:rPr lang="en-GB" sz="3600" dirty="0" err="1" smtClean="0">
                <a:latin typeface="Comic Sans MS" panose="030F0702030302020204" pitchFamily="66" charset="0"/>
              </a:rPr>
              <a:t>Powerpoint</a:t>
            </a:r>
            <a:r>
              <a:rPr lang="en-GB" sz="3600" dirty="0" smtClean="0">
                <a:latin typeface="Comic Sans MS" panose="030F0702030302020204" pitchFamily="66" charset="0"/>
              </a:rPr>
              <a:t> for you to read.  </a:t>
            </a:r>
          </a:p>
          <a:p>
            <a:endParaRPr lang="en-GB" sz="3600" dirty="0">
              <a:latin typeface="Comic Sans MS" panose="030F0702030302020204" pitchFamily="66" charset="0"/>
            </a:endParaRPr>
          </a:p>
          <a:p>
            <a:r>
              <a:rPr lang="en-GB" sz="3600" dirty="0" smtClean="0">
                <a:latin typeface="Comic Sans MS" panose="030F0702030302020204" pitchFamily="66" charset="0"/>
              </a:rPr>
              <a:t>Practise reading with fluency, intonation, expression and rhythm.   </a:t>
            </a:r>
          </a:p>
          <a:p>
            <a:endParaRPr lang="en-GB" dirty="0"/>
          </a:p>
          <a:p>
            <a:endParaRPr lang="en-GB" dirty="0"/>
          </a:p>
        </p:txBody>
      </p:sp>
    </p:spTree>
    <p:extLst>
      <p:ext uri="{BB962C8B-B14F-4D97-AF65-F5344CB8AC3E}">
        <p14:creationId xmlns:p14="http://schemas.microsoft.com/office/powerpoint/2010/main" val="72636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093" y="386897"/>
            <a:ext cx="8760279" cy="1325563"/>
          </a:xfrm>
        </p:spPr>
        <p:txBody>
          <a:bodyPr>
            <a:normAutofit fontScale="90000"/>
          </a:bodyPr>
          <a:lstStyle/>
          <a:p>
            <a:r>
              <a:rPr lang="en-GB" dirty="0" smtClean="0">
                <a:latin typeface="Comic Sans MS" panose="030F0702030302020204" pitchFamily="66" charset="0"/>
              </a:rPr>
              <a:t>The three main characters are very different in personality and the way they speak.  </a:t>
            </a:r>
            <a:endParaRPr lang="en-GB" dirty="0">
              <a:latin typeface="Comic Sans MS" panose="030F0702030302020204" pitchFamily="66" charset="0"/>
            </a:endParaRPr>
          </a:p>
        </p:txBody>
      </p:sp>
      <p:sp>
        <p:nvSpPr>
          <p:cNvPr id="3" name="Content Placeholder 2"/>
          <p:cNvSpPr>
            <a:spLocks noGrp="1"/>
          </p:cNvSpPr>
          <p:nvPr>
            <p:ph idx="1"/>
          </p:nvPr>
        </p:nvSpPr>
        <p:spPr>
          <a:xfrm>
            <a:off x="253093" y="2506662"/>
            <a:ext cx="8760279" cy="4351338"/>
          </a:xfrm>
        </p:spPr>
        <p:txBody>
          <a:bodyPr>
            <a:normAutofit/>
          </a:bodyPr>
          <a:lstStyle/>
          <a:p>
            <a:pPr marL="0" indent="0">
              <a:buNone/>
            </a:pPr>
            <a:r>
              <a:rPr lang="en-GB" sz="4000" dirty="0" smtClean="0">
                <a:latin typeface="Comic Sans MS" panose="030F0702030302020204" pitchFamily="66" charset="0"/>
              </a:rPr>
              <a:t>Have a go at the worksheet on the website.  You will need to read the speech and then sort it depending on whether you think it would be something King Colin would say, or not.  </a:t>
            </a:r>
            <a:endParaRPr lang="en-GB" sz="4000" dirty="0">
              <a:latin typeface="Comic Sans MS" panose="030F0702030302020204" pitchFamily="66" charset="0"/>
            </a:endParaRPr>
          </a:p>
        </p:txBody>
      </p:sp>
    </p:spTree>
    <p:extLst>
      <p:ext uri="{BB962C8B-B14F-4D97-AF65-F5344CB8AC3E}">
        <p14:creationId xmlns:p14="http://schemas.microsoft.com/office/powerpoint/2010/main" val="61666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557" y="-137773"/>
            <a:ext cx="9144000" cy="1843088"/>
          </a:xfrm>
        </p:spPr>
        <p:txBody>
          <a:bodyPr>
            <a:normAutofit/>
          </a:bodyPr>
          <a:lstStyle/>
          <a:p>
            <a:r>
              <a:rPr lang="en-GB" sz="3600" dirty="0" smtClean="0">
                <a:latin typeface="Comic Sans MS" panose="030F0702030302020204" pitchFamily="66" charset="0"/>
              </a:rPr>
              <a:t>Now look at this page from the text.  What do you </a:t>
            </a:r>
            <a:br>
              <a:rPr lang="en-GB" sz="3600" dirty="0" smtClean="0">
                <a:latin typeface="Comic Sans MS" panose="030F0702030302020204" pitchFamily="66" charset="0"/>
              </a:rPr>
            </a:br>
            <a:r>
              <a:rPr lang="en-GB" sz="3600" dirty="0" smtClean="0">
                <a:latin typeface="Comic Sans MS" panose="030F0702030302020204" pitchFamily="66" charset="0"/>
              </a:rPr>
              <a:t>think the characters might be saying?</a:t>
            </a:r>
            <a:endParaRPr lang="en-GB" sz="3600" dirty="0">
              <a:latin typeface="Comic Sans MS" panose="030F0702030302020204" pitchFamily="66" charset="0"/>
            </a:endParaRPr>
          </a:p>
        </p:txBody>
      </p:sp>
      <p:sp>
        <p:nvSpPr>
          <p:cNvPr id="3" name="Content Placeholder 2"/>
          <p:cNvSpPr>
            <a:spLocks noGrp="1"/>
          </p:cNvSpPr>
          <p:nvPr>
            <p:ph idx="1"/>
          </p:nvPr>
        </p:nvSpPr>
        <p:spPr>
          <a:xfrm>
            <a:off x="212272" y="6030686"/>
            <a:ext cx="8686800" cy="827315"/>
          </a:xfrm>
        </p:spPr>
        <p:txBody>
          <a:bodyPr>
            <a:normAutofit fontScale="92500" lnSpcReduction="20000"/>
          </a:bodyPr>
          <a:lstStyle/>
          <a:p>
            <a:pPr marL="0" indent="0">
              <a:buNone/>
            </a:pPr>
            <a:r>
              <a:rPr lang="en-GB" sz="3200" dirty="0" smtClean="0">
                <a:latin typeface="Comic Sans MS" panose="030F0702030302020204" pitchFamily="66" charset="0"/>
              </a:rPr>
              <a:t>Fill in the speech bubbles, on the sheet on the website. </a:t>
            </a:r>
            <a:endParaRPr lang="en-GB" sz="3200" dirty="0">
              <a:latin typeface="Comic Sans MS" panose="030F0702030302020204" pitchFamily="66" charset="0"/>
            </a:endParaRPr>
          </a:p>
        </p:txBody>
      </p:sp>
      <p:pic>
        <p:nvPicPr>
          <p:cNvPr id="4" name="Picture 3"/>
          <p:cNvPicPr/>
          <p:nvPr/>
        </p:nvPicPr>
        <p:blipFill rotWithShape="1">
          <a:blip r:embed="rId2"/>
          <a:srcRect l="11923" t="33807" r="60567" b="27814"/>
          <a:stretch/>
        </p:blipFill>
        <p:spPr bwMode="auto">
          <a:xfrm>
            <a:off x="2903357" y="1611087"/>
            <a:ext cx="4656772" cy="4419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8047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TotalTime>
  <Words>481</Words>
  <Application>Microsoft Macintosh PowerPoint</Application>
  <PresentationFormat>On-screen Show (4:3)</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Hello Year 2!</vt:lpstr>
      <vt:lpstr>PowerPoint Presentation</vt:lpstr>
      <vt:lpstr>PowerPoint Presentation</vt:lpstr>
      <vt:lpstr>The Sound /o/ Spelt ‘a’</vt:lpstr>
      <vt:lpstr>Here are this week’s spellings to practise. Write them out.  </vt:lpstr>
      <vt:lpstr>Reading Comprehension</vt:lpstr>
      <vt:lpstr>PowerPoint Presentation</vt:lpstr>
      <vt:lpstr>The three main characters are very different in personality and the way they speak.  </vt:lpstr>
      <vt:lpstr>Now look at this page from the text.  What do you  think the characters might be saying?</vt:lpstr>
      <vt:lpstr>Maths!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Southern</dc:creator>
  <cp:lastModifiedBy>Jennifer Southern</cp:lastModifiedBy>
  <cp:revision>15</cp:revision>
  <dcterms:created xsi:type="dcterms:W3CDTF">2021-02-15T16:11:39Z</dcterms:created>
  <dcterms:modified xsi:type="dcterms:W3CDTF">2021-02-28T18:24:33Z</dcterms:modified>
</cp:coreProperties>
</file>