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iSeak03UmDxB1fYS3J4AHQGkL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C68EEA-1F09-4FDE-AEEB-1AA01B32548C}">
  <a:tblStyle styleId="{F6C68EEA-1F09-4FDE-AEEB-1AA01B32548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b840b1ec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b840b1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lassroom.thenational.academy/lessons/reading-interpreting-and-comparing-pictograms-6tjkgd?activity=video&amp;step=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mic Sans MS"/>
              <a:buNone/>
            </a:pPr>
            <a:r>
              <a:rPr lang="en-US">
                <a:solidFill>
                  <a:schemeClr val="accent1"/>
                </a:solidFill>
                <a:latin typeface="Comic Sans MS"/>
                <a:ea typeface="Comic Sans MS"/>
                <a:cs typeface="Comic Sans MS"/>
                <a:sym typeface="Comic Sans MS"/>
              </a:rPr>
              <a:t>08.02.21             DMM: Let’s get your maths brains warmed up!</a:t>
            </a: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None/>
            </a:pPr>
            <a:r>
              <a:rPr lang="en-US">
                <a:solidFill>
                  <a:srgbClr val="FF0000"/>
                </a:solidFill>
                <a:latin typeface="Comic Sans MS"/>
                <a:ea typeface="Comic Sans MS"/>
                <a:cs typeface="Comic Sans MS"/>
                <a:sym typeface="Comic Sans MS"/>
              </a:rPr>
              <a:t>Workout the following calculations on a piece of paper:</a:t>
            </a:r>
            <a:endParaRPr/>
          </a:p>
          <a:p>
            <a:pPr marL="514350" lvl="0" indent="-514350" algn="l" rtl="0">
              <a:lnSpc>
                <a:spcPct val="90000"/>
              </a:lnSpc>
              <a:spcBef>
                <a:spcPts val="1000"/>
              </a:spcBef>
              <a:spcAft>
                <a:spcPts val="0"/>
              </a:spcAft>
              <a:buClr>
                <a:srgbClr val="FF0000"/>
              </a:buClr>
              <a:buSzPts val="2800"/>
              <a:buFont typeface="Calibri"/>
              <a:buAutoNum type="arabicPeriod"/>
            </a:pPr>
            <a:r>
              <a:rPr lang="en-US">
                <a:solidFill>
                  <a:srgbClr val="FF0000"/>
                </a:solidFill>
                <a:latin typeface="Comic Sans MS"/>
                <a:ea typeface="Comic Sans MS"/>
                <a:cs typeface="Comic Sans MS"/>
                <a:sym typeface="Comic Sans MS"/>
              </a:rPr>
              <a:t>60 x 4 =</a:t>
            </a:r>
            <a:endParaRPr/>
          </a:p>
          <a:p>
            <a:pPr marL="514350" lvl="0" indent="-514350" algn="l" rtl="0">
              <a:lnSpc>
                <a:spcPct val="90000"/>
              </a:lnSpc>
              <a:spcBef>
                <a:spcPts val="1000"/>
              </a:spcBef>
              <a:spcAft>
                <a:spcPts val="0"/>
              </a:spcAft>
              <a:buClr>
                <a:srgbClr val="FF0000"/>
              </a:buClr>
              <a:buSzPts val="2800"/>
              <a:buFont typeface="Calibri"/>
              <a:buAutoNum type="arabicPeriod"/>
            </a:pPr>
            <a:r>
              <a:rPr lang="en-US">
                <a:solidFill>
                  <a:srgbClr val="FF0000"/>
                </a:solidFill>
                <a:latin typeface="Comic Sans MS"/>
                <a:ea typeface="Comic Sans MS"/>
                <a:cs typeface="Comic Sans MS"/>
                <a:sym typeface="Comic Sans MS"/>
              </a:rPr>
              <a:t>72 ÷ 9 =</a:t>
            </a:r>
            <a:endParaRPr/>
          </a:p>
          <a:p>
            <a:pPr marL="514350" lvl="0" indent="-514350" algn="l" rtl="0">
              <a:lnSpc>
                <a:spcPct val="90000"/>
              </a:lnSpc>
              <a:spcBef>
                <a:spcPts val="1000"/>
              </a:spcBef>
              <a:spcAft>
                <a:spcPts val="0"/>
              </a:spcAft>
              <a:buClr>
                <a:srgbClr val="FF0000"/>
              </a:buClr>
              <a:buSzPts val="2800"/>
              <a:buFont typeface="Calibri"/>
              <a:buAutoNum type="arabicPeriod"/>
            </a:pPr>
            <a:r>
              <a:rPr lang="en-US">
                <a:solidFill>
                  <a:srgbClr val="FF0000"/>
                </a:solidFill>
                <a:latin typeface="Comic Sans MS"/>
                <a:ea typeface="Comic Sans MS"/>
                <a:cs typeface="Comic Sans MS"/>
                <a:sym typeface="Comic Sans MS"/>
              </a:rPr>
              <a:t>Round 622 to the nearest 10 = </a:t>
            </a:r>
            <a:endParaRPr/>
          </a:p>
          <a:p>
            <a:pPr marL="514350" lvl="0" indent="-514350" algn="l" rtl="0">
              <a:lnSpc>
                <a:spcPct val="90000"/>
              </a:lnSpc>
              <a:spcBef>
                <a:spcPts val="1000"/>
              </a:spcBef>
              <a:spcAft>
                <a:spcPts val="0"/>
              </a:spcAft>
              <a:buClr>
                <a:srgbClr val="FF0000"/>
              </a:buClr>
              <a:buSzPts val="2800"/>
              <a:buFont typeface="Calibri"/>
              <a:buAutoNum type="arabicPeriod"/>
            </a:pPr>
            <a:r>
              <a:rPr lang="en-US">
                <a:solidFill>
                  <a:srgbClr val="FF0000"/>
                </a:solidFill>
                <a:latin typeface="Comic Sans MS"/>
                <a:ea typeface="Comic Sans MS"/>
                <a:cs typeface="Comic Sans MS"/>
                <a:sym typeface="Comic Sans MS"/>
              </a:rPr>
              <a:t>Round 1340 to the nearest 100 = </a:t>
            </a:r>
            <a:endParaRPr/>
          </a:p>
          <a:p>
            <a:pPr marL="514350" lvl="0" indent="-514350" algn="l" rtl="0">
              <a:lnSpc>
                <a:spcPct val="90000"/>
              </a:lnSpc>
              <a:spcBef>
                <a:spcPts val="1000"/>
              </a:spcBef>
              <a:spcAft>
                <a:spcPts val="0"/>
              </a:spcAft>
              <a:buClr>
                <a:srgbClr val="FF0000"/>
              </a:buClr>
              <a:buSzPts val="2800"/>
              <a:buFont typeface="Calibri"/>
              <a:buAutoNum type="arabicPeriod"/>
            </a:pPr>
            <a:r>
              <a:rPr lang="en-US">
                <a:solidFill>
                  <a:srgbClr val="FF0000"/>
                </a:solidFill>
                <a:latin typeface="Comic Sans MS"/>
                <a:ea typeface="Comic Sans MS"/>
                <a:cs typeface="Comic Sans MS"/>
                <a:sym typeface="Comic Sans MS"/>
              </a:rPr>
              <a:t>Here is a shape made of 1cm squares. Find the perimeter.</a:t>
            </a:r>
            <a:endParaRPr/>
          </a:p>
          <a:p>
            <a:pPr marL="0" lvl="0" indent="0" algn="l" rtl="0">
              <a:lnSpc>
                <a:spcPct val="90000"/>
              </a:lnSpc>
              <a:spcBef>
                <a:spcPts val="1000"/>
              </a:spcBef>
              <a:spcAft>
                <a:spcPts val="0"/>
              </a:spcAft>
              <a:buClr>
                <a:schemeClr val="dk1"/>
              </a:buClr>
              <a:buSzPts val="2800"/>
              <a:buNone/>
            </a:pPr>
            <a:endParaRPr>
              <a:solidFill>
                <a:srgbClr val="FF0000"/>
              </a:solidFill>
              <a:latin typeface="Comic Sans MS"/>
              <a:ea typeface="Comic Sans MS"/>
              <a:cs typeface="Comic Sans MS"/>
              <a:sym typeface="Comic Sans MS"/>
            </a:endParaRPr>
          </a:p>
          <a:p>
            <a:pPr marL="514350" lvl="0" indent="-336550" algn="l" rtl="0">
              <a:lnSpc>
                <a:spcPct val="90000"/>
              </a:lnSpc>
              <a:spcBef>
                <a:spcPts val="1000"/>
              </a:spcBef>
              <a:spcAft>
                <a:spcPts val="0"/>
              </a:spcAft>
              <a:buClr>
                <a:schemeClr val="dk1"/>
              </a:buClr>
              <a:buSzPts val="2800"/>
              <a:buFont typeface="Calibri"/>
              <a:buNone/>
            </a:pPr>
            <a:endParaRPr>
              <a:solidFill>
                <a:srgbClr val="FF0000"/>
              </a:solidFill>
              <a:latin typeface="Comic Sans MS"/>
              <a:ea typeface="Comic Sans MS"/>
              <a:cs typeface="Comic Sans MS"/>
              <a:sym typeface="Comic Sans MS"/>
            </a:endParaRPr>
          </a:p>
          <a:p>
            <a:pPr marL="514350" lvl="0" indent="-336550" algn="l" rtl="0">
              <a:lnSpc>
                <a:spcPct val="90000"/>
              </a:lnSpc>
              <a:spcBef>
                <a:spcPts val="1000"/>
              </a:spcBef>
              <a:spcAft>
                <a:spcPts val="0"/>
              </a:spcAft>
              <a:buClr>
                <a:schemeClr val="dk1"/>
              </a:buClr>
              <a:buSzPts val="2800"/>
              <a:buFont typeface="Calibri"/>
              <a:buNone/>
            </a:pPr>
            <a:endParaRPr>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2800"/>
              <a:buNone/>
            </a:pPr>
            <a:endParaRPr>
              <a:solidFill>
                <a:srgbClr val="FF0000"/>
              </a:solidFill>
              <a:latin typeface="Comic Sans MS"/>
              <a:ea typeface="Comic Sans MS"/>
              <a:cs typeface="Comic Sans MS"/>
              <a:sym typeface="Comic Sans MS"/>
            </a:endParaRPr>
          </a:p>
        </p:txBody>
      </p:sp>
      <p:graphicFrame>
        <p:nvGraphicFramePr>
          <p:cNvPr id="86" name="Google Shape;86;p1"/>
          <p:cNvGraphicFramePr/>
          <p:nvPr/>
        </p:nvGraphicFramePr>
        <p:xfrm>
          <a:off x="4447032" y="4925568"/>
          <a:ext cx="2697500" cy="1697925"/>
        </p:xfrm>
        <a:graphic>
          <a:graphicData uri="http://schemas.openxmlformats.org/drawingml/2006/table">
            <a:tbl>
              <a:tblPr firstRow="1" bandRow="1">
                <a:noFill/>
                <a:tableStyleId>{F6C68EEA-1F09-4FDE-AEEB-1AA01B32548C}</a:tableStyleId>
              </a:tblPr>
              <a:tblGrid>
                <a:gridCol w="674375">
                  <a:extLst>
                    <a:ext uri="{9D8B030D-6E8A-4147-A177-3AD203B41FA5}">
                      <a16:colId xmlns:a16="http://schemas.microsoft.com/office/drawing/2014/main" val="20000"/>
                    </a:ext>
                  </a:extLst>
                </a:gridCol>
                <a:gridCol w="674375">
                  <a:extLst>
                    <a:ext uri="{9D8B030D-6E8A-4147-A177-3AD203B41FA5}">
                      <a16:colId xmlns:a16="http://schemas.microsoft.com/office/drawing/2014/main" val="20001"/>
                    </a:ext>
                  </a:extLst>
                </a:gridCol>
                <a:gridCol w="674375">
                  <a:extLst>
                    <a:ext uri="{9D8B030D-6E8A-4147-A177-3AD203B41FA5}">
                      <a16:colId xmlns:a16="http://schemas.microsoft.com/office/drawing/2014/main" val="20002"/>
                    </a:ext>
                  </a:extLst>
                </a:gridCol>
                <a:gridCol w="674375">
                  <a:extLst>
                    <a:ext uri="{9D8B030D-6E8A-4147-A177-3AD203B41FA5}">
                      <a16:colId xmlns:a16="http://schemas.microsoft.com/office/drawing/2014/main" val="20003"/>
                    </a:ext>
                  </a:extLst>
                </a:gridCol>
              </a:tblGrid>
              <a:tr h="56597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6597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65975">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Comic Sans MS"/>
              <a:buNone/>
            </a:pPr>
            <a:r>
              <a:rPr lang="en-US" sz="3200">
                <a:solidFill>
                  <a:schemeClr val="accent1"/>
                </a:solidFill>
                <a:latin typeface="Comic Sans MS"/>
                <a:ea typeface="Comic Sans MS"/>
                <a:cs typeface="Comic Sans MS"/>
                <a:sym typeface="Comic Sans MS"/>
              </a:rPr>
              <a:t>08.02.21</a:t>
            </a:r>
            <a:br>
              <a:rPr lang="en-US" sz="3200">
                <a:solidFill>
                  <a:schemeClr val="accent1"/>
                </a:solidFill>
                <a:latin typeface="Comic Sans MS"/>
                <a:ea typeface="Comic Sans MS"/>
                <a:cs typeface="Comic Sans MS"/>
                <a:sym typeface="Comic Sans MS"/>
              </a:rPr>
            </a:br>
            <a:r>
              <a:rPr lang="en-US" sz="3200">
                <a:solidFill>
                  <a:schemeClr val="accent1"/>
                </a:solidFill>
                <a:latin typeface="Comic Sans MS"/>
                <a:ea typeface="Comic Sans MS"/>
                <a:cs typeface="Comic Sans MS"/>
                <a:sym typeface="Comic Sans MS"/>
              </a:rPr>
              <a:t>Maths</a:t>
            </a:r>
            <a:endParaRPr/>
          </a:p>
        </p:txBody>
      </p:sp>
      <p:sp>
        <p:nvSpPr>
          <p:cNvPr id="92" name="Google Shape;92;p2"/>
          <p:cNvSpPr txBox="1">
            <a:spLocks noGrp="1"/>
          </p:cNvSpPr>
          <p:nvPr>
            <p:ph type="body" idx="1"/>
          </p:nvPr>
        </p:nvSpPr>
        <p:spPr>
          <a:xfrm>
            <a:off x="838200" y="1568625"/>
            <a:ext cx="10515600" cy="5289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000FF"/>
              </a:buClr>
              <a:buSzPts val="2800"/>
              <a:buNone/>
            </a:pPr>
            <a:r>
              <a:rPr lang="en-US">
                <a:solidFill>
                  <a:srgbClr val="0000FF"/>
                </a:solidFill>
                <a:latin typeface="Comic Sans MS"/>
                <a:ea typeface="Comic Sans MS"/>
                <a:cs typeface="Comic Sans MS"/>
                <a:sym typeface="Comic Sans MS"/>
              </a:rPr>
              <a:t>Hi Year 4, I hope you had a lovely weekend!</a:t>
            </a:r>
            <a:endParaRPr/>
          </a:p>
          <a:p>
            <a:pPr marL="0" lvl="0" indent="0" algn="l" rtl="0">
              <a:lnSpc>
                <a:spcPct val="80000"/>
              </a:lnSpc>
              <a:spcBef>
                <a:spcPts val="1000"/>
              </a:spcBef>
              <a:spcAft>
                <a:spcPts val="0"/>
              </a:spcAft>
              <a:buClr>
                <a:schemeClr val="dk1"/>
              </a:buClr>
              <a:buSzPts val="2800"/>
              <a:buNone/>
            </a:pPr>
            <a:endParaRPr>
              <a:solidFill>
                <a:srgbClr val="0000FF"/>
              </a:solidFill>
              <a:latin typeface="Comic Sans MS"/>
              <a:ea typeface="Comic Sans MS"/>
              <a:cs typeface="Comic Sans MS"/>
              <a:sym typeface="Comic Sans MS"/>
            </a:endParaRPr>
          </a:p>
          <a:p>
            <a:pPr marL="0" lvl="0" indent="0" algn="l" rtl="0">
              <a:lnSpc>
                <a:spcPct val="105000"/>
              </a:lnSpc>
              <a:spcBef>
                <a:spcPts val="0"/>
              </a:spcBef>
              <a:spcAft>
                <a:spcPts val="0"/>
              </a:spcAft>
              <a:buClr>
                <a:srgbClr val="000000"/>
              </a:buClr>
              <a:buSzPts val="1306"/>
              <a:buNone/>
            </a:pPr>
            <a:r>
              <a:rPr lang="en-US">
                <a:solidFill>
                  <a:srgbClr val="0000FF"/>
                </a:solidFill>
                <a:latin typeface="Comic Sans MS"/>
                <a:ea typeface="Comic Sans MS"/>
                <a:cs typeface="Comic Sans MS"/>
                <a:sym typeface="Comic Sans MS"/>
              </a:rPr>
              <a:t>This week, we are starting a new unit in maths and it is all about statistics! Your I can for today’s lesson is:</a:t>
            </a:r>
            <a:endParaRPr>
              <a:solidFill>
                <a:srgbClr val="0000FF"/>
              </a:solidFill>
              <a:latin typeface="Comic Sans MS"/>
              <a:ea typeface="Comic Sans MS"/>
              <a:cs typeface="Comic Sans MS"/>
              <a:sym typeface="Comic Sans MS"/>
            </a:endParaRPr>
          </a:p>
          <a:p>
            <a:pPr marL="0" lvl="0" indent="0" algn="l" rtl="0">
              <a:lnSpc>
                <a:spcPct val="105000"/>
              </a:lnSpc>
              <a:spcBef>
                <a:spcPts val="0"/>
              </a:spcBef>
              <a:spcAft>
                <a:spcPts val="0"/>
              </a:spcAft>
              <a:buClr>
                <a:srgbClr val="000000"/>
              </a:buClr>
              <a:buSzPts val="1306"/>
              <a:buNone/>
            </a:pPr>
            <a:r>
              <a:rPr lang="en-US" u="sng">
                <a:solidFill>
                  <a:srgbClr val="6AA84F"/>
                </a:solidFill>
                <a:latin typeface="Comic Sans MS"/>
                <a:ea typeface="Comic Sans MS"/>
                <a:cs typeface="Comic Sans MS"/>
                <a:sym typeface="Comic Sans MS"/>
              </a:rPr>
              <a:t>I can read, interpret and compare pictograms. </a:t>
            </a:r>
            <a:endParaRPr u="sng">
              <a:solidFill>
                <a:srgbClr val="6AA84F"/>
              </a:solidFill>
              <a:latin typeface="Comic Sans MS"/>
              <a:ea typeface="Comic Sans MS"/>
              <a:cs typeface="Comic Sans MS"/>
              <a:sym typeface="Comic Sans MS"/>
            </a:endParaRPr>
          </a:p>
          <a:p>
            <a:pPr marL="0" lvl="0" indent="0" algn="l" rtl="0">
              <a:lnSpc>
                <a:spcPct val="105000"/>
              </a:lnSpc>
              <a:spcBef>
                <a:spcPts val="0"/>
              </a:spcBef>
              <a:spcAft>
                <a:spcPts val="0"/>
              </a:spcAft>
              <a:buClr>
                <a:srgbClr val="000000"/>
              </a:buClr>
              <a:buSzPts val="1306"/>
              <a:buNone/>
            </a:pPr>
            <a:endParaRPr>
              <a:solidFill>
                <a:srgbClr val="0000FF"/>
              </a:solidFill>
              <a:latin typeface="Comic Sans MS"/>
              <a:ea typeface="Comic Sans MS"/>
              <a:cs typeface="Comic Sans MS"/>
              <a:sym typeface="Comic Sans MS"/>
            </a:endParaRPr>
          </a:p>
          <a:p>
            <a:pPr marL="0" lvl="0" indent="0" algn="l" rtl="0">
              <a:lnSpc>
                <a:spcPct val="105000"/>
              </a:lnSpc>
              <a:spcBef>
                <a:spcPts val="0"/>
              </a:spcBef>
              <a:spcAft>
                <a:spcPts val="0"/>
              </a:spcAft>
              <a:buClr>
                <a:srgbClr val="000000"/>
              </a:buClr>
              <a:buSzPts val="1306"/>
              <a:buNone/>
            </a:pPr>
            <a:r>
              <a:rPr lang="en-US">
                <a:solidFill>
                  <a:srgbClr val="0000FF"/>
                </a:solidFill>
                <a:latin typeface="Comic Sans MS"/>
                <a:ea typeface="Comic Sans MS"/>
                <a:cs typeface="Comic Sans MS"/>
                <a:sym typeface="Comic Sans MS"/>
              </a:rPr>
              <a:t>Listen to the lesson carefully and complete the activities in it. </a:t>
            </a:r>
            <a:endParaRPr/>
          </a:p>
          <a:p>
            <a:pPr marL="0" lvl="0" indent="0" algn="l" rtl="0">
              <a:lnSpc>
                <a:spcPct val="105000"/>
              </a:lnSpc>
              <a:spcBef>
                <a:spcPts val="0"/>
              </a:spcBef>
              <a:spcAft>
                <a:spcPts val="0"/>
              </a:spcAft>
              <a:buClr>
                <a:srgbClr val="000000"/>
              </a:buClr>
              <a:buSzPts val="1306"/>
              <a:buNone/>
            </a:pPr>
            <a:r>
              <a:rPr lang="en-US">
                <a:solidFill>
                  <a:srgbClr val="0000FF"/>
                </a:solidFill>
                <a:latin typeface="Comic Sans MS"/>
                <a:ea typeface="Comic Sans MS"/>
                <a:cs typeface="Comic Sans MS"/>
                <a:sym typeface="Comic Sans MS"/>
              </a:rPr>
              <a:t>Afterwards there is a worksheet on the oak academy website for you to do and a worksheet on the school home learning website for you to complete!</a:t>
            </a:r>
            <a:endParaRPr>
              <a:solidFill>
                <a:srgbClr val="0000FF"/>
              </a:solidFill>
              <a:latin typeface="Comic Sans MS"/>
              <a:ea typeface="Comic Sans MS"/>
              <a:cs typeface="Comic Sans MS"/>
              <a:sym typeface="Comic Sans MS"/>
            </a:endParaRPr>
          </a:p>
          <a:p>
            <a:pPr marL="0" lvl="0" indent="0" algn="l" rtl="0">
              <a:lnSpc>
                <a:spcPct val="105000"/>
              </a:lnSpc>
              <a:spcBef>
                <a:spcPts val="0"/>
              </a:spcBef>
              <a:spcAft>
                <a:spcPts val="0"/>
              </a:spcAft>
              <a:buClr>
                <a:srgbClr val="000000"/>
              </a:buClr>
              <a:buSzPts val="1306"/>
              <a:buNone/>
            </a:pPr>
            <a:endParaRPr>
              <a:solidFill>
                <a:srgbClr val="FF9900"/>
              </a:solidFill>
              <a:latin typeface="Comic Sans MS"/>
              <a:ea typeface="Comic Sans MS"/>
              <a:cs typeface="Comic Sans MS"/>
              <a:sym typeface="Comic Sans MS"/>
            </a:endParaRPr>
          </a:p>
          <a:p>
            <a:pPr marL="0" lvl="0" indent="0" algn="l" rtl="0">
              <a:lnSpc>
                <a:spcPct val="105000"/>
              </a:lnSpc>
              <a:spcBef>
                <a:spcPts val="0"/>
              </a:spcBef>
              <a:spcAft>
                <a:spcPts val="0"/>
              </a:spcAft>
              <a:buClr>
                <a:srgbClr val="000000"/>
              </a:buClr>
              <a:buSzPts val="1306"/>
              <a:buNone/>
            </a:pPr>
            <a:endParaRPr>
              <a:solidFill>
                <a:srgbClr val="0000FF"/>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08.02.21</a:t>
            </a:r>
            <a:br>
              <a:rPr lang="en-US">
                <a:latin typeface="Comic Sans MS"/>
                <a:ea typeface="Comic Sans MS"/>
                <a:cs typeface="Comic Sans MS"/>
                <a:sym typeface="Comic Sans MS"/>
              </a:rPr>
            </a:br>
            <a:r>
              <a:rPr lang="en-US">
                <a:latin typeface="Comic Sans MS"/>
                <a:ea typeface="Comic Sans MS"/>
                <a:cs typeface="Comic Sans MS"/>
                <a:sym typeface="Comic Sans MS"/>
              </a:rPr>
              <a:t>Maths</a:t>
            </a:r>
            <a:endParaRPr/>
          </a:p>
        </p:txBody>
      </p:sp>
      <p:sp>
        <p:nvSpPr>
          <p:cNvPr id="98" name="Google Shape;98;p3"/>
          <p:cNvSpPr txBox="1">
            <a:spLocks noGrp="1"/>
          </p:cNvSpPr>
          <p:nvPr>
            <p:ph type="body" idx="1"/>
          </p:nvPr>
        </p:nvSpPr>
        <p:spPr>
          <a:xfrm>
            <a:off x="838200" y="1609200"/>
            <a:ext cx="10515600" cy="4351200"/>
          </a:xfrm>
          <a:prstGeom prst="rect">
            <a:avLst/>
          </a:prstGeom>
          <a:noFill/>
          <a:ln>
            <a:noFill/>
          </a:ln>
        </p:spPr>
        <p:txBody>
          <a:bodyPr spcFirstLastPara="1" wrap="square" lIns="91425" tIns="45700" rIns="91425" bIns="45700" anchor="t" anchorCtr="0">
            <a:normAutofit/>
          </a:bodyPr>
          <a:lstStyle/>
          <a:p>
            <a:pPr marL="228600" lvl="0" indent="-222250" algn="l" rtl="0">
              <a:lnSpc>
                <a:spcPct val="90000"/>
              </a:lnSpc>
              <a:spcBef>
                <a:spcPts val="0"/>
              </a:spcBef>
              <a:spcAft>
                <a:spcPts val="0"/>
              </a:spcAft>
              <a:buClr>
                <a:schemeClr val="dk1"/>
              </a:buClr>
              <a:buSzPts val="2700"/>
              <a:buChar char="•"/>
            </a:pPr>
            <a:r>
              <a:rPr lang="en-US" sz="2700">
                <a:solidFill>
                  <a:srgbClr val="FF9900"/>
                </a:solidFill>
                <a:latin typeface="Comic Sans MS"/>
                <a:ea typeface="Comic Sans MS"/>
                <a:cs typeface="Comic Sans MS"/>
                <a:sym typeface="Comic Sans MS"/>
              </a:rPr>
              <a:t>Before you start the video, do you know anything about statistics already? Have a chat with someone in your home! </a:t>
            </a:r>
            <a:r>
              <a:rPr lang="en-US" sz="2700">
                <a:latin typeface="Comic Sans MS"/>
                <a:ea typeface="Comic Sans MS"/>
                <a:cs typeface="Comic Sans MS"/>
                <a:sym typeface="Comic Sans MS"/>
              </a:rPr>
              <a:t>Click on the arrow for today’s lesson.</a:t>
            </a:r>
            <a:endParaRPr sz="2700"/>
          </a:p>
          <a:p>
            <a:pPr marL="228600" lvl="0" indent="-50800" algn="l" rtl="0">
              <a:lnSpc>
                <a:spcPct val="90000"/>
              </a:lnSpc>
              <a:spcBef>
                <a:spcPts val="1000"/>
              </a:spcBef>
              <a:spcAft>
                <a:spcPts val="0"/>
              </a:spcAft>
              <a:buClr>
                <a:schemeClr val="dk1"/>
              </a:buClr>
              <a:buSzPts val="2800"/>
              <a:buNone/>
            </a:pPr>
            <a:endParaRPr sz="2700">
              <a:latin typeface="Comic Sans MS"/>
              <a:ea typeface="Comic Sans MS"/>
              <a:cs typeface="Comic Sans MS"/>
              <a:sym typeface="Comic Sans MS"/>
            </a:endParaRPr>
          </a:p>
          <a:p>
            <a:pPr marL="228600" lvl="0" indent="-50800" algn="l" rtl="0">
              <a:lnSpc>
                <a:spcPct val="90000"/>
              </a:lnSpc>
              <a:spcBef>
                <a:spcPts val="1000"/>
              </a:spcBef>
              <a:spcAft>
                <a:spcPts val="0"/>
              </a:spcAft>
              <a:buClr>
                <a:schemeClr val="dk1"/>
              </a:buClr>
              <a:buSzPts val="2800"/>
              <a:buNone/>
            </a:pPr>
            <a:endParaRPr sz="2700">
              <a:latin typeface="Comic Sans MS"/>
              <a:ea typeface="Comic Sans MS"/>
              <a:cs typeface="Comic Sans MS"/>
              <a:sym typeface="Comic Sans MS"/>
            </a:endParaRPr>
          </a:p>
          <a:p>
            <a:pPr marL="228600" lvl="0" indent="-50800" algn="l" rtl="0">
              <a:lnSpc>
                <a:spcPct val="90000"/>
              </a:lnSpc>
              <a:spcBef>
                <a:spcPts val="1000"/>
              </a:spcBef>
              <a:spcAft>
                <a:spcPts val="0"/>
              </a:spcAft>
              <a:buClr>
                <a:schemeClr val="dk1"/>
              </a:buClr>
              <a:buSzPts val="2800"/>
              <a:buNone/>
            </a:pPr>
            <a:endParaRPr sz="2700">
              <a:latin typeface="Comic Sans MS"/>
              <a:ea typeface="Comic Sans MS"/>
              <a:cs typeface="Comic Sans MS"/>
              <a:sym typeface="Comic Sans MS"/>
            </a:endParaRPr>
          </a:p>
          <a:p>
            <a:pPr marL="228600" lvl="0" indent="-50800" algn="l" rtl="0">
              <a:lnSpc>
                <a:spcPct val="90000"/>
              </a:lnSpc>
              <a:spcBef>
                <a:spcPts val="1000"/>
              </a:spcBef>
              <a:spcAft>
                <a:spcPts val="0"/>
              </a:spcAft>
              <a:buClr>
                <a:schemeClr val="dk1"/>
              </a:buClr>
              <a:buSzPts val="2800"/>
              <a:buNone/>
            </a:pPr>
            <a:endParaRPr sz="2700">
              <a:latin typeface="Comic Sans MS"/>
              <a:ea typeface="Comic Sans MS"/>
              <a:cs typeface="Comic Sans MS"/>
              <a:sym typeface="Comic Sans MS"/>
            </a:endParaRPr>
          </a:p>
          <a:p>
            <a:pPr marL="228600" lvl="0" indent="-222250" algn="l" rtl="0">
              <a:lnSpc>
                <a:spcPct val="90000"/>
              </a:lnSpc>
              <a:spcBef>
                <a:spcPts val="1000"/>
              </a:spcBef>
              <a:spcAft>
                <a:spcPts val="0"/>
              </a:spcAft>
              <a:buClr>
                <a:schemeClr val="dk1"/>
              </a:buClr>
              <a:buSzPts val="2700"/>
              <a:buChar char="•"/>
            </a:pPr>
            <a:r>
              <a:rPr lang="en-US" sz="2700">
                <a:latin typeface="Comic Sans MS"/>
                <a:ea typeface="Comic Sans MS"/>
                <a:cs typeface="Comic Sans MS"/>
                <a:sym typeface="Comic Sans MS"/>
              </a:rPr>
              <a:t>After you have watched the video and completed the activities, do the worksheet attached on the oak academy website and complete the worksheet on the home learning school site. Also, on the last slide there is a challenge for you!</a:t>
            </a:r>
            <a:endParaRPr sz="2700"/>
          </a:p>
          <a:p>
            <a:pPr marL="0" lvl="0" indent="0" algn="l" rtl="0">
              <a:lnSpc>
                <a:spcPct val="90000"/>
              </a:lnSpc>
              <a:spcBef>
                <a:spcPts val="1000"/>
              </a:spcBef>
              <a:spcAft>
                <a:spcPts val="0"/>
              </a:spcAft>
              <a:buClr>
                <a:schemeClr val="dk1"/>
              </a:buClr>
              <a:buSzPts val="2800"/>
              <a:buNone/>
            </a:pPr>
            <a:endParaRPr>
              <a:latin typeface="Comic Sans MS"/>
              <a:ea typeface="Comic Sans MS"/>
              <a:cs typeface="Comic Sans MS"/>
              <a:sym typeface="Comic Sans MS"/>
            </a:endParaRPr>
          </a:p>
        </p:txBody>
      </p:sp>
      <p:sp>
        <p:nvSpPr>
          <p:cNvPr id="99" name="Google Shape;99;p3">
            <a:hlinkClick r:id="rId3"/>
          </p:cNvPr>
          <p:cNvSpPr/>
          <p:nvPr/>
        </p:nvSpPr>
        <p:spPr>
          <a:xfrm>
            <a:off x="3424052" y="3340984"/>
            <a:ext cx="3871500" cy="12825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bb840b1ec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Comic Sans MS"/>
                <a:ea typeface="Comic Sans MS"/>
                <a:cs typeface="Comic Sans MS"/>
                <a:sym typeface="Comic Sans MS"/>
              </a:rPr>
              <a:t>Well done! Lets recap!</a:t>
            </a:r>
            <a:endParaRPr>
              <a:latin typeface="Comic Sans MS"/>
              <a:ea typeface="Comic Sans MS"/>
              <a:cs typeface="Comic Sans MS"/>
              <a:sym typeface="Comic Sans MS"/>
            </a:endParaRPr>
          </a:p>
        </p:txBody>
      </p:sp>
      <p:sp>
        <p:nvSpPr>
          <p:cNvPr id="105" name="Google Shape;105;gbb840b1ec3_0_0"/>
          <p:cNvSpPr txBox="1">
            <a:spLocks noGrp="1"/>
          </p:cNvSpPr>
          <p:nvPr>
            <p:ph type="body" idx="1"/>
          </p:nvPr>
        </p:nvSpPr>
        <p:spPr>
          <a:xfrm>
            <a:off x="162325" y="1501450"/>
            <a:ext cx="7371900" cy="5207700"/>
          </a:xfrm>
          <a:prstGeom prst="rect">
            <a:avLst/>
          </a:prstGeom>
        </p:spPr>
        <p:txBody>
          <a:bodyPr spcFirstLastPara="1" wrap="square" lIns="91425" tIns="45700" rIns="91425" bIns="45700" anchor="t" anchorCtr="0">
            <a:noAutofit/>
          </a:bodyPr>
          <a:lstStyle/>
          <a:p>
            <a:pPr marL="0" lvl="0" indent="0" algn="l" rtl="0">
              <a:lnSpc>
                <a:spcPct val="105000"/>
              </a:lnSpc>
              <a:spcBef>
                <a:spcPts val="0"/>
              </a:spcBef>
              <a:spcAft>
                <a:spcPts val="0"/>
              </a:spcAft>
              <a:buClr>
                <a:schemeClr val="dk1"/>
              </a:buClr>
              <a:buSzPts val="1306"/>
              <a:buFont typeface="Arial"/>
              <a:buNone/>
            </a:pPr>
            <a:r>
              <a:rPr lang="en-US" u="sng">
                <a:solidFill>
                  <a:srgbClr val="6AA84F"/>
                </a:solidFill>
                <a:latin typeface="Comic Sans MS"/>
                <a:ea typeface="Comic Sans MS"/>
                <a:cs typeface="Comic Sans MS"/>
                <a:sym typeface="Comic Sans MS"/>
              </a:rPr>
              <a:t>I can read, interpret and compare pictograms. </a:t>
            </a:r>
            <a:endParaRPr/>
          </a:p>
          <a:p>
            <a:pPr marL="0" lvl="0" indent="0" algn="l" rtl="0">
              <a:spcBef>
                <a:spcPts val="1000"/>
              </a:spcBef>
              <a:spcAft>
                <a:spcPts val="0"/>
              </a:spcAft>
              <a:buNone/>
            </a:pPr>
            <a:r>
              <a:rPr lang="en-US"/>
              <a:t>How well did you think you did?</a:t>
            </a:r>
            <a:endParaRPr/>
          </a:p>
          <a:p>
            <a:pPr marL="0" lvl="0" indent="0" algn="l" rtl="0">
              <a:spcBef>
                <a:spcPts val="1000"/>
              </a:spcBef>
              <a:spcAft>
                <a:spcPts val="0"/>
              </a:spcAft>
              <a:buNone/>
            </a:pPr>
            <a:r>
              <a:rPr lang="en-US"/>
              <a:t>Can you explain to someone in your home what you learnt today? </a:t>
            </a:r>
            <a:endParaRPr/>
          </a:p>
          <a:p>
            <a:pPr marL="0" lvl="0" indent="0" algn="l" rtl="0">
              <a:spcBef>
                <a:spcPts val="1000"/>
              </a:spcBef>
              <a:spcAft>
                <a:spcPts val="0"/>
              </a:spcAft>
              <a:buNone/>
            </a:pPr>
            <a:r>
              <a:rPr lang="en-US"/>
              <a:t>Can you complete the challenge to the right to finish your learning for today?</a:t>
            </a:r>
            <a:endParaRPr/>
          </a:p>
          <a:p>
            <a:pPr marL="0" lvl="0" indent="0" algn="l" rtl="0">
              <a:spcBef>
                <a:spcPts val="1000"/>
              </a:spcBef>
              <a:spcAft>
                <a:spcPts val="0"/>
              </a:spcAft>
              <a:buNone/>
            </a:pPr>
            <a:r>
              <a:rPr lang="en-US"/>
              <a:t>Can you draw a happy, middle or sad smiley face at the bottom of your work today so I know how you feel about your learning today!</a:t>
            </a:r>
            <a:endParaRPr/>
          </a:p>
        </p:txBody>
      </p:sp>
      <p:pic>
        <p:nvPicPr>
          <p:cNvPr id="106" name="Google Shape;106;gbb840b1ec3_0_0"/>
          <p:cNvPicPr preferRelativeResize="0"/>
          <p:nvPr/>
        </p:nvPicPr>
        <p:blipFill rotWithShape="1">
          <a:blip r:embed="rId3">
            <a:alphaModFix/>
          </a:blip>
          <a:srcRect l="51111" t="29094" r="6851" b="24949"/>
          <a:stretch/>
        </p:blipFill>
        <p:spPr>
          <a:xfrm>
            <a:off x="7304350" y="3557500"/>
            <a:ext cx="4612572" cy="31517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Widescreen</PresentationFormat>
  <Paragraphs>30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Comic Sans MS</vt:lpstr>
      <vt:lpstr>Office Theme</vt:lpstr>
      <vt:lpstr>08.02.21             DMM: Let’s get your maths brains warmed up!</vt:lpstr>
      <vt:lpstr>08.02.21 Maths</vt:lpstr>
      <vt:lpstr>08.02.21 Maths</vt:lpstr>
      <vt:lpstr>Well done! Lets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08.02.21             DMM: Let’s get your maths brains warmed up!</dc:title>
  <dc:creator>bethaney little</dc:creator>
  <cp:lastModifiedBy>Louise Richardson</cp:lastModifiedBy>
  <cp:revision>1</cp:revision>
  <dcterms:created xsi:type="dcterms:W3CDTF">2021-02-06T13:04:59Z</dcterms:created>
  <dcterms:modified xsi:type="dcterms:W3CDTF">2021-02-07T17:15:11Z</dcterms:modified>
</cp:coreProperties>
</file>