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256" r:id="rId2"/>
    <p:sldId id="257" r:id="rId3"/>
    <p:sldId id="258" r:id="rId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 roundtripDataSignature="AMtx7mhUSYjG51jlbkgFE8wc+eok2pgBY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customschemas.google.com/relationships/presentationmetadata" Target="metadata"/><Relationship Id="rId3"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heme" Target="theme/theme1.xml"/><Relationship Id="rId5" Type="http://schemas.openxmlformats.org/officeDocument/2006/relationships/notesMaster" Target="notesMasters/notesMaster1.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b9a129a74b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gb9a129a74b_2_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4" name="Google Shape;94;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1"/>
        <p:cNvGrpSpPr/>
        <p:nvPr/>
      </p:nvGrpSpPr>
      <p:grpSpPr>
        <a:xfrm>
          <a:off x="0" y="0"/>
          <a:ext cx="0" cy="0"/>
          <a:chOff x="0" y="0"/>
          <a:chExt cx="0" cy="0"/>
        </a:xfrm>
      </p:grpSpPr>
      <p:sp>
        <p:nvSpPr>
          <p:cNvPr id="12" name="Google Shape;12;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 name="Google Shape;14;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3"/>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 name="Google Shape;20;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2"/>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classroom.thenational.academy/lessons/calculating-and-comparing-intervals-of-time-6gw3jc"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gb9a129a74b_2_0"/>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accent1"/>
              </a:buClr>
              <a:buSzPts val="4400"/>
              <a:buFont typeface="Comic Sans MS"/>
              <a:buNone/>
            </a:pPr>
            <a:r>
              <a:rPr lang="en-US">
                <a:solidFill>
                  <a:schemeClr val="accent1"/>
                </a:solidFill>
                <a:latin typeface="Comic Sans MS"/>
                <a:ea typeface="Comic Sans MS"/>
                <a:cs typeface="Comic Sans MS"/>
                <a:sym typeface="Comic Sans MS"/>
              </a:rPr>
              <a:t>02.02.21             DMM: Let’s get your maths brains warmed up!</a:t>
            </a:r>
            <a:endParaRPr/>
          </a:p>
        </p:txBody>
      </p:sp>
      <p:sp>
        <p:nvSpPr>
          <p:cNvPr id="85" name="Google Shape;85;gb9a129a74b_2_0"/>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FF0000"/>
              </a:buClr>
              <a:buSzPts val="2800"/>
              <a:buNone/>
            </a:pPr>
            <a:r>
              <a:rPr lang="en-US">
                <a:solidFill>
                  <a:srgbClr val="FF0000"/>
                </a:solidFill>
                <a:latin typeface="Comic Sans MS"/>
                <a:ea typeface="Comic Sans MS"/>
                <a:cs typeface="Comic Sans MS"/>
                <a:sym typeface="Comic Sans MS"/>
              </a:rPr>
              <a:t>You will need a stopwatch like in yesterday’s lesson. first, estimate how long it will take you to complete the following tasks and then use stopwatch to time how long it takes and record these on a piece of paper. </a:t>
            </a:r>
            <a:endParaRPr>
              <a:solidFill>
                <a:srgbClr val="FF0000"/>
              </a:solidFill>
              <a:latin typeface="Comic Sans MS"/>
              <a:ea typeface="Comic Sans MS"/>
              <a:cs typeface="Comic Sans MS"/>
              <a:sym typeface="Comic Sans MS"/>
            </a:endParaRPr>
          </a:p>
          <a:p>
            <a:pPr marL="0" lvl="0" indent="0" algn="l" rtl="0">
              <a:lnSpc>
                <a:spcPct val="90000"/>
              </a:lnSpc>
              <a:spcBef>
                <a:spcPts val="0"/>
              </a:spcBef>
              <a:spcAft>
                <a:spcPts val="0"/>
              </a:spcAft>
              <a:buClr>
                <a:srgbClr val="FF0000"/>
              </a:buClr>
              <a:buSzPts val="2800"/>
              <a:buNone/>
            </a:pPr>
            <a:endParaRPr>
              <a:solidFill>
                <a:srgbClr val="FF0000"/>
              </a:solidFill>
              <a:latin typeface="Comic Sans MS"/>
              <a:ea typeface="Comic Sans MS"/>
              <a:cs typeface="Comic Sans MS"/>
              <a:sym typeface="Comic Sans MS"/>
            </a:endParaRPr>
          </a:p>
          <a:p>
            <a:pPr marL="457200" lvl="0" indent="-342900" algn="l" rtl="0">
              <a:lnSpc>
                <a:spcPct val="90000"/>
              </a:lnSpc>
              <a:spcBef>
                <a:spcPts val="0"/>
              </a:spcBef>
              <a:spcAft>
                <a:spcPts val="0"/>
              </a:spcAft>
              <a:buClr>
                <a:srgbClr val="000000"/>
              </a:buClr>
              <a:buSzPts val="1800"/>
              <a:buFont typeface="Comic Sans MS"/>
              <a:buAutoNum type="arabicPeriod"/>
            </a:pPr>
            <a:r>
              <a:rPr lang="en-US">
                <a:solidFill>
                  <a:srgbClr val="000000"/>
                </a:solidFill>
                <a:latin typeface="Comic Sans MS"/>
                <a:ea typeface="Comic Sans MS"/>
                <a:cs typeface="Comic Sans MS"/>
                <a:sym typeface="Comic Sans MS"/>
              </a:rPr>
              <a:t>Walk, carefully, up your stairs and back down again. </a:t>
            </a:r>
            <a:endParaRPr>
              <a:solidFill>
                <a:srgbClr val="000000"/>
              </a:solidFill>
              <a:latin typeface="Comic Sans MS"/>
              <a:ea typeface="Comic Sans MS"/>
              <a:cs typeface="Comic Sans MS"/>
              <a:sym typeface="Comic Sans MS"/>
            </a:endParaRPr>
          </a:p>
          <a:p>
            <a:pPr marL="457200" lvl="0" indent="-342900" algn="l" rtl="0">
              <a:lnSpc>
                <a:spcPct val="90000"/>
              </a:lnSpc>
              <a:spcBef>
                <a:spcPts val="0"/>
              </a:spcBef>
              <a:spcAft>
                <a:spcPts val="0"/>
              </a:spcAft>
              <a:buClr>
                <a:srgbClr val="000000"/>
              </a:buClr>
              <a:buSzPts val="1800"/>
              <a:buFont typeface="Comic Sans MS"/>
              <a:buAutoNum type="arabicPeriod"/>
            </a:pPr>
            <a:r>
              <a:rPr lang="en-US">
                <a:solidFill>
                  <a:srgbClr val="000000"/>
                </a:solidFill>
                <a:latin typeface="Comic Sans MS"/>
                <a:ea typeface="Comic Sans MS"/>
                <a:cs typeface="Comic Sans MS"/>
                <a:sym typeface="Comic Sans MS"/>
              </a:rPr>
              <a:t>Sing the song “If you’re happy and you know it” through once.</a:t>
            </a:r>
            <a:endParaRPr>
              <a:solidFill>
                <a:srgbClr val="000000"/>
              </a:solidFill>
              <a:latin typeface="Comic Sans MS"/>
              <a:ea typeface="Comic Sans MS"/>
              <a:cs typeface="Comic Sans MS"/>
              <a:sym typeface="Comic Sans MS"/>
            </a:endParaRPr>
          </a:p>
          <a:p>
            <a:pPr marL="457200" lvl="0" indent="-342900" algn="l" rtl="0">
              <a:lnSpc>
                <a:spcPct val="90000"/>
              </a:lnSpc>
              <a:spcBef>
                <a:spcPts val="0"/>
              </a:spcBef>
              <a:spcAft>
                <a:spcPts val="0"/>
              </a:spcAft>
              <a:buClr>
                <a:srgbClr val="000000"/>
              </a:buClr>
              <a:buSzPts val="1800"/>
              <a:buFont typeface="Comic Sans MS"/>
              <a:buAutoNum type="arabicPeriod"/>
            </a:pPr>
            <a:r>
              <a:rPr lang="en-US">
                <a:solidFill>
                  <a:srgbClr val="000000"/>
                </a:solidFill>
                <a:latin typeface="Comic Sans MS"/>
                <a:ea typeface="Comic Sans MS"/>
                <a:cs typeface="Comic Sans MS"/>
                <a:sym typeface="Comic Sans MS"/>
              </a:rPr>
              <a:t>Chant your 8 times table once (Like we would in class). </a:t>
            </a:r>
            <a:endParaRPr>
              <a:solidFill>
                <a:srgbClr val="000000"/>
              </a:solidFill>
              <a:latin typeface="Comic Sans MS"/>
              <a:ea typeface="Comic Sans MS"/>
              <a:cs typeface="Comic Sans MS"/>
              <a:sym typeface="Comic Sans MS"/>
            </a:endParaRPr>
          </a:p>
          <a:p>
            <a:pPr marL="457200" lvl="0" indent="-342900" algn="l" rtl="0">
              <a:lnSpc>
                <a:spcPct val="90000"/>
              </a:lnSpc>
              <a:spcBef>
                <a:spcPts val="0"/>
              </a:spcBef>
              <a:spcAft>
                <a:spcPts val="0"/>
              </a:spcAft>
              <a:buClr>
                <a:srgbClr val="000000"/>
              </a:buClr>
              <a:buSzPts val="1800"/>
              <a:buFont typeface="Comic Sans MS"/>
              <a:buAutoNum type="arabicPeriod"/>
            </a:pPr>
            <a:r>
              <a:rPr lang="en-US">
                <a:solidFill>
                  <a:srgbClr val="000000"/>
                </a:solidFill>
                <a:latin typeface="Comic Sans MS"/>
                <a:ea typeface="Comic Sans MS"/>
                <a:cs typeface="Comic Sans MS"/>
                <a:sym typeface="Comic Sans MS"/>
              </a:rPr>
              <a:t>Chant your 6 times table once (Like we would in class). </a:t>
            </a:r>
            <a:endParaRPr>
              <a:solidFill>
                <a:srgbClr val="000000"/>
              </a:solidFill>
              <a:latin typeface="Comic Sans MS"/>
              <a:ea typeface="Comic Sans MS"/>
              <a:cs typeface="Comic Sans MS"/>
              <a:sym typeface="Comic Sans M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accent1"/>
              </a:buClr>
              <a:buSzPts val="3200"/>
              <a:buFont typeface="Comic Sans MS"/>
              <a:buNone/>
            </a:pPr>
            <a:r>
              <a:rPr lang="en-US" sz="3200">
                <a:solidFill>
                  <a:schemeClr val="accent1"/>
                </a:solidFill>
                <a:latin typeface="Comic Sans MS"/>
                <a:ea typeface="Comic Sans MS"/>
                <a:cs typeface="Comic Sans MS"/>
                <a:sym typeface="Comic Sans MS"/>
              </a:rPr>
              <a:t>02.02.21</a:t>
            </a:r>
            <a:br>
              <a:rPr lang="en-US" sz="3200">
                <a:solidFill>
                  <a:schemeClr val="accent1"/>
                </a:solidFill>
                <a:latin typeface="Comic Sans MS"/>
                <a:ea typeface="Comic Sans MS"/>
                <a:cs typeface="Comic Sans MS"/>
                <a:sym typeface="Comic Sans MS"/>
              </a:rPr>
            </a:br>
            <a:r>
              <a:rPr lang="en-US" sz="3200">
                <a:solidFill>
                  <a:schemeClr val="accent1"/>
                </a:solidFill>
                <a:latin typeface="Comic Sans MS"/>
                <a:ea typeface="Comic Sans MS"/>
                <a:cs typeface="Comic Sans MS"/>
                <a:sym typeface="Comic Sans MS"/>
              </a:rPr>
              <a:t>Maths</a:t>
            </a:r>
            <a:endParaRPr/>
          </a:p>
        </p:txBody>
      </p:sp>
      <p:sp>
        <p:nvSpPr>
          <p:cNvPr id="91" name="Google Shape;9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0000FF"/>
              </a:buClr>
              <a:buSzPts val="2800"/>
              <a:buNone/>
            </a:pPr>
            <a:r>
              <a:rPr lang="en-US">
                <a:solidFill>
                  <a:srgbClr val="0000FF"/>
                </a:solidFill>
                <a:latin typeface="Comic Sans MS"/>
                <a:ea typeface="Comic Sans MS"/>
                <a:cs typeface="Comic Sans MS"/>
                <a:sym typeface="Comic Sans MS"/>
              </a:rPr>
              <a:t>Hi Year 4!</a:t>
            </a:r>
            <a:endParaRPr/>
          </a:p>
          <a:p>
            <a:pPr marL="0" lvl="0" indent="0" algn="l" rtl="0">
              <a:lnSpc>
                <a:spcPct val="90000"/>
              </a:lnSpc>
              <a:spcBef>
                <a:spcPts val="1000"/>
              </a:spcBef>
              <a:spcAft>
                <a:spcPts val="0"/>
              </a:spcAft>
              <a:buClr>
                <a:schemeClr val="dk1"/>
              </a:buClr>
              <a:buSzPts val="2800"/>
              <a:buNone/>
            </a:pPr>
            <a:endParaRPr>
              <a:solidFill>
                <a:srgbClr val="0000FF"/>
              </a:solidFill>
              <a:latin typeface="Comic Sans MS"/>
              <a:ea typeface="Comic Sans MS"/>
              <a:cs typeface="Comic Sans MS"/>
              <a:sym typeface="Comic Sans MS"/>
            </a:endParaRPr>
          </a:p>
          <a:p>
            <a:pPr marL="0" lvl="0" indent="0" algn="l" rtl="0">
              <a:lnSpc>
                <a:spcPct val="115000"/>
              </a:lnSpc>
              <a:spcBef>
                <a:spcPts val="0"/>
              </a:spcBef>
              <a:spcAft>
                <a:spcPts val="0"/>
              </a:spcAft>
              <a:buClr>
                <a:srgbClr val="000000"/>
              </a:buClr>
              <a:buSzPts val="1306"/>
              <a:buNone/>
            </a:pPr>
            <a:r>
              <a:rPr lang="en-US">
                <a:solidFill>
                  <a:srgbClr val="0000FF"/>
                </a:solidFill>
                <a:latin typeface="Comic Sans MS"/>
                <a:ea typeface="Comic Sans MS"/>
                <a:cs typeface="Comic Sans MS"/>
                <a:sym typeface="Comic Sans MS"/>
              </a:rPr>
              <a:t>Today you will be learning about calculating and comparing intervals of time! Listen to the lesson carefully and complete the activities in it. </a:t>
            </a:r>
            <a:endParaRPr/>
          </a:p>
          <a:p>
            <a:pPr marL="0" lvl="0" indent="0" algn="l" rtl="0">
              <a:lnSpc>
                <a:spcPct val="115000"/>
              </a:lnSpc>
              <a:spcBef>
                <a:spcPts val="0"/>
              </a:spcBef>
              <a:spcAft>
                <a:spcPts val="0"/>
              </a:spcAft>
              <a:buClr>
                <a:srgbClr val="000000"/>
              </a:buClr>
              <a:buSzPts val="1306"/>
              <a:buNone/>
            </a:pPr>
            <a:r>
              <a:rPr lang="en-US">
                <a:solidFill>
                  <a:srgbClr val="0000FF"/>
                </a:solidFill>
                <a:latin typeface="Comic Sans MS"/>
                <a:ea typeface="Comic Sans MS"/>
                <a:cs typeface="Comic Sans MS"/>
                <a:sym typeface="Comic Sans MS"/>
              </a:rPr>
              <a:t>Afterwards there is a worksheet on the website for you to do and a quiz for you to complete too!</a:t>
            </a:r>
            <a:endParaRPr/>
          </a:p>
          <a:p>
            <a:pPr marL="0" lvl="0" indent="0" algn="l" rtl="0">
              <a:lnSpc>
                <a:spcPct val="115000"/>
              </a:lnSpc>
              <a:spcBef>
                <a:spcPts val="0"/>
              </a:spcBef>
              <a:spcAft>
                <a:spcPts val="0"/>
              </a:spcAft>
              <a:buClr>
                <a:srgbClr val="000000"/>
              </a:buClr>
              <a:buSzPts val="1306"/>
              <a:buNone/>
            </a:pPr>
            <a:endParaRPr>
              <a:solidFill>
                <a:srgbClr val="0000FF"/>
              </a:solidFill>
              <a:latin typeface="Comic Sans MS"/>
              <a:ea typeface="Comic Sans MS"/>
              <a:cs typeface="Comic Sans MS"/>
              <a:sym typeface="Comic Sans MS"/>
            </a:endParaRPr>
          </a:p>
          <a:p>
            <a:pPr marL="0" lvl="0" indent="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omic Sans MS"/>
              <a:buNone/>
            </a:pPr>
            <a:r>
              <a:rPr lang="en-US">
                <a:latin typeface="Comic Sans MS"/>
                <a:ea typeface="Comic Sans MS"/>
                <a:cs typeface="Comic Sans MS"/>
                <a:sym typeface="Comic Sans MS"/>
              </a:rPr>
              <a:t>02.02.21</a:t>
            </a:r>
            <a:br>
              <a:rPr lang="en-US">
                <a:latin typeface="Comic Sans MS"/>
                <a:ea typeface="Comic Sans MS"/>
                <a:cs typeface="Comic Sans MS"/>
                <a:sym typeface="Comic Sans MS"/>
              </a:rPr>
            </a:br>
            <a:r>
              <a:rPr lang="en-US">
                <a:latin typeface="Comic Sans MS"/>
                <a:ea typeface="Comic Sans MS"/>
                <a:cs typeface="Comic Sans MS"/>
                <a:sym typeface="Comic Sans MS"/>
              </a:rPr>
              <a:t>Maths</a:t>
            </a:r>
            <a:endParaRPr/>
          </a:p>
        </p:txBody>
      </p:sp>
      <p:sp>
        <p:nvSpPr>
          <p:cNvPr id="97" name="Google Shape;97;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latin typeface="Comic Sans MS"/>
                <a:ea typeface="Comic Sans MS"/>
                <a:cs typeface="Comic Sans MS"/>
                <a:sym typeface="Comic Sans MS"/>
              </a:rPr>
              <a:t>Click on the arrow for today’s lesson.</a:t>
            </a:r>
            <a:endParaRPr/>
          </a:p>
          <a:p>
            <a:pPr marL="228600" lvl="0" indent="-50800" algn="l" rtl="0">
              <a:lnSpc>
                <a:spcPct val="90000"/>
              </a:lnSpc>
              <a:spcBef>
                <a:spcPts val="1000"/>
              </a:spcBef>
              <a:spcAft>
                <a:spcPts val="0"/>
              </a:spcAft>
              <a:buClr>
                <a:schemeClr val="dk1"/>
              </a:buClr>
              <a:buSzPts val="2800"/>
              <a:buNone/>
            </a:pPr>
            <a:endParaRPr>
              <a:latin typeface="Comic Sans MS"/>
              <a:ea typeface="Comic Sans MS"/>
              <a:cs typeface="Comic Sans MS"/>
              <a:sym typeface="Comic Sans MS"/>
            </a:endParaRPr>
          </a:p>
          <a:p>
            <a:pPr marL="228600" lvl="0" indent="-50800" algn="l" rtl="0">
              <a:lnSpc>
                <a:spcPct val="90000"/>
              </a:lnSpc>
              <a:spcBef>
                <a:spcPts val="1000"/>
              </a:spcBef>
              <a:spcAft>
                <a:spcPts val="0"/>
              </a:spcAft>
              <a:buClr>
                <a:schemeClr val="dk1"/>
              </a:buClr>
              <a:buSzPts val="2800"/>
              <a:buNone/>
            </a:pPr>
            <a:endParaRPr>
              <a:latin typeface="Comic Sans MS"/>
              <a:ea typeface="Comic Sans MS"/>
              <a:cs typeface="Comic Sans MS"/>
              <a:sym typeface="Comic Sans MS"/>
            </a:endParaRPr>
          </a:p>
          <a:p>
            <a:pPr marL="228600" lvl="0" indent="-50800" algn="l" rtl="0">
              <a:lnSpc>
                <a:spcPct val="90000"/>
              </a:lnSpc>
              <a:spcBef>
                <a:spcPts val="1000"/>
              </a:spcBef>
              <a:spcAft>
                <a:spcPts val="0"/>
              </a:spcAft>
              <a:buClr>
                <a:schemeClr val="dk1"/>
              </a:buClr>
              <a:buSzPts val="2800"/>
              <a:buNone/>
            </a:pPr>
            <a:endParaRPr>
              <a:latin typeface="Comic Sans MS"/>
              <a:ea typeface="Comic Sans MS"/>
              <a:cs typeface="Comic Sans MS"/>
              <a:sym typeface="Comic Sans MS"/>
            </a:endParaRPr>
          </a:p>
          <a:p>
            <a:pPr marL="228600" lvl="0" indent="-50800" algn="l" rtl="0">
              <a:lnSpc>
                <a:spcPct val="90000"/>
              </a:lnSpc>
              <a:spcBef>
                <a:spcPts val="1000"/>
              </a:spcBef>
              <a:spcAft>
                <a:spcPts val="0"/>
              </a:spcAft>
              <a:buClr>
                <a:schemeClr val="dk1"/>
              </a:buClr>
              <a:buSzPts val="2800"/>
              <a:buNone/>
            </a:pPr>
            <a:endParaRPr>
              <a:latin typeface="Comic Sans MS"/>
              <a:ea typeface="Comic Sans MS"/>
              <a:cs typeface="Comic Sans MS"/>
              <a:sym typeface="Comic Sans MS"/>
            </a:endParaRPr>
          </a:p>
          <a:p>
            <a:pPr marL="228600" lvl="0" indent="-228600" algn="l" rtl="0">
              <a:lnSpc>
                <a:spcPct val="90000"/>
              </a:lnSpc>
              <a:spcBef>
                <a:spcPts val="1000"/>
              </a:spcBef>
              <a:spcAft>
                <a:spcPts val="0"/>
              </a:spcAft>
              <a:buClr>
                <a:schemeClr val="dk1"/>
              </a:buClr>
              <a:buSzPts val="2800"/>
              <a:buChar char="•"/>
            </a:pPr>
            <a:r>
              <a:rPr lang="en-US">
                <a:latin typeface="Comic Sans MS"/>
                <a:ea typeface="Comic Sans MS"/>
                <a:cs typeface="Comic Sans MS"/>
                <a:sym typeface="Comic Sans MS"/>
              </a:rPr>
              <a:t>After you have watched the video and completed the activities do the worksheet attached on the website. Lastly, complete the quiz at the end to test your learning!</a:t>
            </a:r>
            <a:endParaRPr/>
          </a:p>
        </p:txBody>
      </p:sp>
      <p:sp>
        <p:nvSpPr>
          <p:cNvPr id="98" name="Google Shape;98;p2">
            <a:hlinkClick r:id="rId3"/>
          </p:cNvPr>
          <p:cNvSpPr/>
          <p:nvPr/>
        </p:nvSpPr>
        <p:spPr>
          <a:xfrm>
            <a:off x="3424052" y="2718759"/>
            <a:ext cx="3871356" cy="1282535"/>
          </a:xfrm>
          <a:prstGeom prst="rightArrow">
            <a:avLst>
              <a:gd name="adj1" fmla="val 50000"/>
              <a:gd name="adj2" fmla="val 50000"/>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202</Words>
  <Application>Microsoft Office PowerPoint</Application>
  <PresentationFormat>Widescreen</PresentationFormat>
  <Paragraphs>19</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Comic Sans MS</vt:lpstr>
      <vt:lpstr>Office Theme</vt:lpstr>
      <vt:lpstr>02.02.21             DMM: Let’s get your maths brains warmed up!</vt:lpstr>
      <vt:lpstr>02.02.21 Maths</vt:lpstr>
      <vt:lpstr>02.02.21 Maths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02.02.21             DMM: Let’s get your maths brains warmed up!</dc:title>
  <dc:creator>bethaney little</dc:creator>
  <cp:lastModifiedBy>Louise Richardson</cp:lastModifiedBy>
  <cp:revision>1</cp:revision>
  <dcterms:created xsi:type="dcterms:W3CDTF">2021-01-29T09:38:36Z</dcterms:created>
  <dcterms:modified xsi:type="dcterms:W3CDTF">2021-02-01T19:48:01Z</dcterms:modified>
</cp:coreProperties>
</file>