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8166-41F3-F44C-9CD0-9A86C19FA2A7}" type="datetimeFigureOut">
              <a:rPr lang="en-US" smtClean="0"/>
              <a:t>20/02/2021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365E-FBD1-674F-985B-9DA0BF86B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11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8166-41F3-F44C-9CD0-9A86C19FA2A7}" type="datetimeFigureOut">
              <a:rPr lang="en-US" smtClean="0"/>
              <a:t>20/02/2021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365E-FBD1-674F-985B-9DA0BF86B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97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8166-41F3-F44C-9CD0-9A86C19FA2A7}" type="datetimeFigureOut">
              <a:rPr lang="en-US" smtClean="0"/>
              <a:t>20/02/2021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365E-FBD1-674F-985B-9DA0BF86B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28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8166-41F3-F44C-9CD0-9A86C19FA2A7}" type="datetimeFigureOut">
              <a:rPr lang="en-US" smtClean="0"/>
              <a:t>20/02/2021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365E-FBD1-674F-985B-9DA0BF86B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5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8166-41F3-F44C-9CD0-9A86C19FA2A7}" type="datetimeFigureOut">
              <a:rPr lang="en-US" smtClean="0"/>
              <a:t>20/02/2021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365E-FBD1-674F-985B-9DA0BF86B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30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8166-41F3-F44C-9CD0-9A86C19FA2A7}" type="datetimeFigureOut">
              <a:rPr lang="en-US" smtClean="0"/>
              <a:t>20/02/2021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365E-FBD1-674F-985B-9DA0BF86B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520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8166-41F3-F44C-9CD0-9A86C19FA2A7}" type="datetimeFigureOut">
              <a:rPr lang="en-US" smtClean="0"/>
              <a:t>20/02/2021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365E-FBD1-674F-985B-9DA0BF86B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8166-41F3-F44C-9CD0-9A86C19FA2A7}" type="datetimeFigureOut">
              <a:rPr lang="en-US" smtClean="0"/>
              <a:t>20/02/2021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365E-FBD1-674F-985B-9DA0BF86B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70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8166-41F3-F44C-9CD0-9A86C19FA2A7}" type="datetimeFigureOut">
              <a:rPr lang="en-US" smtClean="0"/>
              <a:t>20/02/2021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365E-FBD1-674F-985B-9DA0BF86B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20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8166-41F3-F44C-9CD0-9A86C19FA2A7}" type="datetimeFigureOut">
              <a:rPr lang="en-US" smtClean="0"/>
              <a:t>20/02/2021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365E-FBD1-674F-985B-9DA0BF86B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513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8166-41F3-F44C-9CD0-9A86C19FA2A7}" type="datetimeFigureOut">
              <a:rPr lang="en-US" smtClean="0"/>
              <a:t>20/02/2021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365E-FBD1-674F-985B-9DA0BF86B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91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58166-41F3-F44C-9CD0-9A86C19FA2A7}" type="datetimeFigureOut">
              <a:rPr lang="en-US" smtClean="0"/>
              <a:t>20/02/2021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3365E-FBD1-674F-985B-9DA0BF86B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09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5737"/>
            <a:ext cx="7772400" cy="457814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Geography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794" y="1183611"/>
            <a:ext cx="8359358" cy="5462095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The focus of our topic has changed this half term to Geography, where we are going to look at Castles.  </a:t>
            </a:r>
          </a:p>
          <a:p>
            <a:pPr algn="l"/>
            <a:endParaRPr lang="en-US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Geography is a subject which looks at the world around us including where things are, looking at maps, directions and features of where we live.  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algn="l"/>
            <a:endParaRPr lang="en-US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59008" y="147682"/>
            <a:ext cx="1033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u="sng" dirty="0" smtClean="0">
                <a:latin typeface="Comic Sans MS"/>
                <a:cs typeface="Comic Sans MS"/>
              </a:rPr>
              <a:t>22.2.21</a:t>
            </a:r>
            <a:br>
              <a:rPr lang="en-US" u="sng" dirty="0" smtClean="0">
                <a:latin typeface="Comic Sans MS"/>
                <a:cs typeface="Comic Sans MS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707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0000"/>
                </a:solidFill>
              </a:rPr>
              <a:t>Today we are going to look at the United Kingdom.  </a:t>
            </a:r>
            <a:endParaRPr lang="en-US" b="1" u="sng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929879"/>
            <a:ext cx="841712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mic Sans MS"/>
                <a:cs typeface="Comic Sans MS"/>
              </a:rPr>
              <a:t>Can you remember the 4 different countries that make up the United Kingdom?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 descr="Irelan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3942" y="943320"/>
            <a:ext cx="1897270" cy="948635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3542080" y="2769209"/>
            <a:ext cx="2249183" cy="1639970"/>
            <a:chOff x="457200" y="3335291"/>
            <a:chExt cx="2249183" cy="1639970"/>
          </a:xfrm>
        </p:grpSpPr>
        <p:sp>
          <p:nvSpPr>
            <p:cNvPr id="5" name="TextBox 4"/>
            <p:cNvSpPr txBox="1"/>
            <p:nvPr/>
          </p:nvSpPr>
          <p:spPr>
            <a:xfrm>
              <a:off x="457200" y="3335291"/>
              <a:ext cx="224918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u="sng" dirty="0" smtClean="0">
                  <a:solidFill>
                    <a:srgbClr val="FF0000"/>
                  </a:solidFill>
                  <a:latin typeface="Comic Sans MS"/>
                  <a:cs typeface="Comic Sans MS"/>
                </a:rPr>
                <a:t>England</a:t>
              </a:r>
            </a:p>
            <a:p>
              <a:endParaRPr lang="en-US" sz="3200" b="1" u="sng" dirty="0">
                <a:solidFill>
                  <a:srgbClr val="FF0000"/>
                </a:solidFill>
                <a:latin typeface="Comic Sans MS"/>
                <a:cs typeface="Comic Sans MS"/>
              </a:endParaRPr>
            </a:p>
            <a:p>
              <a:endParaRPr lang="en-US" sz="3200" b="1" u="sng" dirty="0">
                <a:solidFill>
                  <a:srgbClr val="FF0000"/>
                </a:solidFill>
                <a:latin typeface="Comic Sans MS"/>
                <a:cs typeface="Comic Sans MS"/>
              </a:endParaRPr>
            </a:p>
          </p:txBody>
        </p:sp>
        <p:pic>
          <p:nvPicPr>
            <p:cNvPr id="7" name="Picture 6" descr="England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4009968"/>
              <a:ext cx="1608822" cy="965293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>
            <a:off x="3364307" y="4804042"/>
            <a:ext cx="1960289" cy="1559669"/>
            <a:chOff x="3364307" y="4804042"/>
            <a:chExt cx="1960289" cy="1559669"/>
          </a:xfrm>
        </p:grpSpPr>
        <p:pic>
          <p:nvPicPr>
            <p:cNvPr id="12" name="Picture 11" descr="scotland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6080" y="5388818"/>
              <a:ext cx="1624822" cy="974893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3364307" y="4804042"/>
              <a:ext cx="1960289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u="sng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Scotland</a:t>
              </a:r>
              <a:endParaRPr lang="en-US" sz="3200" b="1" u="sng" dirty="0">
                <a:solidFill>
                  <a:srgbClr val="0000FF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14208" y="3239160"/>
            <a:ext cx="1960289" cy="1698292"/>
            <a:chOff x="214208" y="3239160"/>
            <a:chExt cx="1960289" cy="1698292"/>
          </a:xfrm>
        </p:grpSpPr>
        <p:sp>
          <p:nvSpPr>
            <p:cNvPr id="14" name="TextBox 13"/>
            <p:cNvSpPr txBox="1"/>
            <p:nvPr/>
          </p:nvSpPr>
          <p:spPr>
            <a:xfrm>
              <a:off x="214208" y="3239160"/>
              <a:ext cx="1960289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u="sng" dirty="0" smtClean="0">
                  <a:solidFill>
                    <a:srgbClr val="008000"/>
                  </a:solidFill>
                  <a:latin typeface="Comic Sans MS"/>
                  <a:cs typeface="Comic Sans MS"/>
                </a:rPr>
                <a:t>Wales</a:t>
              </a:r>
              <a:endParaRPr lang="en-US" sz="3200" b="1" u="sng" dirty="0">
                <a:solidFill>
                  <a:srgbClr val="008000"/>
                </a:solidFill>
                <a:latin typeface="Comic Sans MS"/>
                <a:cs typeface="Comic Sans MS"/>
              </a:endParaRPr>
            </a:p>
          </p:txBody>
        </p:sp>
        <p:pic>
          <p:nvPicPr>
            <p:cNvPr id="18" name="Picture 17" descr="Welsh flag.jp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5811" y="3880905"/>
              <a:ext cx="1695251" cy="1056547"/>
            </a:xfrm>
            <a:prstGeom prst="rect">
              <a:avLst/>
            </a:prstGeom>
          </p:spPr>
        </p:pic>
      </p:grpSp>
      <p:grpSp>
        <p:nvGrpSpPr>
          <p:cNvPr id="9" name="Group 8"/>
          <p:cNvGrpSpPr/>
          <p:nvPr/>
        </p:nvGrpSpPr>
        <p:grpSpPr>
          <a:xfrm>
            <a:off x="6563942" y="3490053"/>
            <a:ext cx="2310386" cy="2539557"/>
            <a:chOff x="6563942" y="3490053"/>
            <a:chExt cx="2310386" cy="2539557"/>
          </a:xfrm>
        </p:grpSpPr>
        <p:grpSp>
          <p:nvGrpSpPr>
            <p:cNvPr id="19" name="Group 18"/>
            <p:cNvGrpSpPr/>
            <p:nvPr/>
          </p:nvGrpSpPr>
          <p:grpSpPr>
            <a:xfrm>
              <a:off x="6563942" y="3490053"/>
              <a:ext cx="2310386" cy="2539557"/>
              <a:chOff x="6563942" y="3490053"/>
              <a:chExt cx="2310386" cy="2539557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6705569" y="3490053"/>
                <a:ext cx="2168759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u="sng" dirty="0" smtClean="0">
                    <a:solidFill>
                      <a:schemeClr val="accent6"/>
                    </a:solidFill>
                    <a:latin typeface="Comic Sans MS"/>
                    <a:cs typeface="Comic Sans MS"/>
                  </a:rPr>
                  <a:t>Northern Ireland</a:t>
                </a:r>
                <a:endParaRPr lang="en-US" sz="3200" b="1" u="sng" dirty="0">
                  <a:solidFill>
                    <a:schemeClr val="accent6"/>
                  </a:solidFill>
                  <a:latin typeface="Comic Sans MS"/>
                  <a:cs typeface="Comic Sans MS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563942" y="5752611"/>
                <a:ext cx="231038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200" dirty="0">
                  <a:latin typeface="Comic Sans MS"/>
                  <a:cs typeface="Comic Sans MS"/>
                </a:endParaRPr>
              </a:p>
            </p:txBody>
          </p:sp>
        </p:grpSp>
        <p:pic>
          <p:nvPicPr>
            <p:cNvPr id="3" name="Picture 2" descr="n ireland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0154" y="4699101"/>
              <a:ext cx="1746646" cy="8733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3225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987"/>
            <a:ext cx="8229600" cy="811626"/>
          </a:xfrm>
        </p:spPr>
        <p:txBody>
          <a:bodyPr/>
          <a:lstStyle/>
          <a:p>
            <a:r>
              <a:rPr lang="en-US" b="1" u="sng" dirty="0" smtClean="0">
                <a:latin typeface="Comic Sans MS"/>
                <a:cs typeface="Comic Sans MS"/>
              </a:rPr>
              <a:t>Human and Physical Features</a:t>
            </a:r>
            <a:endParaRPr lang="en-US" b="1" u="sng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94" y="1063965"/>
            <a:ext cx="8707838" cy="563721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Can you remember what a human and physical feature is?</a:t>
            </a:r>
          </a:p>
          <a:p>
            <a:endParaRPr lang="en-US" dirty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We talked quite a lot about it during our topic on farms.  </a:t>
            </a:r>
          </a:p>
          <a:p>
            <a:endParaRPr lang="en-US" dirty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A human feature is something a human has created such as a shop, park, post office.</a:t>
            </a:r>
          </a:p>
          <a:p>
            <a:r>
              <a:rPr lang="en-US" dirty="0" smtClean="0">
                <a:latin typeface="Comic Sans MS"/>
                <a:cs typeface="Comic Sans MS"/>
              </a:rPr>
              <a:t>A physical feature is </a:t>
            </a:r>
            <a:r>
              <a:rPr lang="en-US" dirty="0" smtClean="0">
                <a:latin typeface="Comic Sans MS"/>
                <a:cs typeface="Comic Sans MS"/>
              </a:rPr>
              <a:t>a part </a:t>
            </a:r>
            <a:r>
              <a:rPr lang="en-US" dirty="0" smtClean="0">
                <a:latin typeface="Comic Sans MS"/>
                <a:cs typeface="Comic Sans MS"/>
              </a:rPr>
              <a:t>of the landscape such as mountains, rivers, hills and fields. </a:t>
            </a:r>
            <a:endParaRPr lang="en-US" dirty="0">
              <a:latin typeface="Comic Sans MS"/>
              <a:cs typeface="Comic Sans MS"/>
            </a:endParaRPr>
          </a:p>
          <a:p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Can you name 1 physical and 1 human feature where you live? 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795323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298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Comic Sans MS"/>
                <a:cs typeface="Comic Sans MS"/>
              </a:rPr>
              <a:t>Watch this video</a:t>
            </a:r>
            <a:r>
              <a:rPr lang="en-US" dirty="0" smtClean="0">
                <a:latin typeface="Comic Sans MS"/>
                <a:cs typeface="Comic Sans MS"/>
              </a:rPr>
              <a:t/>
            </a:r>
            <a:br>
              <a:rPr lang="en-US" dirty="0" smtClean="0">
                <a:latin typeface="Comic Sans MS"/>
                <a:cs typeface="Comic Sans MS"/>
              </a:rPr>
            </a:br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https://</a:t>
            </a:r>
            <a:r>
              <a:rPr lang="en-US" sz="2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www.bbc.co.uk</a:t>
            </a:r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/teach/class-clips-video/geography-ks1--ks2-the-united-kingdom/zhtgrj6</a:t>
            </a:r>
            <a:b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</a:br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/>
            </a:r>
            <a:b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</a:br>
            <a:r>
              <a:rPr lang="en-US" sz="2000" dirty="0">
                <a:solidFill>
                  <a:srgbClr val="0000FF"/>
                </a:solidFill>
                <a:latin typeface="Comic Sans MS"/>
                <a:cs typeface="Comic Sans MS"/>
              </a:rPr>
              <a:t/>
            </a:r>
            <a:br>
              <a:rPr lang="en-US" sz="2000" dirty="0">
                <a:solidFill>
                  <a:srgbClr val="0000FF"/>
                </a:solidFill>
                <a:latin typeface="Comic Sans MS"/>
                <a:cs typeface="Comic Sans MS"/>
              </a:rPr>
            </a:br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/>
            </a:r>
            <a:b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</a:br>
            <a:r>
              <a:rPr lang="en-US" sz="2000" dirty="0">
                <a:solidFill>
                  <a:srgbClr val="0000FF"/>
                </a:solidFill>
                <a:latin typeface="Comic Sans MS"/>
                <a:cs typeface="Comic Sans MS"/>
              </a:rPr>
              <a:t/>
            </a:r>
            <a:br>
              <a:rPr lang="en-US" sz="2000" dirty="0">
                <a:solidFill>
                  <a:srgbClr val="0000FF"/>
                </a:solidFill>
                <a:latin typeface="Comic Sans MS"/>
                <a:cs typeface="Comic Sans MS"/>
              </a:rPr>
            </a:br>
            <a:r>
              <a:rPr lang="en-US" sz="2000" dirty="0">
                <a:solidFill>
                  <a:srgbClr val="0000FF"/>
                </a:solidFill>
                <a:latin typeface="Comic Sans MS"/>
                <a:cs typeface="Comic Sans MS"/>
              </a:rPr>
              <a:t/>
            </a:r>
            <a:br>
              <a:rPr lang="en-US" sz="2000" dirty="0">
                <a:solidFill>
                  <a:srgbClr val="0000FF"/>
                </a:solidFill>
                <a:latin typeface="Comic Sans MS"/>
                <a:cs typeface="Comic Sans MS"/>
              </a:rPr>
            </a:b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312" y="1315756"/>
            <a:ext cx="8660119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</a:b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Did you spot the physical and human feature in each country of the United Kingdom?</a:t>
            </a:r>
            <a:b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</a:br>
            <a:endParaRPr lang="en-US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Watch again and see if you can say which famous places are physical or human features.  </a:t>
            </a:r>
            <a:b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</a:b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</a:b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Where do we live on the map?  Can you locate Newcastle?</a:t>
            </a:r>
          </a:p>
          <a:p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Now look at the map attached on the website.  Can you draw and label the 4 countries in the United Kingdom? Draw the flags and mark on the capital city of each country.  </a:t>
            </a:r>
          </a:p>
          <a:p>
            <a:endParaRPr lang="en-US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Name a physical and human feature in each country, they can be the ones from the video but they don’t have to be.  </a:t>
            </a:r>
          </a:p>
          <a:p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Finally, mark Newcastle onto your map and write a physical and human feature in Newcastle.  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178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164</Words>
  <Application>Microsoft Macintosh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Geography</vt:lpstr>
      <vt:lpstr>Today we are going to look at the United Kingdom.  </vt:lpstr>
      <vt:lpstr>Human and Physical Features</vt:lpstr>
      <vt:lpstr>Watch this video https://www.bbc.co.uk/teach/class-clips-video/geography-ks1--ks2-the-united-kingdom/zhtgrj6    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Southern</dc:creator>
  <cp:lastModifiedBy>Jennifer Southern</cp:lastModifiedBy>
  <cp:revision>2</cp:revision>
  <dcterms:created xsi:type="dcterms:W3CDTF">2021-02-20T17:21:30Z</dcterms:created>
  <dcterms:modified xsi:type="dcterms:W3CDTF">2021-02-20T17:24:13Z</dcterms:modified>
</cp:coreProperties>
</file>