
<file path=[Content_Types].xml><?xml version="1.0" encoding="utf-8"?>
<Types xmlns="http://schemas.openxmlformats.org/package/2006/content-types">
  <Default Extension="xml" ContentType="application/xml"/>
  <Default Extension="png" ContentType="image/png"/>
  <Default Extension="jpg" ContentType="image/jpeg"/>
  <Default Extension="jpeg" ContentType="image/jpeg"/>
  <Default Extension="rels" ContentType="application/vnd.openxmlformats-package.relationships+xml"/>
  <Default Extension="wav" ContentType="audio/wav"/>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290" r:id="rId3"/>
    <p:sldId id="289" r:id="rId4"/>
    <p:sldId id="292" r:id="rId5"/>
    <p:sldId id="293" r:id="rId6"/>
    <p:sldId id="299" r:id="rId7"/>
    <p:sldId id="298" r:id="rId8"/>
    <p:sldId id="285" r:id="rId9"/>
    <p:sldId id="291" r:id="rId10"/>
    <p:sldId id="295" r:id="rId11"/>
    <p:sldId id="296" r:id="rId12"/>
    <p:sldId id="27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FFCC66"/>
    <a:srgbClr val="FF9933"/>
    <a:srgbClr val="CC99FF"/>
    <a:srgbClr val="122054"/>
    <a:srgbClr val="2B2D4A"/>
    <a:srgbClr val="A3C9FF"/>
    <a:srgbClr val="4078FF"/>
    <a:srgbClr val="29CB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63" d="100"/>
          <a:sy n="63" d="100"/>
        </p:scale>
        <p:origin x="-112" y="-6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3E008FD-CE5C-435A-BD12-E43D6540116A}" type="datetimeFigureOut">
              <a:rPr lang="en-GB" smtClean="0"/>
              <a:t>04/02/2021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E6BAA8-7F20-4C13-BBC6-EF628BC0B793}" type="slidenum">
              <a:rPr lang="en-GB" smtClean="0"/>
              <a:t>‹#›</a:t>
            </a:fld>
            <a:endParaRPr lang="en-GB"/>
          </a:p>
        </p:txBody>
      </p:sp>
    </p:spTree>
    <p:extLst>
      <p:ext uri="{BB962C8B-B14F-4D97-AF65-F5344CB8AC3E}">
        <p14:creationId xmlns:p14="http://schemas.microsoft.com/office/powerpoint/2010/main" val="585674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3E008FD-CE5C-435A-BD12-E43D6540116A}" type="datetimeFigureOut">
              <a:rPr lang="en-GB" smtClean="0"/>
              <a:t>04/02/2021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E6BAA8-7F20-4C13-BBC6-EF628BC0B793}" type="slidenum">
              <a:rPr lang="en-GB" smtClean="0"/>
              <a:t>‹#›</a:t>
            </a:fld>
            <a:endParaRPr lang="en-GB"/>
          </a:p>
        </p:txBody>
      </p:sp>
    </p:spTree>
    <p:extLst>
      <p:ext uri="{BB962C8B-B14F-4D97-AF65-F5344CB8AC3E}">
        <p14:creationId xmlns:p14="http://schemas.microsoft.com/office/powerpoint/2010/main" val="623320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3E008FD-CE5C-435A-BD12-E43D6540116A}" type="datetimeFigureOut">
              <a:rPr lang="en-GB" smtClean="0"/>
              <a:t>04/02/2021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E6BAA8-7F20-4C13-BBC6-EF628BC0B793}" type="slidenum">
              <a:rPr lang="en-GB" smtClean="0"/>
              <a:t>‹#›</a:t>
            </a:fld>
            <a:endParaRPr lang="en-GB"/>
          </a:p>
        </p:txBody>
      </p:sp>
    </p:spTree>
    <p:extLst>
      <p:ext uri="{BB962C8B-B14F-4D97-AF65-F5344CB8AC3E}">
        <p14:creationId xmlns:p14="http://schemas.microsoft.com/office/powerpoint/2010/main" val="3043480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3E008FD-CE5C-435A-BD12-E43D6540116A}" type="datetimeFigureOut">
              <a:rPr lang="en-GB" smtClean="0"/>
              <a:t>04/02/2021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E6BAA8-7F20-4C13-BBC6-EF628BC0B793}" type="slidenum">
              <a:rPr lang="en-GB" smtClean="0"/>
              <a:t>‹#›</a:t>
            </a:fld>
            <a:endParaRPr lang="en-GB"/>
          </a:p>
        </p:txBody>
      </p:sp>
    </p:spTree>
    <p:extLst>
      <p:ext uri="{BB962C8B-B14F-4D97-AF65-F5344CB8AC3E}">
        <p14:creationId xmlns:p14="http://schemas.microsoft.com/office/powerpoint/2010/main" val="2629292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3E008FD-CE5C-435A-BD12-E43D6540116A}" type="datetimeFigureOut">
              <a:rPr lang="en-GB" smtClean="0"/>
              <a:t>04/02/2021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E6BAA8-7F20-4C13-BBC6-EF628BC0B793}" type="slidenum">
              <a:rPr lang="en-GB" smtClean="0"/>
              <a:t>‹#›</a:t>
            </a:fld>
            <a:endParaRPr lang="en-GB"/>
          </a:p>
        </p:txBody>
      </p:sp>
    </p:spTree>
    <p:extLst>
      <p:ext uri="{BB962C8B-B14F-4D97-AF65-F5344CB8AC3E}">
        <p14:creationId xmlns:p14="http://schemas.microsoft.com/office/powerpoint/2010/main" val="1492267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3E008FD-CE5C-435A-BD12-E43D6540116A}" type="datetimeFigureOut">
              <a:rPr lang="en-GB" smtClean="0"/>
              <a:t>04/02/2021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E6BAA8-7F20-4C13-BBC6-EF628BC0B793}" type="slidenum">
              <a:rPr lang="en-GB" smtClean="0"/>
              <a:t>‹#›</a:t>
            </a:fld>
            <a:endParaRPr lang="en-GB"/>
          </a:p>
        </p:txBody>
      </p:sp>
    </p:spTree>
    <p:extLst>
      <p:ext uri="{BB962C8B-B14F-4D97-AF65-F5344CB8AC3E}">
        <p14:creationId xmlns:p14="http://schemas.microsoft.com/office/powerpoint/2010/main" val="1595091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3E008FD-CE5C-435A-BD12-E43D6540116A}" type="datetimeFigureOut">
              <a:rPr lang="en-GB" smtClean="0"/>
              <a:t>04/02/2021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BE6BAA8-7F20-4C13-BBC6-EF628BC0B793}" type="slidenum">
              <a:rPr lang="en-GB" smtClean="0"/>
              <a:t>‹#›</a:t>
            </a:fld>
            <a:endParaRPr lang="en-GB"/>
          </a:p>
        </p:txBody>
      </p:sp>
    </p:spTree>
    <p:extLst>
      <p:ext uri="{BB962C8B-B14F-4D97-AF65-F5344CB8AC3E}">
        <p14:creationId xmlns:p14="http://schemas.microsoft.com/office/powerpoint/2010/main" val="232548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3E008FD-CE5C-435A-BD12-E43D6540116A}" type="datetimeFigureOut">
              <a:rPr lang="en-GB" smtClean="0"/>
              <a:t>04/02/2021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BE6BAA8-7F20-4C13-BBC6-EF628BC0B793}" type="slidenum">
              <a:rPr lang="en-GB" smtClean="0"/>
              <a:t>‹#›</a:t>
            </a:fld>
            <a:endParaRPr lang="en-GB"/>
          </a:p>
        </p:txBody>
      </p:sp>
    </p:spTree>
    <p:extLst>
      <p:ext uri="{BB962C8B-B14F-4D97-AF65-F5344CB8AC3E}">
        <p14:creationId xmlns:p14="http://schemas.microsoft.com/office/powerpoint/2010/main" val="113905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E008FD-CE5C-435A-BD12-E43D6540116A}" type="datetimeFigureOut">
              <a:rPr lang="en-GB" smtClean="0"/>
              <a:t>04/02/2021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BE6BAA8-7F20-4C13-BBC6-EF628BC0B793}" type="slidenum">
              <a:rPr lang="en-GB" smtClean="0"/>
              <a:t>‹#›</a:t>
            </a:fld>
            <a:endParaRPr lang="en-GB"/>
          </a:p>
        </p:txBody>
      </p:sp>
    </p:spTree>
    <p:extLst>
      <p:ext uri="{BB962C8B-B14F-4D97-AF65-F5344CB8AC3E}">
        <p14:creationId xmlns:p14="http://schemas.microsoft.com/office/powerpoint/2010/main" val="912155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3E008FD-CE5C-435A-BD12-E43D6540116A}" type="datetimeFigureOut">
              <a:rPr lang="en-GB" smtClean="0"/>
              <a:t>04/02/2021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E6BAA8-7F20-4C13-BBC6-EF628BC0B793}" type="slidenum">
              <a:rPr lang="en-GB" smtClean="0"/>
              <a:t>‹#›</a:t>
            </a:fld>
            <a:endParaRPr lang="en-GB"/>
          </a:p>
        </p:txBody>
      </p:sp>
    </p:spTree>
    <p:extLst>
      <p:ext uri="{BB962C8B-B14F-4D97-AF65-F5344CB8AC3E}">
        <p14:creationId xmlns:p14="http://schemas.microsoft.com/office/powerpoint/2010/main" val="3916199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3E008FD-CE5C-435A-BD12-E43D6540116A}" type="datetimeFigureOut">
              <a:rPr lang="en-GB" smtClean="0"/>
              <a:t>04/02/2021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E6BAA8-7F20-4C13-BBC6-EF628BC0B793}" type="slidenum">
              <a:rPr lang="en-GB" smtClean="0"/>
              <a:t>‹#›</a:t>
            </a:fld>
            <a:endParaRPr lang="en-GB"/>
          </a:p>
        </p:txBody>
      </p:sp>
    </p:spTree>
    <p:extLst>
      <p:ext uri="{BB962C8B-B14F-4D97-AF65-F5344CB8AC3E}">
        <p14:creationId xmlns:p14="http://schemas.microsoft.com/office/powerpoint/2010/main" val="21001404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E008FD-CE5C-435A-BD12-E43D6540116A}" type="datetimeFigureOut">
              <a:rPr lang="en-GB" smtClean="0"/>
              <a:t>04/02/2021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E6BAA8-7F20-4C13-BBC6-EF628BC0B793}" type="slidenum">
              <a:rPr lang="en-GB" smtClean="0"/>
              <a:t>‹#›</a:t>
            </a:fld>
            <a:endParaRPr lang="en-GB"/>
          </a:p>
        </p:txBody>
      </p:sp>
    </p:spTree>
    <p:extLst>
      <p:ext uri="{BB962C8B-B14F-4D97-AF65-F5344CB8AC3E}">
        <p14:creationId xmlns:p14="http://schemas.microsoft.com/office/powerpoint/2010/main" val="2324118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AkqzW0JePyU"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1" Type="http://schemas.openxmlformats.org/officeDocument/2006/relationships/image" Target="../media/image6.jpg"/><Relationship Id="rId12" Type="http://schemas.openxmlformats.org/officeDocument/2006/relationships/image" Target="../media/image7.png"/><Relationship Id="rId13" Type="http://schemas.openxmlformats.org/officeDocument/2006/relationships/image" Target="../media/image8.jpg"/><Relationship Id="rId14" Type="http://schemas.openxmlformats.org/officeDocument/2006/relationships/image" Target="../media/image9.jpg"/><Relationship Id="rId15" Type="http://schemas.openxmlformats.org/officeDocument/2006/relationships/image" Target="../media/image10.png"/><Relationship Id="rId1" Type="http://schemas.microsoft.com/office/2007/relationships/media" Target="../media/media1.wav"/><Relationship Id="rId2" Type="http://schemas.openxmlformats.org/officeDocument/2006/relationships/audio" Target="../media/media1.wav"/><Relationship Id="rId3" Type="http://schemas.microsoft.com/office/2007/relationships/media" Target="../media/media2.wav"/><Relationship Id="rId4" Type="http://schemas.openxmlformats.org/officeDocument/2006/relationships/audio" Target="../media/media2.wav"/><Relationship Id="rId5" Type="http://schemas.openxmlformats.org/officeDocument/2006/relationships/slideLayout" Target="../slideLayouts/slideLayout2.xml"/><Relationship Id="rId6" Type="http://schemas.openxmlformats.org/officeDocument/2006/relationships/image" Target="../media/image1.png"/><Relationship Id="rId7" Type="http://schemas.openxmlformats.org/officeDocument/2006/relationships/image" Target="../media/image2.jpg"/><Relationship Id="rId8" Type="http://schemas.openxmlformats.org/officeDocument/2006/relationships/image" Target="../media/image3.png"/><Relationship Id="rId9" Type="http://schemas.openxmlformats.org/officeDocument/2006/relationships/image" Target="../media/image4.png"/><Relationship Id="rId10"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bbc.co.uk/iplayer/episode/b060fvs8/horrible-histories-series-6-6-horrid-henry-viii-special" TargetMode="External"/><Relationship Id="rId3" Type="http://schemas.openxmlformats.org/officeDocument/2006/relationships/hyperlink" Target="https://www.youtube.com/watch?v=-fadCAHjN-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00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88470"/>
            <a:ext cx="10515600" cy="763764"/>
          </a:xfrm>
        </p:spPr>
        <p:txBody>
          <a:bodyPr/>
          <a:lstStyle/>
          <a:p>
            <a:pPr algn="ctr"/>
            <a:r>
              <a:rPr lang="en-US" b="1" u="sng" dirty="0" smtClean="0">
                <a:solidFill>
                  <a:srgbClr val="FFFF00"/>
                </a:solidFill>
                <a:latin typeface="Comic Sans MS"/>
                <a:cs typeface="Comic Sans MS"/>
              </a:rPr>
              <a:t>Good Morning Year 2!</a:t>
            </a:r>
            <a:endParaRPr lang="en-US" b="1" u="sng" dirty="0">
              <a:solidFill>
                <a:srgbClr val="FFFF00"/>
              </a:solidFill>
              <a:latin typeface="Comic Sans MS"/>
              <a:cs typeface="Comic Sans MS"/>
            </a:endParaRPr>
          </a:p>
        </p:txBody>
      </p:sp>
      <p:sp>
        <p:nvSpPr>
          <p:cNvPr id="3" name="Content Placeholder 2"/>
          <p:cNvSpPr>
            <a:spLocks noGrp="1"/>
          </p:cNvSpPr>
          <p:nvPr>
            <p:ph idx="1"/>
          </p:nvPr>
        </p:nvSpPr>
        <p:spPr>
          <a:xfrm>
            <a:off x="908755" y="964846"/>
            <a:ext cx="10515600" cy="5766153"/>
          </a:xfrm>
        </p:spPr>
        <p:txBody>
          <a:bodyPr>
            <a:normAutofit/>
          </a:bodyPr>
          <a:lstStyle/>
          <a:p>
            <a:pPr marL="0" indent="0" algn="ctr">
              <a:buNone/>
            </a:pPr>
            <a:endParaRPr lang="en-US" dirty="0">
              <a:solidFill>
                <a:srgbClr val="FFFF00"/>
              </a:solidFill>
              <a:latin typeface="Comic Sans MS"/>
              <a:cs typeface="Comic Sans MS"/>
            </a:endParaRPr>
          </a:p>
          <a:p>
            <a:pPr marL="0" indent="0" algn="ctr">
              <a:buNone/>
            </a:pPr>
            <a:r>
              <a:rPr lang="en-US" dirty="0" smtClean="0">
                <a:solidFill>
                  <a:srgbClr val="FFFF00"/>
                </a:solidFill>
                <a:latin typeface="Comic Sans MS"/>
                <a:cs typeface="Comic Sans MS"/>
              </a:rPr>
              <a:t>Happy Friday everyone!</a:t>
            </a:r>
          </a:p>
          <a:p>
            <a:pPr marL="0" indent="0" algn="ctr">
              <a:buNone/>
            </a:pPr>
            <a:endParaRPr lang="en-US" dirty="0">
              <a:solidFill>
                <a:srgbClr val="FFFF00"/>
              </a:solidFill>
              <a:latin typeface="Comic Sans MS"/>
              <a:cs typeface="Comic Sans MS"/>
            </a:endParaRPr>
          </a:p>
          <a:p>
            <a:pPr marL="0" indent="0" algn="ctr">
              <a:buNone/>
            </a:pPr>
            <a:r>
              <a:rPr lang="en-US" dirty="0" smtClean="0">
                <a:solidFill>
                  <a:srgbClr val="FFFF00"/>
                </a:solidFill>
                <a:latin typeface="Comic Sans MS"/>
                <a:cs typeface="Comic Sans MS"/>
              </a:rPr>
              <a:t>How has everyone done with exercising this week?</a:t>
            </a:r>
          </a:p>
          <a:p>
            <a:pPr marL="0" indent="0" algn="ctr">
              <a:buNone/>
            </a:pPr>
            <a:r>
              <a:rPr lang="en-US" dirty="0" smtClean="0">
                <a:solidFill>
                  <a:srgbClr val="FFFF00"/>
                </a:solidFill>
                <a:latin typeface="Comic Sans MS"/>
                <a:cs typeface="Comic Sans MS"/>
              </a:rPr>
              <a:t>We have been doing lots of exercises at school and we feel happier and healthier for doing it!</a:t>
            </a:r>
          </a:p>
          <a:p>
            <a:pPr marL="0" indent="0" algn="ctr">
              <a:buNone/>
            </a:pPr>
            <a:r>
              <a:rPr lang="en-US" dirty="0" smtClean="0">
                <a:solidFill>
                  <a:srgbClr val="FFFF00"/>
                </a:solidFill>
                <a:latin typeface="Comic Sans MS"/>
                <a:cs typeface="Comic Sans MS"/>
              </a:rPr>
              <a:t>Perhaps you could do some exercise with your family this weekend.  </a:t>
            </a:r>
          </a:p>
          <a:p>
            <a:pPr marL="0" indent="0" algn="ctr">
              <a:buNone/>
            </a:pPr>
            <a:r>
              <a:rPr lang="en-US" dirty="0" smtClean="0">
                <a:solidFill>
                  <a:srgbClr val="FFFF00"/>
                </a:solidFill>
                <a:latin typeface="Comic Sans MS"/>
                <a:cs typeface="Comic Sans MS"/>
              </a:rPr>
              <a:t>Have a lovely weekend </a:t>
            </a:r>
          </a:p>
          <a:p>
            <a:pPr marL="0" indent="0" algn="ctr">
              <a:buNone/>
            </a:pPr>
            <a:r>
              <a:rPr lang="en-US" dirty="0" smtClean="0">
                <a:solidFill>
                  <a:srgbClr val="FFFF00"/>
                </a:solidFill>
                <a:latin typeface="Comic Sans MS"/>
                <a:cs typeface="Comic Sans MS"/>
              </a:rPr>
              <a:t>From </a:t>
            </a:r>
            <a:r>
              <a:rPr lang="en-US" dirty="0" err="1" smtClean="0">
                <a:solidFill>
                  <a:srgbClr val="FFFF00"/>
                </a:solidFill>
                <a:latin typeface="Comic Sans MS"/>
                <a:cs typeface="Comic Sans MS"/>
              </a:rPr>
              <a:t>Mrs</a:t>
            </a:r>
            <a:r>
              <a:rPr lang="en-US" dirty="0" smtClean="0">
                <a:solidFill>
                  <a:srgbClr val="FFFF00"/>
                </a:solidFill>
                <a:latin typeface="Comic Sans MS"/>
                <a:cs typeface="Comic Sans MS"/>
              </a:rPr>
              <a:t> Southern xxx</a:t>
            </a:r>
          </a:p>
          <a:p>
            <a:pPr marL="0" indent="0" algn="ctr">
              <a:buNone/>
            </a:pPr>
            <a:endParaRPr lang="en-US" dirty="0" smtClean="0">
              <a:solidFill>
                <a:srgbClr val="FFFF00"/>
              </a:solidFill>
              <a:latin typeface="Comic Sans MS"/>
              <a:cs typeface="Comic Sans MS"/>
            </a:endParaRPr>
          </a:p>
          <a:p>
            <a:pPr marL="0" indent="0" algn="ctr">
              <a:buNone/>
            </a:pPr>
            <a:endParaRPr lang="en-US" dirty="0">
              <a:solidFill>
                <a:srgbClr val="FFFF00"/>
              </a:solidFill>
              <a:latin typeface="Comic Sans MS"/>
              <a:cs typeface="Comic Sans MS"/>
            </a:endParaRPr>
          </a:p>
        </p:txBody>
      </p:sp>
    </p:spTree>
    <p:extLst>
      <p:ext uri="{BB962C8B-B14F-4D97-AF65-F5344CB8AC3E}">
        <p14:creationId xmlns:p14="http://schemas.microsoft.com/office/powerpoint/2010/main" val="85172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00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smtClean="0">
                <a:solidFill>
                  <a:schemeClr val="bg1"/>
                </a:solidFill>
              </a:rPr>
              <a:t>Children’s Mental Health Week: Be BRAVE!</a:t>
            </a:r>
            <a:endParaRPr lang="en-GB" b="1" u="sng" dirty="0">
              <a:solidFill>
                <a:schemeClr val="bg1"/>
              </a:solidFill>
            </a:endParaRPr>
          </a:p>
        </p:txBody>
      </p:sp>
      <p:sp>
        <p:nvSpPr>
          <p:cNvPr id="3" name="Content Placeholder 2"/>
          <p:cNvSpPr>
            <a:spLocks noGrp="1"/>
          </p:cNvSpPr>
          <p:nvPr>
            <p:ph idx="1"/>
          </p:nvPr>
        </p:nvSpPr>
        <p:spPr>
          <a:xfrm>
            <a:off x="838200" y="1480457"/>
            <a:ext cx="10515600" cy="5050972"/>
          </a:xfrm>
        </p:spPr>
        <p:txBody>
          <a:bodyPr>
            <a:noAutofit/>
          </a:bodyPr>
          <a:lstStyle/>
          <a:p>
            <a:pPr marL="0" indent="0">
              <a:buNone/>
            </a:pPr>
            <a:r>
              <a:rPr lang="en-US" dirty="0" smtClean="0">
                <a:solidFill>
                  <a:schemeClr val="bg1"/>
                </a:solidFill>
                <a:latin typeface="Comic Sans MS" panose="030F0702030302020204" pitchFamily="66" charset="0"/>
              </a:rPr>
              <a:t>Watch the clip from Harry Potter about children facing their fears. </a:t>
            </a:r>
            <a:r>
              <a:rPr lang="en-GB" dirty="0" smtClean="0"/>
              <a:t> </a:t>
            </a:r>
            <a:r>
              <a:rPr lang="en-GB" dirty="0">
                <a:hlinkClick r:id="rId2"/>
              </a:rPr>
              <a:t>https://</a:t>
            </a:r>
            <a:r>
              <a:rPr lang="en-GB" dirty="0" smtClean="0">
                <a:hlinkClick r:id="rId2"/>
              </a:rPr>
              <a:t>www.youtube.com/watch?v=AkqzW0JePyU</a:t>
            </a:r>
            <a:endParaRPr lang="en-GB" dirty="0" smtClean="0"/>
          </a:p>
          <a:p>
            <a:pPr marL="0" indent="0">
              <a:buNone/>
            </a:pPr>
            <a:endParaRPr lang="en-US" dirty="0">
              <a:solidFill>
                <a:schemeClr val="bg1"/>
              </a:solidFill>
              <a:latin typeface="Comic Sans MS" panose="030F0702030302020204" pitchFamily="66" charset="0"/>
            </a:endParaRPr>
          </a:p>
          <a:p>
            <a:pPr marL="0" indent="0">
              <a:buNone/>
            </a:pPr>
            <a:r>
              <a:rPr lang="en-US" dirty="0" smtClean="0">
                <a:solidFill>
                  <a:schemeClr val="bg1"/>
                </a:solidFill>
                <a:latin typeface="Comic Sans MS" panose="030F0702030302020204" pitchFamily="66" charset="0"/>
              </a:rPr>
              <a:t>Think about these questions below:</a:t>
            </a:r>
          </a:p>
          <a:p>
            <a:pPr marL="0" indent="0">
              <a:buNone/>
            </a:pPr>
            <a:r>
              <a:rPr lang="en-US" dirty="0" smtClean="0">
                <a:solidFill>
                  <a:schemeClr val="bg1"/>
                </a:solidFill>
                <a:latin typeface="Comic Sans MS" panose="030F0702030302020204" pitchFamily="66" charset="0"/>
              </a:rPr>
              <a:t>What </a:t>
            </a:r>
            <a:r>
              <a:rPr lang="en-US" dirty="0">
                <a:solidFill>
                  <a:schemeClr val="bg1"/>
                </a:solidFill>
                <a:latin typeface="Comic Sans MS" panose="030F0702030302020204" pitchFamily="66" charset="0"/>
              </a:rPr>
              <a:t>was brave about what the character in the story did? </a:t>
            </a:r>
            <a:endParaRPr lang="en-US" dirty="0" smtClean="0">
              <a:solidFill>
                <a:schemeClr val="bg1"/>
              </a:solidFill>
              <a:latin typeface="Comic Sans MS" panose="030F0702030302020204" pitchFamily="66" charset="0"/>
            </a:endParaRPr>
          </a:p>
          <a:p>
            <a:pPr marL="0" indent="0">
              <a:buNone/>
            </a:pPr>
            <a:r>
              <a:rPr lang="en-US" dirty="0" smtClean="0">
                <a:solidFill>
                  <a:schemeClr val="bg1"/>
                </a:solidFill>
                <a:latin typeface="Comic Sans MS" panose="030F0702030302020204" pitchFamily="66" charset="0"/>
              </a:rPr>
              <a:t>How </a:t>
            </a:r>
            <a:r>
              <a:rPr lang="en-US" dirty="0">
                <a:solidFill>
                  <a:schemeClr val="bg1"/>
                </a:solidFill>
                <a:latin typeface="Comic Sans MS" panose="030F0702030302020204" pitchFamily="66" charset="0"/>
              </a:rPr>
              <a:t>do you think he or she felt when they needed to be brave? </a:t>
            </a:r>
            <a:endParaRPr lang="en-US" dirty="0" smtClean="0">
              <a:solidFill>
                <a:schemeClr val="bg1"/>
              </a:solidFill>
              <a:latin typeface="Comic Sans MS" panose="030F0702030302020204" pitchFamily="66" charset="0"/>
            </a:endParaRPr>
          </a:p>
          <a:p>
            <a:pPr marL="0" indent="0">
              <a:buNone/>
            </a:pPr>
            <a:r>
              <a:rPr lang="en-US" dirty="0" smtClean="0">
                <a:solidFill>
                  <a:schemeClr val="bg1"/>
                </a:solidFill>
                <a:latin typeface="Comic Sans MS" panose="030F0702030302020204" pitchFamily="66" charset="0"/>
              </a:rPr>
              <a:t>Can </a:t>
            </a:r>
            <a:r>
              <a:rPr lang="en-US" dirty="0">
                <a:solidFill>
                  <a:schemeClr val="bg1"/>
                </a:solidFill>
                <a:latin typeface="Comic Sans MS" panose="030F0702030302020204" pitchFamily="66" charset="0"/>
              </a:rPr>
              <a:t>you </a:t>
            </a:r>
            <a:r>
              <a:rPr lang="en-US" dirty="0" smtClean="0">
                <a:solidFill>
                  <a:schemeClr val="bg1"/>
                </a:solidFill>
                <a:latin typeface="Comic Sans MS" panose="030F0702030302020204" pitchFamily="66" charset="0"/>
              </a:rPr>
              <a:t>think about all </a:t>
            </a:r>
            <a:r>
              <a:rPr lang="en-US" dirty="0">
                <a:solidFill>
                  <a:schemeClr val="bg1"/>
                </a:solidFill>
                <a:latin typeface="Comic Sans MS" panose="030F0702030302020204" pitchFamily="66" charset="0"/>
              </a:rPr>
              <a:t>the brave things you’ve already done in your lives</a:t>
            </a:r>
            <a:r>
              <a:rPr lang="en-US" dirty="0" smtClean="0">
                <a:solidFill>
                  <a:schemeClr val="bg1"/>
                </a:solidFill>
                <a:latin typeface="Comic Sans MS" panose="030F0702030302020204" pitchFamily="66" charset="0"/>
              </a:rPr>
              <a:t>?</a:t>
            </a:r>
          </a:p>
          <a:p>
            <a:pPr marL="0" indent="0">
              <a:buNone/>
            </a:pPr>
            <a:r>
              <a:rPr lang="en-US" dirty="0" smtClean="0">
                <a:solidFill>
                  <a:schemeClr val="bg1"/>
                </a:solidFill>
                <a:latin typeface="Comic Sans MS" panose="030F0702030302020204" pitchFamily="66" charset="0"/>
              </a:rPr>
              <a:t> </a:t>
            </a:r>
            <a:r>
              <a:rPr lang="en-US" dirty="0">
                <a:solidFill>
                  <a:schemeClr val="bg1"/>
                </a:solidFill>
                <a:latin typeface="Comic Sans MS" panose="030F0702030302020204" pitchFamily="66" charset="0"/>
              </a:rPr>
              <a:t>Who thinks it’s brave to ask for help if you need it and why? </a:t>
            </a:r>
            <a:r>
              <a:rPr lang="en-US" dirty="0" smtClean="0">
                <a:solidFill>
                  <a:schemeClr val="bg1"/>
                </a:solidFill>
                <a:latin typeface="Comic Sans MS" panose="030F0702030302020204" pitchFamily="66" charset="0"/>
              </a:rPr>
              <a:t>(Remember there are always people you can talk to)</a:t>
            </a:r>
            <a:endParaRPr lang="en-GB" dirty="0">
              <a:solidFill>
                <a:schemeClr val="bg1"/>
              </a:solidFill>
              <a:latin typeface="Comic Sans MS" panose="030F0702030302020204" pitchFamily="66" charset="0"/>
            </a:endParaRPr>
          </a:p>
        </p:txBody>
      </p:sp>
      <p:sp>
        <p:nvSpPr>
          <p:cNvPr id="4" name="TextBox 3"/>
          <p:cNvSpPr txBox="1"/>
          <p:nvPr/>
        </p:nvSpPr>
        <p:spPr>
          <a:xfrm>
            <a:off x="262085" y="181402"/>
            <a:ext cx="4334485" cy="461665"/>
          </a:xfrm>
          <a:prstGeom prst="rect">
            <a:avLst/>
          </a:prstGeom>
          <a:noFill/>
        </p:spPr>
        <p:txBody>
          <a:bodyPr wrap="square" rtlCol="0">
            <a:spAutoFit/>
          </a:bodyPr>
          <a:lstStyle/>
          <a:p>
            <a:r>
              <a:rPr lang="en-US" sz="2400" dirty="0" smtClean="0">
                <a:solidFill>
                  <a:srgbClr val="FFC000"/>
                </a:solidFill>
                <a:latin typeface="Comic Sans MS"/>
                <a:cs typeface="Comic Sans MS"/>
              </a:rPr>
              <a:t>If you want to….</a:t>
            </a:r>
            <a:endParaRPr lang="en-US" sz="2400" dirty="0">
              <a:solidFill>
                <a:srgbClr val="FFC000"/>
              </a:solidFill>
              <a:latin typeface="Comic Sans MS"/>
              <a:cs typeface="Comic Sans MS"/>
            </a:endParaRPr>
          </a:p>
        </p:txBody>
      </p:sp>
    </p:spTree>
    <p:extLst>
      <p:ext uri="{BB962C8B-B14F-4D97-AF65-F5344CB8AC3E}">
        <p14:creationId xmlns:p14="http://schemas.microsoft.com/office/powerpoint/2010/main" val="175052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0099"/>
        </a:solidFill>
        <a:effectLst/>
      </p:bgPr>
    </p:bg>
    <p:spTree>
      <p:nvGrpSpPr>
        <p:cNvPr id="1" name=""/>
        <p:cNvGrpSpPr/>
        <p:nvPr/>
      </p:nvGrpSpPr>
      <p:grpSpPr>
        <a:xfrm>
          <a:off x="0" y="0"/>
          <a:ext cx="0" cy="0"/>
          <a:chOff x="0" y="0"/>
          <a:chExt cx="0" cy="0"/>
        </a:xfrm>
      </p:grpSpPr>
      <p:sp>
        <p:nvSpPr>
          <p:cNvPr id="4" name="Rectangle 3"/>
          <p:cNvSpPr/>
          <p:nvPr/>
        </p:nvSpPr>
        <p:spPr>
          <a:xfrm>
            <a:off x="152399" y="304800"/>
            <a:ext cx="11713029" cy="5078313"/>
          </a:xfrm>
          <a:prstGeom prst="rect">
            <a:avLst/>
          </a:prstGeom>
        </p:spPr>
        <p:txBody>
          <a:bodyPr wrap="square">
            <a:spAutoFit/>
          </a:bodyPr>
          <a:lstStyle/>
          <a:p>
            <a:pPr algn="ctr"/>
            <a:r>
              <a:rPr lang="en-US" sz="3600" dirty="0" smtClean="0">
                <a:solidFill>
                  <a:schemeClr val="bg1"/>
                </a:solidFill>
                <a:latin typeface="Comic Sans MS" panose="030F0702030302020204" pitchFamily="66" charset="0"/>
              </a:rPr>
              <a:t>Think about some examples of being brave.</a:t>
            </a:r>
          </a:p>
          <a:p>
            <a:pPr algn="ctr"/>
            <a:endParaRPr lang="en-US" sz="3600" dirty="0">
              <a:solidFill>
                <a:schemeClr val="bg1"/>
              </a:solidFill>
              <a:latin typeface="Comic Sans MS" panose="030F0702030302020204" pitchFamily="66" charset="0"/>
            </a:endParaRPr>
          </a:p>
          <a:p>
            <a:pPr algn="ctr"/>
            <a:r>
              <a:rPr lang="en-US" sz="3600" dirty="0" smtClean="0">
                <a:solidFill>
                  <a:schemeClr val="bg1"/>
                </a:solidFill>
                <a:latin typeface="Comic Sans MS" panose="030F0702030302020204" pitchFamily="66" charset="0"/>
              </a:rPr>
              <a:t>Remember, accepting and asking for help is being brave too!</a:t>
            </a:r>
          </a:p>
          <a:p>
            <a:pPr algn="ctr"/>
            <a:endParaRPr lang="en-US" sz="3600" b="1" dirty="0">
              <a:solidFill>
                <a:schemeClr val="bg1"/>
              </a:solidFill>
              <a:latin typeface="Comic Sans MS" panose="030F0702030302020204" pitchFamily="66" charset="0"/>
            </a:endParaRPr>
          </a:p>
          <a:p>
            <a:pPr algn="ctr"/>
            <a:r>
              <a:rPr lang="en-US" sz="3600" b="1" dirty="0" smtClean="0">
                <a:solidFill>
                  <a:schemeClr val="bg1"/>
                </a:solidFill>
                <a:latin typeface="Comic Sans MS" panose="030F0702030302020204" pitchFamily="66" charset="0"/>
              </a:rPr>
              <a:t>Now have a go at drawing </a:t>
            </a:r>
            <a:r>
              <a:rPr lang="en-US" sz="3600" b="1" dirty="0">
                <a:solidFill>
                  <a:schemeClr val="bg1"/>
                </a:solidFill>
                <a:latin typeface="Comic Sans MS" panose="030F0702030302020204" pitchFamily="66" charset="0"/>
              </a:rPr>
              <a:t>or </a:t>
            </a:r>
            <a:r>
              <a:rPr lang="en-US" sz="3600" b="1" dirty="0" smtClean="0">
                <a:solidFill>
                  <a:schemeClr val="bg1"/>
                </a:solidFill>
                <a:latin typeface="Comic Sans MS" panose="030F0702030302020204" pitchFamily="66" charset="0"/>
              </a:rPr>
              <a:t>making your own brave cartoon character.  Write words around your monsters about the qualities it </a:t>
            </a:r>
            <a:r>
              <a:rPr lang="en-US" sz="3600" b="1" dirty="0">
                <a:solidFill>
                  <a:schemeClr val="bg1"/>
                </a:solidFill>
                <a:latin typeface="Comic Sans MS" panose="030F0702030302020204" pitchFamily="66" charset="0"/>
              </a:rPr>
              <a:t>will have, the things that will help it to be brave and </a:t>
            </a:r>
            <a:r>
              <a:rPr lang="en-US" sz="3600" b="1" dirty="0" smtClean="0">
                <a:solidFill>
                  <a:schemeClr val="bg1"/>
                </a:solidFill>
                <a:latin typeface="Comic Sans MS" panose="030F0702030302020204" pitchFamily="66" charset="0"/>
              </a:rPr>
              <a:t>a name!.</a:t>
            </a:r>
            <a:endParaRPr lang="en-GB" sz="36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132108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9933"/>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933686" y="504736"/>
            <a:ext cx="10515600" cy="4351338"/>
          </a:xfrm>
        </p:spPr>
        <p:txBody>
          <a:bodyPr>
            <a:normAutofit/>
          </a:bodyPr>
          <a:lstStyle/>
          <a:p>
            <a:pPr marL="0" indent="0" algn="ctr">
              <a:buNone/>
            </a:pPr>
            <a:r>
              <a:rPr lang="en-GB" sz="4400" dirty="0" smtClean="0">
                <a:latin typeface="Comic Sans MS"/>
                <a:cs typeface="Comic Sans MS"/>
              </a:rPr>
              <a:t>Have a lovely weekend everyone!</a:t>
            </a:r>
          </a:p>
          <a:p>
            <a:pPr marL="0" indent="0" algn="ctr">
              <a:buNone/>
            </a:pPr>
            <a:r>
              <a:rPr lang="en-GB" sz="4400" dirty="0" smtClean="0">
                <a:latin typeface="Comic Sans MS"/>
                <a:cs typeface="Comic Sans MS"/>
              </a:rPr>
              <a:t>Let me know what you get up to.  </a:t>
            </a:r>
            <a:endParaRPr lang="en-GB" sz="4400" dirty="0">
              <a:latin typeface="Comic Sans MS"/>
              <a:cs typeface="Comic Sans MS"/>
            </a:endParaRPr>
          </a:p>
          <a:p>
            <a:pPr marL="0" indent="0" algn="ctr">
              <a:buNone/>
            </a:pPr>
            <a:r>
              <a:rPr lang="en-GB" sz="4400" dirty="0" smtClean="0">
                <a:latin typeface="Comic Sans MS"/>
                <a:cs typeface="Comic Sans MS"/>
              </a:rPr>
              <a:t>Enjoy!</a:t>
            </a:r>
          </a:p>
          <a:p>
            <a:pPr marL="0" indent="0" algn="ctr">
              <a:buNone/>
            </a:pPr>
            <a:endParaRPr lang="en-GB" sz="4400" dirty="0">
              <a:latin typeface="Comic Sans MS"/>
              <a:cs typeface="Comic Sans MS"/>
            </a:endParaRPr>
          </a:p>
        </p:txBody>
      </p:sp>
    </p:spTree>
    <p:extLst>
      <p:ext uri="{BB962C8B-B14F-4D97-AF65-F5344CB8AC3E}">
        <p14:creationId xmlns:p14="http://schemas.microsoft.com/office/powerpoint/2010/main" val="1963555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278" y="173396"/>
            <a:ext cx="10515600" cy="534527"/>
          </a:xfrm>
        </p:spPr>
        <p:txBody>
          <a:bodyPr>
            <a:normAutofit fontScale="90000"/>
          </a:bodyPr>
          <a:lstStyle/>
          <a:p>
            <a:pPr algn="ctr"/>
            <a:r>
              <a:rPr lang="en-US" b="1" u="sng" dirty="0" smtClean="0"/>
              <a:t>Fun Friday Quiz</a:t>
            </a:r>
            <a:endParaRPr lang="en-US" b="1" u="sng" dirty="0"/>
          </a:p>
        </p:txBody>
      </p:sp>
      <p:graphicFrame>
        <p:nvGraphicFramePr>
          <p:cNvPr id="6" name="Table 5"/>
          <p:cNvGraphicFramePr>
            <a:graphicFrameLocks noGrp="1"/>
          </p:cNvGraphicFramePr>
          <p:nvPr>
            <p:extLst>
              <p:ext uri="{D42A27DB-BD31-4B8C-83A1-F6EECF244321}">
                <p14:modId xmlns:p14="http://schemas.microsoft.com/office/powerpoint/2010/main" val="3274004995"/>
              </p:ext>
            </p:extLst>
          </p:nvPr>
        </p:nvGraphicFramePr>
        <p:xfrm>
          <a:off x="424425" y="911394"/>
          <a:ext cx="10946580" cy="5306291"/>
        </p:xfrm>
        <a:graphic>
          <a:graphicData uri="http://schemas.openxmlformats.org/drawingml/2006/table">
            <a:tbl>
              <a:tblPr firstRow="1" bandRow="1">
                <a:tableStyleId>{5C22544A-7EE6-4342-B048-85BDC9FD1C3A}</a:tableStyleId>
              </a:tblPr>
              <a:tblGrid>
                <a:gridCol w="3648860">
                  <a:extLst>
                    <a:ext uri="{9D8B030D-6E8A-4147-A177-3AD203B41FA5}">
                      <a16:colId xmlns:a16="http://schemas.microsoft.com/office/drawing/2014/main" xmlns="" val="3045300891"/>
                    </a:ext>
                  </a:extLst>
                </a:gridCol>
                <a:gridCol w="3648860">
                  <a:extLst>
                    <a:ext uri="{9D8B030D-6E8A-4147-A177-3AD203B41FA5}">
                      <a16:colId xmlns:a16="http://schemas.microsoft.com/office/drawing/2014/main" xmlns="" val="800043093"/>
                    </a:ext>
                  </a:extLst>
                </a:gridCol>
                <a:gridCol w="3648860">
                  <a:extLst>
                    <a:ext uri="{9D8B030D-6E8A-4147-A177-3AD203B41FA5}">
                      <a16:colId xmlns:a16="http://schemas.microsoft.com/office/drawing/2014/main" xmlns="" val="2615945132"/>
                    </a:ext>
                  </a:extLst>
                </a:gridCol>
              </a:tblGrid>
              <a:tr h="1831572">
                <a:tc>
                  <a:txBody>
                    <a:bodyPr/>
                    <a:lstStyle/>
                    <a:p>
                      <a:endParaRPr lang="en-GB" dirty="0" smtClean="0"/>
                    </a:p>
                    <a:p>
                      <a:endParaRPr lang="en-GB" dirty="0" smtClean="0"/>
                    </a:p>
                    <a:p>
                      <a:endParaRPr lang="en-GB" dirty="0" smtClean="0"/>
                    </a:p>
                    <a:p>
                      <a:endParaRPr lang="en-GB" dirty="0" smtClean="0"/>
                    </a:p>
                    <a:p>
                      <a:endParaRPr lang="en-GB" dirty="0" smtClean="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xmlns="" val="417344447"/>
                  </a:ext>
                </a:extLst>
              </a:tr>
              <a:tr h="39095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GB" dirty="0" smtClean="0"/>
                    </a:p>
                    <a:p>
                      <a:endParaRPr lang="en-GB" dirty="0" smtClean="0"/>
                    </a:p>
                    <a:p>
                      <a:endParaRPr lang="en-GB" dirty="0" smtClean="0"/>
                    </a:p>
                    <a:p>
                      <a:endParaRPr lang="en-GB" dirty="0" smtClean="0"/>
                    </a:p>
                    <a:p>
                      <a:endParaRPr lang="en-GB" dirty="0" smtClean="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xmlns="" val="1220340774"/>
                  </a:ext>
                </a:extLst>
              </a:tr>
              <a:tr h="39095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GB" dirty="0" smtClean="0"/>
                    </a:p>
                    <a:p>
                      <a:endParaRPr lang="en-GB" dirty="0" smtClean="0"/>
                    </a:p>
                    <a:p>
                      <a:endParaRPr lang="en-GB" dirty="0" smtClean="0"/>
                    </a:p>
                    <a:p>
                      <a:endParaRPr lang="en-GB" dirty="0" smtClean="0"/>
                    </a:p>
                    <a:p>
                      <a:endParaRPr lang="en-GB" dirty="0" smtClean="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xmlns="" val="1154721197"/>
                  </a:ext>
                </a:extLst>
              </a:tr>
            </a:tbl>
          </a:graphicData>
        </a:graphic>
      </p:graphicFrame>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4781" y="1043351"/>
            <a:ext cx="1339645" cy="1558625"/>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4833" y="1115363"/>
            <a:ext cx="2125764" cy="1414599"/>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18781" b="37754"/>
          <a:stretch/>
        </p:blipFill>
        <p:spPr>
          <a:xfrm>
            <a:off x="8200103" y="1043351"/>
            <a:ext cx="3010669" cy="1535426"/>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5341" y="2923623"/>
            <a:ext cx="1698523" cy="1486208"/>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86312" y="2853649"/>
            <a:ext cx="2174285" cy="1446888"/>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67253" y="2923623"/>
            <a:ext cx="2415294" cy="1357932"/>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04396" y="4523553"/>
            <a:ext cx="1580411" cy="1580411"/>
          </a:xfrm>
          <a:prstGeom prst="rect">
            <a:avLst/>
          </a:prstGeom>
        </p:spPr>
      </p:pic>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93469" y="4606532"/>
            <a:ext cx="1590790" cy="1590790"/>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75290" y="4494444"/>
            <a:ext cx="1675864" cy="1675864"/>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49501" y="160481"/>
            <a:ext cx="812800" cy="812800"/>
          </a:xfrm>
          <a:prstGeom prst="rect">
            <a:avLst/>
          </a:prstGeom>
        </p:spPr>
      </p:pic>
      <p:pic>
        <p:nvPicPr>
          <p:cNvPr id="4" name="Sound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1072426" y="5763784"/>
            <a:ext cx="812800" cy="812800"/>
          </a:xfrm>
          <a:prstGeom prst="rect">
            <a:avLst/>
          </a:prstGeom>
        </p:spPr>
      </p:pic>
    </p:spTree>
    <p:extLst>
      <p:ext uri="{BB962C8B-B14F-4D97-AF65-F5344CB8AC3E}">
        <p14:creationId xmlns:p14="http://schemas.microsoft.com/office/powerpoint/2010/main" val="152771737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6806"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76102" y="214722"/>
            <a:ext cx="1879256" cy="854818"/>
          </a:xfrm>
        </p:spPr>
        <p:txBody>
          <a:bodyPr>
            <a:normAutofit fontScale="90000"/>
          </a:bodyPr>
          <a:lstStyle/>
          <a:p>
            <a:pPr algn="r"/>
            <a:r>
              <a:rPr lang="en-US" b="1" u="sng" dirty="0" smtClean="0">
                <a:solidFill>
                  <a:srgbClr val="000090"/>
                </a:solidFill>
                <a:latin typeface="Comic Sans MS"/>
                <a:cs typeface="Comic Sans MS"/>
              </a:rPr>
              <a:t>5.2.21</a:t>
            </a:r>
            <a:endParaRPr lang="en-US" b="1" u="sng" dirty="0">
              <a:solidFill>
                <a:srgbClr val="000090"/>
              </a:solidFill>
              <a:latin typeface="Comic Sans MS"/>
              <a:cs typeface="Comic Sans MS"/>
            </a:endParaRPr>
          </a:p>
        </p:txBody>
      </p:sp>
      <p:pic>
        <p:nvPicPr>
          <p:cNvPr id="4" name="Picture 3" descr="Screen Shot 2020-01-21 at 21.35.00.png"/>
          <p:cNvPicPr>
            <a:picLocks noChangeAspect="1"/>
          </p:cNvPicPr>
          <p:nvPr/>
        </p:nvPicPr>
        <p:blipFill rotWithShape="1">
          <a:blip r:embed="rId2" cstate="print">
            <a:extLst>
              <a:ext uri="{28A0092B-C50C-407E-A947-70E740481C1C}">
                <a14:useLocalDpi xmlns:a14="http://schemas.microsoft.com/office/drawing/2010/main" val="0"/>
              </a:ext>
            </a:extLst>
          </a:blip>
          <a:srcRect l="15702" t="21882" r="49069" b="12100"/>
          <a:stretch/>
        </p:blipFill>
        <p:spPr>
          <a:xfrm>
            <a:off x="3225021" y="1259282"/>
            <a:ext cx="6240423" cy="5481737"/>
          </a:xfrm>
          <a:prstGeom prst="rect">
            <a:avLst/>
          </a:prstGeom>
        </p:spPr>
      </p:pic>
      <p:sp>
        <p:nvSpPr>
          <p:cNvPr id="5" name="Rectangle 4"/>
          <p:cNvSpPr/>
          <p:nvPr/>
        </p:nvSpPr>
        <p:spPr>
          <a:xfrm>
            <a:off x="5903979" y="6237312"/>
            <a:ext cx="768085" cy="620688"/>
          </a:xfrm>
          <a:prstGeom prst="rect">
            <a:avLst/>
          </a:prstGeom>
          <a:no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807968" y="6237312"/>
            <a:ext cx="960107" cy="43204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6817661" y="6383810"/>
            <a:ext cx="885628" cy="31751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7" name="TextBox 6"/>
          <p:cNvSpPr txBox="1"/>
          <p:nvPr/>
        </p:nvSpPr>
        <p:spPr>
          <a:xfrm>
            <a:off x="133680" y="267386"/>
            <a:ext cx="9842163" cy="830997"/>
          </a:xfrm>
          <a:prstGeom prst="rect">
            <a:avLst/>
          </a:prstGeom>
          <a:noFill/>
        </p:spPr>
        <p:txBody>
          <a:bodyPr wrap="square" rtlCol="0">
            <a:spAutoFit/>
          </a:bodyPr>
          <a:lstStyle/>
          <a:p>
            <a:pPr algn="ctr"/>
            <a:r>
              <a:rPr lang="en-US" sz="4000" b="1" u="sng" dirty="0" smtClean="0">
                <a:solidFill>
                  <a:srgbClr val="000090"/>
                </a:solidFill>
                <a:latin typeface="Comic Sans MS"/>
                <a:cs typeface="Comic Sans MS"/>
              </a:rPr>
              <a:t>Friday’s Maths Problem of the day</a:t>
            </a:r>
            <a:r>
              <a:rPr lang="en-US" sz="4800" b="1" u="sng" dirty="0" smtClean="0">
                <a:solidFill>
                  <a:srgbClr val="000090"/>
                </a:solidFill>
              </a:rPr>
              <a:t>!</a:t>
            </a:r>
            <a:endParaRPr lang="en-US" sz="4800" b="1" u="sng" dirty="0">
              <a:solidFill>
                <a:srgbClr val="000090"/>
              </a:solidFill>
            </a:endParaRPr>
          </a:p>
        </p:txBody>
      </p:sp>
    </p:spTree>
    <p:extLst>
      <p:ext uri="{BB962C8B-B14F-4D97-AF65-F5344CB8AC3E}">
        <p14:creationId xmlns:p14="http://schemas.microsoft.com/office/powerpoint/2010/main" val="3911224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5" name="Picture 4" descr="Screen Shot 2021-01-28 at 12.14.41.png"/>
          <p:cNvPicPr>
            <a:picLocks noChangeAspect="1"/>
          </p:cNvPicPr>
          <p:nvPr/>
        </p:nvPicPr>
        <p:blipFill rotWithShape="1">
          <a:blip r:embed="rId2">
            <a:extLst>
              <a:ext uri="{28A0092B-C50C-407E-A947-70E740481C1C}">
                <a14:useLocalDpi xmlns:a14="http://schemas.microsoft.com/office/drawing/2010/main" val="0"/>
              </a:ext>
            </a:extLst>
          </a:blip>
          <a:srcRect l="63125" t="46056" r="20580" b="31769"/>
          <a:stretch/>
        </p:blipFill>
        <p:spPr>
          <a:xfrm>
            <a:off x="2573333" y="635200"/>
            <a:ext cx="6817662" cy="5798745"/>
          </a:xfrm>
          <a:prstGeom prst="rect">
            <a:avLst/>
          </a:prstGeom>
        </p:spPr>
      </p:pic>
    </p:spTree>
    <p:extLst>
      <p:ext uri="{BB962C8B-B14F-4D97-AF65-F5344CB8AC3E}">
        <p14:creationId xmlns:p14="http://schemas.microsoft.com/office/powerpoint/2010/main" val="1826317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4" name="TextBox 3"/>
          <p:cNvSpPr txBox="1"/>
          <p:nvPr/>
        </p:nvSpPr>
        <p:spPr>
          <a:xfrm>
            <a:off x="1341121" y="705956"/>
            <a:ext cx="9016881" cy="2862322"/>
          </a:xfrm>
          <a:prstGeom prst="rect">
            <a:avLst/>
          </a:prstGeom>
          <a:noFill/>
        </p:spPr>
        <p:txBody>
          <a:bodyPr wrap="square" rtlCol="0">
            <a:spAutoFit/>
          </a:bodyPr>
          <a:lstStyle/>
          <a:p>
            <a:pPr algn="ctr"/>
            <a:r>
              <a:rPr lang="en-US" sz="6000" b="1" u="sng" dirty="0" smtClean="0">
                <a:solidFill>
                  <a:srgbClr val="FFFF00"/>
                </a:solidFill>
                <a:latin typeface="Comic Sans MS"/>
                <a:cs typeface="Comic Sans MS"/>
              </a:rPr>
              <a:t>Spelling Test</a:t>
            </a:r>
          </a:p>
          <a:p>
            <a:pPr algn="ctr"/>
            <a:endParaRPr lang="en-US" sz="6000" b="1" u="sng" dirty="0">
              <a:solidFill>
                <a:srgbClr val="FFFF00"/>
              </a:solidFill>
              <a:latin typeface="Comic Sans MS"/>
              <a:cs typeface="Comic Sans MS"/>
            </a:endParaRPr>
          </a:p>
          <a:p>
            <a:pPr algn="ctr"/>
            <a:r>
              <a:rPr lang="en-US" sz="6000" dirty="0" smtClean="0">
                <a:solidFill>
                  <a:srgbClr val="FFFF00"/>
                </a:solidFill>
                <a:latin typeface="Comic Sans MS"/>
                <a:cs typeface="Comic Sans MS"/>
              </a:rPr>
              <a:t>Good luck everyone!</a:t>
            </a:r>
          </a:p>
        </p:txBody>
      </p:sp>
    </p:spTree>
    <p:extLst>
      <p:ext uri="{BB962C8B-B14F-4D97-AF65-F5344CB8AC3E}">
        <p14:creationId xmlns:p14="http://schemas.microsoft.com/office/powerpoint/2010/main" val="3692245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smtClean="0"/>
              <a:t>King Henry VIII</a:t>
            </a:r>
            <a:endParaRPr lang="en-GB" b="1" u="sng" dirty="0"/>
          </a:p>
        </p:txBody>
      </p:sp>
      <p:sp>
        <p:nvSpPr>
          <p:cNvPr id="3" name="Content Placeholder 2"/>
          <p:cNvSpPr>
            <a:spLocks noGrp="1"/>
          </p:cNvSpPr>
          <p:nvPr>
            <p:ph idx="1"/>
          </p:nvPr>
        </p:nvSpPr>
        <p:spPr/>
        <p:txBody>
          <a:bodyPr>
            <a:normAutofit/>
          </a:bodyPr>
          <a:lstStyle/>
          <a:p>
            <a:pPr marL="0" indent="0">
              <a:buNone/>
            </a:pPr>
            <a:r>
              <a:rPr lang="en-GB" sz="3200" dirty="0" smtClean="0">
                <a:latin typeface="Comic Sans MS" panose="030F0702030302020204" pitchFamily="66" charset="0"/>
              </a:rPr>
              <a:t>Is famous for many reasons including his love for music and food as well as founding the Church of England.</a:t>
            </a:r>
          </a:p>
          <a:p>
            <a:pPr marL="0" indent="0">
              <a:buNone/>
            </a:pPr>
            <a:endParaRPr lang="en-GB" sz="3200" dirty="0">
              <a:latin typeface="Comic Sans MS" panose="030F0702030302020204" pitchFamily="66" charset="0"/>
            </a:endParaRPr>
          </a:p>
          <a:p>
            <a:pPr marL="0" indent="0">
              <a:buNone/>
            </a:pPr>
            <a:r>
              <a:rPr lang="en-GB" sz="3200" dirty="0" smtClean="0">
                <a:latin typeface="Comic Sans MS" panose="030F0702030302020204" pitchFamily="66" charset="0"/>
              </a:rPr>
              <a:t>He is also VERY well known for having had lots of wives…. Can you remember the rhyme about his wives from the video you watched in History?</a:t>
            </a:r>
            <a:endParaRPr lang="en-GB" sz="3200" dirty="0">
              <a:latin typeface="Comic Sans MS" panose="030F0702030302020204" pitchFamily="66" charset="0"/>
            </a:endParaRPr>
          </a:p>
        </p:txBody>
      </p:sp>
    </p:spTree>
    <p:extLst>
      <p:ext uri="{BB962C8B-B14F-4D97-AF65-F5344CB8AC3E}">
        <p14:creationId xmlns:p14="http://schemas.microsoft.com/office/powerpoint/2010/main" val="3232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598" y="151720"/>
            <a:ext cx="11789229" cy="740910"/>
          </a:xfrm>
        </p:spPr>
        <p:txBody>
          <a:bodyPr/>
          <a:lstStyle/>
          <a:p>
            <a:pPr algn="ctr"/>
            <a:r>
              <a:rPr lang="en-GB" b="1" u="sng" dirty="0" smtClean="0"/>
              <a:t>Watch and make notes</a:t>
            </a:r>
            <a:endParaRPr lang="en-GB" b="1" u="sng" dirty="0"/>
          </a:p>
        </p:txBody>
      </p:sp>
      <p:sp>
        <p:nvSpPr>
          <p:cNvPr id="3" name="Content Placeholder 2"/>
          <p:cNvSpPr>
            <a:spLocks noGrp="1"/>
          </p:cNvSpPr>
          <p:nvPr>
            <p:ph idx="1"/>
          </p:nvPr>
        </p:nvSpPr>
        <p:spPr>
          <a:xfrm>
            <a:off x="228597" y="892630"/>
            <a:ext cx="11789229" cy="5819241"/>
          </a:xfrm>
        </p:spPr>
        <p:txBody>
          <a:bodyPr>
            <a:normAutofit lnSpcReduction="10000"/>
          </a:bodyPr>
          <a:lstStyle/>
          <a:p>
            <a:pPr marL="0" indent="0">
              <a:lnSpc>
                <a:spcPct val="120000"/>
              </a:lnSpc>
              <a:buNone/>
            </a:pPr>
            <a:r>
              <a:rPr lang="en-GB" sz="2300" dirty="0" smtClean="0">
                <a:latin typeface="Comic Sans MS" panose="030F0702030302020204" pitchFamily="66" charset="0"/>
              </a:rPr>
              <a:t>Today your task is to watch an episode of Horrible Histories and make some notes with key facts.  Your facts can be about King Henry VIII in general but I would like you to focus on </a:t>
            </a:r>
            <a:r>
              <a:rPr lang="en-GB" sz="2300" b="1" dirty="0" smtClean="0">
                <a:latin typeface="Comic Sans MS" panose="030F0702030302020204" pitchFamily="66" charset="0"/>
              </a:rPr>
              <a:t>facts about his wives</a:t>
            </a:r>
            <a:r>
              <a:rPr lang="en-GB" sz="2300" dirty="0" smtClean="0">
                <a:latin typeface="Comic Sans MS" panose="030F0702030302020204" pitchFamily="66" charset="0"/>
              </a:rPr>
              <a:t>.  </a:t>
            </a:r>
          </a:p>
          <a:p>
            <a:pPr marL="0" indent="0">
              <a:lnSpc>
                <a:spcPct val="120000"/>
              </a:lnSpc>
              <a:buNone/>
            </a:pPr>
            <a:r>
              <a:rPr lang="en-GB" sz="2300" dirty="0" smtClean="0">
                <a:latin typeface="Comic Sans MS" panose="030F0702030302020204" pitchFamily="66" charset="0"/>
              </a:rPr>
              <a:t>It might be handy to watch the video all the way through first and then the second time watch it and pause it at important parts.  </a:t>
            </a:r>
          </a:p>
          <a:p>
            <a:pPr marL="0" indent="0">
              <a:buNone/>
            </a:pPr>
            <a:r>
              <a:rPr lang="en-GB" dirty="0">
                <a:latin typeface="Comic Sans MS" panose="030F0702030302020204" pitchFamily="66" charset="0"/>
                <a:hlinkClick r:id="rId2"/>
              </a:rPr>
              <a:t>https://</a:t>
            </a:r>
            <a:r>
              <a:rPr lang="en-GB" dirty="0" smtClean="0">
                <a:latin typeface="Comic Sans MS" panose="030F0702030302020204" pitchFamily="66" charset="0"/>
                <a:hlinkClick r:id="rId2"/>
              </a:rPr>
              <a:t>www.bbc.co.uk/iplayer/episode/b060fvs8/horrible-histories-series-6-6-horrid-henry-viii-special</a:t>
            </a:r>
            <a:endParaRPr lang="en-GB" dirty="0" smtClean="0">
              <a:latin typeface="Comic Sans MS" panose="030F0702030302020204" pitchFamily="66" charset="0"/>
            </a:endParaRPr>
          </a:p>
          <a:p>
            <a:pPr marL="0" indent="0">
              <a:buNone/>
            </a:pPr>
            <a:endParaRPr lang="en-GB" dirty="0">
              <a:latin typeface="Comic Sans MS" panose="030F0702030302020204" pitchFamily="66" charset="0"/>
            </a:endParaRPr>
          </a:p>
          <a:p>
            <a:pPr marL="0" indent="0">
              <a:buNone/>
            </a:pPr>
            <a:r>
              <a:rPr lang="en-GB" dirty="0" smtClean="0">
                <a:latin typeface="Comic Sans MS" panose="030F0702030302020204" pitchFamily="66" charset="0"/>
              </a:rPr>
              <a:t>Here is a link for a song about His wives. You can make notes from this too</a:t>
            </a:r>
          </a:p>
          <a:p>
            <a:pPr marL="0" indent="0">
              <a:buNone/>
            </a:pPr>
            <a:r>
              <a:rPr lang="en-GB" dirty="0">
                <a:latin typeface="Comic Sans MS" panose="030F0702030302020204" pitchFamily="66" charset="0"/>
                <a:hlinkClick r:id="rId3"/>
              </a:rPr>
              <a:t>https://www.youtube.com/watch?v=-</a:t>
            </a:r>
            <a:r>
              <a:rPr lang="en-GB" dirty="0" smtClean="0">
                <a:latin typeface="Comic Sans MS" panose="030F0702030302020204" pitchFamily="66" charset="0"/>
                <a:hlinkClick r:id="rId3"/>
              </a:rPr>
              <a:t>fadCAHjN-s</a:t>
            </a:r>
            <a:endParaRPr lang="en-GB" dirty="0" smtClean="0">
              <a:latin typeface="Comic Sans MS" panose="030F0702030302020204" pitchFamily="66" charset="0"/>
            </a:endParaRPr>
          </a:p>
          <a:p>
            <a:pPr marL="0" indent="0">
              <a:buNone/>
            </a:pPr>
            <a:endParaRPr lang="en-GB" dirty="0"/>
          </a:p>
          <a:p>
            <a:pPr marL="0" indent="0" algn="ctr">
              <a:buNone/>
            </a:pPr>
            <a:r>
              <a:rPr lang="en-GB" b="1" dirty="0" smtClean="0"/>
              <a:t>Don’t forget what you learned about making notes in yesterday’s lesson.  </a:t>
            </a:r>
            <a:endParaRPr lang="en-GB" b="1" dirty="0"/>
          </a:p>
        </p:txBody>
      </p:sp>
    </p:spTree>
    <p:extLst>
      <p:ext uri="{BB962C8B-B14F-4D97-AF65-F5344CB8AC3E}">
        <p14:creationId xmlns:p14="http://schemas.microsoft.com/office/powerpoint/2010/main" val="2203933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Picture 3" descr="Screen Shot 2021-01-19 at 18.25.07.png"/>
          <p:cNvPicPr>
            <a:picLocks noChangeAspect="1"/>
          </p:cNvPicPr>
          <p:nvPr/>
        </p:nvPicPr>
        <p:blipFill rotWithShape="1">
          <a:blip r:embed="rId2">
            <a:extLst>
              <a:ext uri="{28A0092B-C50C-407E-A947-70E740481C1C}">
                <a14:useLocalDpi xmlns:a14="http://schemas.microsoft.com/office/drawing/2010/main" val="0"/>
              </a:ext>
            </a:extLst>
          </a:blip>
          <a:srcRect l="10491" t="42083" r="66721" b="26633"/>
          <a:stretch/>
        </p:blipFill>
        <p:spPr>
          <a:xfrm>
            <a:off x="4384064" y="472791"/>
            <a:ext cx="7229098" cy="6202822"/>
          </a:xfrm>
          <a:prstGeom prst="rect">
            <a:avLst/>
          </a:prstGeom>
        </p:spPr>
      </p:pic>
      <p:sp>
        <p:nvSpPr>
          <p:cNvPr id="2" name="Oval Callout 1"/>
          <p:cNvSpPr/>
          <p:nvPr/>
        </p:nvSpPr>
        <p:spPr>
          <a:xfrm>
            <a:off x="284069" y="4094329"/>
            <a:ext cx="3475670" cy="2222636"/>
          </a:xfrm>
          <a:prstGeom prst="wedgeEllipseCallout">
            <a:avLst>
              <a:gd name="adj1" fmla="val 73878"/>
              <a:gd name="adj2" fmla="val -5178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Look a these words again.  Do you know what they all are now?</a:t>
            </a:r>
          </a:p>
          <a:p>
            <a:pPr algn="ctr"/>
            <a:r>
              <a:rPr lang="en-US" dirty="0" smtClean="0"/>
              <a:t>Can you explain them to someone else?</a:t>
            </a:r>
            <a:endParaRPr lang="en-US" dirty="0"/>
          </a:p>
        </p:txBody>
      </p:sp>
      <p:sp>
        <p:nvSpPr>
          <p:cNvPr id="3" name="TextBox 2"/>
          <p:cNvSpPr txBox="1"/>
          <p:nvPr/>
        </p:nvSpPr>
        <p:spPr>
          <a:xfrm>
            <a:off x="1" y="233962"/>
            <a:ext cx="4294458" cy="1384995"/>
          </a:xfrm>
          <a:prstGeom prst="rect">
            <a:avLst/>
          </a:prstGeom>
          <a:noFill/>
        </p:spPr>
        <p:txBody>
          <a:bodyPr wrap="square" rtlCol="0">
            <a:spAutoFit/>
          </a:bodyPr>
          <a:lstStyle/>
          <a:p>
            <a:pPr algn="ctr"/>
            <a:r>
              <a:rPr lang="en-US" sz="2800" u="sng" dirty="0" smtClean="0">
                <a:latin typeface="Comic Sans MS"/>
                <a:cs typeface="Comic Sans MS"/>
              </a:rPr>
              <a:t>We have now finished our block of work on Statistics.  </a:t>
            </a:r>
            <a:endParaRPr lang="en-US" sz="2800" u="sng" dirty="0">
              <a:latin typeface="Comic Sans MS"/>
              <a:cs typeface="Comic Sans MS"/>
            </a:endParaRPr>
          </a:p>
        </p:txBody>
      </p:sp>
    </p:spTree>
    <p:extLst>
      <p:ext uri="{BB962C8B-B14F-4D97-AF65-F5344CB8AC3E}">
        <p14:creationId xmlns:p14="http://schemas.microsoft.com/office/powerpoint/2010/main" val="829532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9672" y="144799"/>
            <a:ext cx="12072328" cy="5503704"/>
          </a:xfrm>
        </p:spPr>
        <p:txBody>
          <a:bodyPr>
            <a:normAutofit/>
          </a:bodyPr>
          <a:lstStyle/>
          <a:p>
            <a:pPr algn="ctr"/>
            <a:r>
              <a:rPr lang="en-US" b="1" u="sng" dirty="0" smtClean="0">
                <a:solidFill>
                  <a:srgbClr val="000090"/>
                </a:solidFill>
                <a:latin typeface="Comic Sans MS"/>
                <a:cs typeface="Comic Sans MS"/>
              </a:rPr>
              <a:t>Maths</a:t>
            </a:r>
            <a:r>
              <a:rPr lang="en-US" dirty="0" smtClean="0">
                <a:solidFill>
                  <a:srgbClr val="000090"/>
                </a:solidFill>
                <a:latin typeface="Comic Sans MS"/>
                <a:cs typeface="Comic Sans MS"/>
              </a:rPr>
              <a:t/>
            </a:r>
            <a:br>
              <a:rPr lang="en-US" dirty="0" smtClean="0">
                <a:solidFill>
                  <a:srgbClr val="000090"/>
                </a:solidFill>
                <a:latin typeface="Comic Sans MS"/>
                <a:cs typeface="Comic Sans MS"/>
              </a:rPr>
            </a:br>
            <a:r>
              <a:rPr lang="en-GB" dirty="0">
                <a:solidFill>
                  <a:srgbClr val="000090"/>
                </a:solidFill>
                <a:latin typeface="Comic Sans MS"/>
                <a:cs typeface="Comic Sans MS"/>
              </a:rPr>
              <a:t/>
            </a:r>
            <a:br>
              <a:rPr lang="en-GB" dirty="0">
                <a:solidFill>
                  <a:srgbClr val="000090"/>
                </a:solidFill>
                <a:latin typeface="Comic Sans MS"/>
                <a:cs typeface="Comic Sans MS"/>
              </a:rPr>
            </a:br>
            <a:r>
              <a:rPr lang="en-GB" sz="3100" dirty="0" smtClean="0">
                <a:solidFill>
                  <a:srgbClr val="000090"/>
                </a:solidFill>
                <a:latin typeface="Comic Sans MS"/>
                <a:cs typeface="Comic Sans MS"/>
              </a:rPr>
              <a:t>There is another 2do for you on Purple Mash today. </a:t>
            </a:r>
            <a:br>
              <a:rPr lang="en-GB" sz="3100" dirty="0" smtClean="0">
                <a:solidFill>
                  <a:srgbClr val="000090"/>
                </a:solidFill>
                <a:latin typeface="Comic Sans MS"/>
                <a:cs typeface="Comic Sans MS"/>
              </a:rPr>
            </a:br>
            <a:r>
              <a:rPr lang="en-GB" sz="3100" dirty="0">
                <a:solidFill>
                  <a:srgbClr val="000090"/>
                </a:solidFill>
                <a:latin typeface="Comic Sans MS"/>
                <a:cs typeface="Comic Sans MS"/>
              </a:rPr>
              <a:t/>
            </a:r>
            <a:br>
              <a:rPr lang="en-GB" sz="3100" dirty="0">
                <a:solidFill>
                  <a:srgbClr val="000090"/>
                </a:solidFill>
                <a:latin typeface="Comic Sans MS"/>
                <a:cs typeface="Comic Sans MS"/>
              </a:rPr>
            </a:br>
            <a:r>
              <a:rPr lang="en-GB" sz="3100" dirty="0" smtClean="0">
                <a:solidFill>
                  <a:srgbClr val="000090"/>
                </a:solidFill>
                <a:latin typeface="Comic Sans MS"/>
                <a:cs typeface="Comic Sans MS"/>
              </a:rPr>
              <a:t>There is also the end of unit summary sheet for you to complete.  Try to read the questions and complete the sheet by yourself, as much as possible.</a:t>
            </a:r>
            <a:br>
              <a:rPr lang="en-GB" sz="3100" dirty="0" smtClean="0">
                <a:solidFill>
                  <a:srgbClr val="000090"/>
                </a:solidFill>
                <a:latin typeface="Comic Sans MS"/>
                <a:cs typeface="Comic Sans MS"/>
              </a:rPr>
            </a:br>
            <a:r>
              <a:rPr lang="en-GB" sz="3100" dirty="0">
                <a:solidFill>
                  <a:srgbClr val="000090"/>
                </a:solidFill>
                <a:latin typeface="Comic Sans MS"/>
                <a:cs typeface="Comic Sans MS"/>
              </a:rPr>
              <a:t/>
            </a:r>
            <a:br>
              <a:rPr lang="en-GB" sz="3100" dirty="0">
                <a:solidFill>
                  <a:srgbClr val="000090"/>
                </a:solidFill>
                <a:latin typeface="Comic Sans MS"/>
                <a:cs typeface="Comic Sans MS"/>
              </a:rPr>
            </a:br>
            <a:r>
              <a:rPr lang="en-GB" sz="3100" dirty="0" smtClean="0">
                <a:solidFill>
                  <a:srgbClr val="000090"/>
                </a:solidFill>
                <a:latin typeface="Comic Sans MS"/>
                <a:cs typeface="Comic Sans MS"/>
              </a:rPr>
              <a:t>  </a:t>
            </a:r>
            <a:endParaRPr lang="en-US" sz="3100" dirty="0">
              <a:solidFill>
                <a:srgbClr val="3366FF"/>
              </a:solidFill>
              <a:latin typeface="Comic Sans MS"/>
              <a:cs typeface="Comic Sans MS"/>
            </a:endParaRPr>
          </a:p>
        </p:txBody>
      </p:sp>
    </p:spTree>
    <p:extLst>
      <p:ext uri="{BB962C8B-B14F-4D97-AF65-F5344CB8AC3E}">
        <p14:creationId xmlns:p14="http://schemas.microsoft.com/office/powerpoint/2010/main" val="29868666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2590</TotalTime>
  <Words>498</Words>
  <Application>Microsoft Macintosh PowerPoint</Application>
  <PresentationFormat>Custom</PresentationFormat>
  <Paragraphs>61</Paragraphs>
  <Slides>12</Slides>
  <Notes>0</Notes>
  <HiddenSlides>0</HiddenSlides>
  <MMClips>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Good Morning Year 2!</vt:lpstr>
      <vt:lpstr>Fun Friday Quiz</vt:lpstr>
      <vt:lpstr>5.2.21</vt:lpstr>
      <vt:lpstr>PowerPoint Presentation</vt:lpstr>
      <vt:lpstr>PowerPoint Presentation</vt:lpstr>
      <vt:lpstr>King Henry VIII</vt:lpstr>
      <vt:lpstr>Watch and make notes</vt:lpstr>
      <vt:lpstr>PowerPoint Presentation</vt:lpstr>
      <vt:lpstr>Maths  There is another 2do for you on Purple Mash today.   There is also the end of unit summary sheet for you to complete.  Try to read the questions and complete the sheet by yourself, as much as possible.    </vt:lpstr>
      <vt:lpstr>Children’s Mental Health Week: Be BRAVE!</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Southern</dc:creator>
  <cp:lastModifiedBy>Jennifer Southern</cp:lastModifiedBy>
  <cp:revision>71</cp:revision>
  <dcterms:created xsi:type="dcterms:W3CDTF">2021-01-07T09:09:46Z</dcterms:created>
  <dcterms:modified xsi:type="dcterms:W3CDTF">2021-02-04T18:45:30Z</dcterms:modified>
</cp:coreProperties>
</file>