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7" r:id="rId8"/>
    <p:sldId id="268" r:id="rId9"/>
    <p:sldId id="261" r:id="rId10"/>
    <p:sldId id="262" r:id="rId11"/>
    <p:sldId id="269" r:id="rId12"/>
    <p:sldId id="270" r:id="rId13"/>
    <p:sldId id="271" r:id="rId14"/>
    <p:sldId id="272" r:id="rId15"/>
    <p:sldId id="28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3" r:id="rId25"/>
    <p:sldId id="264" r:id="rId26"/>
    <p:sldId id="265" r:id="rId27"/>
    <p:sldId id="26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FCD50-C38D-4389-B6D2-A363EEEAC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9B39B-DA70-4B30-89F2-77AABD064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A85E-D846-435D-B965-2026B49C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6B6-A885-43E2-833D-53216B4EA7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07A3D-B866-4E12-9C4F-7A9A03B4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489EB-31D9-4BCF-994D-B7FFACC7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07B9-B130-4963-9F31-6C0B36116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78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3E22-80AB-4BD1-929A-D982616B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DE1A43-ED15-457D-B9DE-664ECFBF8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CD012-692E-4B19-BA50-6E249D0B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6B6-A885-43E2-833D-53216B4EA7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06D38-C625-4300-BF5C-06CCB223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DAC0C-C4CA-4F3D-B3D7-92657F6A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07B9-B130-4963-9F31-6C0B36116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3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BFD94-BF67-4A56-882C-498242865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E4B1-3463-4777-BACD-6979678EC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D861E-A326-49BA-9627-CEC5507CB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6B6-A885-43E2-833D-53216B4EA7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B39E6-26D6-4AA5-AB4E-CDDF0AA6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1022F-DF36-4492-84C6-78865638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07B9-B130-4963-9F31-6C0B36116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99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DFE7BEB-A745-49C5-93EF-EFC51123E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6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CB9DBA6-71DA-443A-AF8B-6812AA250F84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80B5F5C-326D-4194-B925-8BDC970B6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1" y="5734051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323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471410D-5FF7-4F8E-9722-2E99900B9EC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296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8C70EB9-D706-4CAC-AC20-E782BA5B41D1}"/>
              </a:ext>
            </a:extLst>
          </p:cNvPr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B9C2E717-9E92-4C83-91C9-B052F597F8DF}"/>
              </a:ext>
            </a:extLst>
          </p:cNvPr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AFC8A9-F9A2-4A4E-A945-71F757CE604D}"/>
              </a:ext>
            </a:extLst>
          </p:cNvPr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90C247-9B9B-46E0-8374-9739D10FA7EC}"/>
              </a:ext>
            </a:extLst>
          </p:cNvPr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26F3F565-4257-4A9E-A9F2-E51E1FE15704}"/>
              </a:ext>
            </a:extLst>
          </p:cNvPr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1 Lorem ipsum </a:t>
            </a:r>
            <a:r>
              <a:rPr lang="en-GB" sz="1800" dirty="0" err="1">
                <a:latin typeface="Twinkl" pitchFamily="50" charset="0"/>
              </a:rPr>
              <a:t>dolor</a:t>
            </a:r>
            <a:r>
              <a:rPr lang="en-GB" sz="1800" dirty="0">
                <a:latin typeface="Twinkl" pitchFamily="50" charset="0"/>
              </a:rPr>
              <a:t> sit </a:t>
            </a:r>
            <a:r>
              <a:rPr lang="en-GB" sz="1800" dirty="0" err="1">
                <a:latin typeface="Twinkl" pitchFamily="50" charset="0"/>
              </a:rPr>
              <a:t>amet</a:t>
            </a:r>
            <a:r>
              <a:rPr lang="en-GB" sz="1800" dirty="0">
                <a:latin typeface="Twinkl" pitchFamily="50" charset="0"/>
              </a:rPr>
              <a:t>, </a:t>
            </a:r>
            <a:r>
              <a:rPr lang="en-GB" sz="1800" dirty="0" err="1">
                <a:latin typeface="Twinkl" pitchFamily="50" charset="0"/>
              </a:rPr>
              <a:t>consectetur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adipiscing</a:t>
            </a:r>
            <a:r>
              <a:rPr lang="en-GB" sz="1800" dirty="0">
                <a:latin typeface="Twinkl" pitchFamily="50" charset="0"/>
              </a:rPr>
              <a:t> </a:t>
            </a:r>
            <a:r>
              <a:rPr lang="en-GB" sz="1800" dirty="0" err="1">
                <a:latin typeface="Twinkl" pitchFamily="50" charset="0"/>
              </a:rPr>
              <a:t>elit</a:t>
            </a:r>
            <a:r>
              <a:rPr lang="en-GB" sz="1800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273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A6BB806-CB66-4B72-9907-EE204C7E5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36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FE5D3-7703-41EE-A509-03264100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D3A7E-045D-4DB5-B31E-BE4E2D1DA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1DC20-467B-4835-A400-B4906755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6B6-A885-43E2-833D-53216B4EA7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B46B5-C5A6-4B2B-A9EF-7C3E0BA6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EA0A9-68C3-46CE-A025-A3888EB8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07B9-B130-4963-9F31-6C0B36116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6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A808-7F02-4A85-AB52-2AB8C991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2D39C-9681-4213-A51A-7BA63A6FC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4F8AE-2A26-46BE-8306-37EF3B70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6B6-A885-43E2-833D-53216B4EA7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975FB-8514-4480-86C5-73A2896F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F9A92-4654-480E-9453-CD3C78A5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07B9-B130-4963-9F31-6C0B36116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4B948-2A15-49E4-861C-A91A6C5E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EB15-E217-4E1E-961E-3410509C3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67333-B08B-4F9D-8420-6BC198F4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CA0D1-0D28-449D-8C44-1E65D94E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6B6-A885-43E2-833D-53216B4EA7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86177-2CD8-4012-8AC4-26E513F4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FCCBE-7872-4CE1-A3F7-08C81A06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07B9-B130-4963-9F31-6C0B36116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80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4138-7E6C-4AD2-9F0B-456C8987A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B9F39-674C-415B-A980-6BC7CCAD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F04FF-82E0-4C5E-A0F8-3A51C4020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26C8F-D2DB-4291-B2D8-0811FA968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1D6400-B4B0-446C-9357-6B8076353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4B2DE-CA2C-4A8C-89EC-C1D3A7F8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6B6-A885-43E2-833D-53216B4EA7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CB8FF-0591-4C00-95FA-6EE1C473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3F611-B4C9-42B8-BEC2-950A1554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07B9-B130-4963-9F31-6C0B36116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2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27DF-AC66-4DFB-93DE-6E5AA275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D194C-1EC0-413F-BB62-8ABCEB0C3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6B6-A885-43E2-833D-53216B4EA7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C3ED1-8F72-431F-9404-5AF035ED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D55C0-A4AE-4346-840A-D9917CE9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07B9-B130-4963-9F31-6C0B36116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1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76F15-8300-4AC6-B719-E3F4563E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6B6-A885-43E2-833D-53216B4EA7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92803-E0AD-4876-8C6C-E2F09978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EC3F4-8736-43D2-A9B0-39D1BD9B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07B9-B130-4963-9F31-6C0B36116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7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C61A-5A97-46B4-AC0F-8CD8EA6D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761C-5817-46F9-9175-5B154960C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F96A9-E655-46E5-98B2-6CAE269FE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0A830-81DE-4A52-B3CB-9CA11E99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6B6-A885-43E2-833D-53216B4EA7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90D06-129F-43C8-A03B-DEBA5F11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F85E6-4E9C-43FA-A76B-A48E888F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07B9-B130-4963-9F31-6C0B36116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0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2D9A-DE85-4229-A8D6-0C1CF275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4AA0A-297E-4636-8031-1943BB434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1ABC7-E77A-430E-BB27-6BDEF5CA6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CE2D7-B429-4C44-8283-5A2BD1BD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96B6-A885-43E2-833D-53216B4EA7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89697-1488-44A2-AE60-FFFF96C8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F3609-01F6-4E74-992E-5C42E128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07B9-B130-4963-9F31-6C0B36116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19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FE548-C0DB-4447-9649-DAD0EF60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F514C-832A-46D5-BD32-B9A877A43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C3761-5323-44B4-82B8-6325789B3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296B6-A885-43E2-833D-53216B4EA76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536C2-CE42-4588-BDBF-61E93B153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11E2A-B43F-4979-9426-E60B5326F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D07B9-B130-4963-9F31-6C0B36116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8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81C68E-1111-4B31-95E5-C1B7300963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446A2CF-4E86-4997-A975-3CBE9F3871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63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thenational.academy/lessons/to-understand-how-rhythmic-cycles-feature-in-indian-classical-music-70v66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34BA-EB23-497F-9A36-B88CA1473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Friday 5</a:t>
            </a:r>
            <a:r>
              <a:rPr lang="en-GB" baseline="30000" dirty="0"/>
              <a:t>th</a:t>
            </a:r>
            <a:r>
              <a:rPr lang="en-GB" dirty="0"/>
              <a:t> February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5F460-B6AB-49AA-9C71-24B3DFD0E8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7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07E16B-95BE-4585-B14B-0FD174F6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>
                <a:solidFill>
                  <a:srgbClr val="000000"/>
                </a:solidFill>
              </a:rPr>
              <a:t>Brightstorm- Chapter 25 The Ice Lake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30F91B-692C-4B0E-A8BD-3B99ADF4D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9944" r="-2" b="17270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4350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B788-A2BB-47D9-BDA7-13940490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DF97479-59FE-4CB2-95A9-01F6F99D8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216" y="152399"/>
            <a:ext cx="3294345" cy="6639689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4A8745-C056-411E-940C-F97DBF2B6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762" y="152400"/>
            <a:ext cx="3038475" cy="655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3D99FA-4A32-46E4-96A2-4D0BB39F5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438" y="126307"/>
            <a:ext cx="3294346" cy="65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4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3915-6656-46AB-B200-174F3F54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16CBE52-B866-40BD-B405-A75D2D57E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882" y="215321"/>
            <a:ext cx="3073952" cy="6427356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686BA-6C0A-438B-ACFF-068EF0ECD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2" y="261937"/>
            <a:ext cx="3076575" cy="6334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723093-4AB8-4A37-B887-AF8555D66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165" y="261937"/>
            <a:ext cx="31242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0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5BDB-BFD2-462F-8BD1-C706CC43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14C9272-AAEA-4791-873B-3A941FD44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955" y="190500"/>
            <a:ext cx="3105149" cy="6565999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430218-7387-491F-AE7D-98F14B0F8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190500"/>
            <a:ext cx="3105150" cy="6477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212270-1288-47D9-B180-BF002E0B7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896" y="190500"/>
            <a:ext cx="3325689" cy="64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0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A1AF-CD6B-425B-B7C2-3CC815B9E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FDD153-7E54-467D-8B7D-379D5203A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850" y="157408"/>
            <a:ext cx="3118980" cy="6525867"/>
          </a:xfrm>
        </p:spPr>
      </p:pic>
    </p:spTree>
    <p:extLst>
      <p:ext uri="{BB962C8B-B14F-4D97-AF65-F5344CB8AC3E}">
        <p14:creationId xmlns:p14="http://schemas.microsoft.com/office/powerpoint/2010/main" val="383864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06786AB7-C02C-4F7E-AC1A-871096C3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What Are Active and Passive Voice?</a:t>
            </a:r>
            <a:endParaRPr lang="en-GB" altLang="en-US" sz="3600"/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E537BF76-A2E2-4621-9D32-1916780B6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1462089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Can you write definitions for ‘active’ and ‘passive’ voice?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8367A-E31C-4DF0-80A0-FA1C40EA7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9" y="2073276"/>
            <a:ext cx="73310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/>
              <a:t>Active Voice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>
                <a:cs typeface="Arial" panose="020B0604020202020204" pitchFamily="34" charset="0"/>
              </a:rPr>
              <a:t>In an active sentence, the </a:t>
            </a:r>
            <a:r>
              <a:rPr lang="en-GB" altLang="en-US" b="1">
                <a:solidFill>
                  <a:srgbClr val="00639A"/>
                </a:solidFill>
                <a:cs typeface="Arial" panose="020B0604020202020204" pitchFamily="34" charset="0"/>
              </a:rPr>
              <a:t>subject</a:t>
            </a:r>
            <a:r>
              <a:rPr lang="en-GB" altLang="en-US">
                <a:cs typeface="Arial" panose="020B0604020202020204" pitchFamily="34" charset="0"/>
              </a:rPr>
              <a:t> performs the </a:t>
            </a:r>
            <a:r>
              <a:rPr lang="en-GB" altLang="en-US" b="1">
                <a:solidFill>
                  <a:srgbClr val="00A7E6"/>
                </a:solidFill>
                <a:cs typeface="Arial" panose="020B0604020202020204" pitchFamily="34" charset="0"/>
              </a:rPr>
              <a:t>action</a:t>
            </a:r>
            <a:r>
              <a:rPr lang="en-GB" altLang="en-US">
                <a:cs typeface="Arial" panose="020B0604020202020204" pitchFamily="34" charset="0"/>
              </a:rPr>
              <a:t> (the verb) to the </a:t>
            </a:r>
            <a:r>
              <a:rPr lang="en-GB" altLang="en-US" b="1">
                <a:solidFill>
                  <a:srgbClr val="2CB7BC"/>
                </a:solidFill>
                <a:cs typeface="Arial" panose="020B0604020202020204" pitchFamily="34" charset="0"/>
              </a:rPr>
              <a:t>object</a:t>
            </a:r>
            <a:r>
              <a:rPr lang="en-GB" altLang="en-US"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1A0092-E751-4427-AD23-DE9E3C2B3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3221039"/>
            <a:ext cx="74231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/>
              <a:t>Passive Voice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>
                <a:cs typeface="Arial" panose="020B0604020202020204" pitchFamily="34" charset="0"/>
              </a:rPr>
              <a:t>In a passive sentence, the thing that would normally be the </a:t>
            </a:r>
            <a:r>
              <a:rPr lang="en-GB" altLang="en-US" b="1">
                <a:solidFill>
                  <a:srgbClr val="2CB7BC"/>
                </a:solidFill>
                <a:cs typeface="Arial" panose="020B0604020202020204" pitchFamily="34" charset="0"/>
              </a:rPr>
              <a:t>object</a:t>
            </a:r>
            <a:r>
              <a:rPr lang="en-GB" altLang="en-US" b="1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GB" altLang="en-US">
                <a:cs typeface="Arial" panose="020B0604020202020204" pitchFamily="34" charset="0"/>
              </a:rPr>
              <a:t>gets turned into the </a:t>
            </a:r>
            <a:r>
              <a:rPr lang="en-GB" altLang="en-US" b="1">
                <a:solidFill>
                  <a:srgbClr val="00639A"/>
                </a:solidFill>
                <a:cs typeface="Arial" panose="020B0604020202020204" pitchFamily="34" charset="0"/>
              </a:rPr>
              <a:t>subject</a:t>
            </a:r>
            <a:r>
              <a:rPr lang="en-GB" altLang="en-US">
                <a:cs typeface="Arial" panose="020B0604020202020204" pitchFamily="34" charset="0"/>
              </a:rPr>
              <a:t> through the use of the passive form of the verb. They often include a prepositional phrase starting with ‘by’.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1F596-932F-462B-A944-0AEE6F726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5424489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Do you and your partner agree?</a:t>
            </a:r>
          </a:p>
        </p:txBody>
      </p:sp>
      <p:pic>
        <p:nvPicPr>
          <p:cNvPr id="9223" name="Picture 17">
            <a:extLst>
              <a:ext uri="{FF2B5EF4-FFF2-40B4-BE49-F238E27FC236}">
                <a16:creationId xmlns:a16="http://schemas.microsoft.com/office/drawing/2014/main" id="{3B9C5185-5035-4553-ACF6-F485BD73E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7"/>
          <a:stretch>
            <a:fillRect/>
          </a:stretch>
        </p:blipFill>
        <p:spPr bwMode="auto">
          <a:xfrm>
            <a:off x="6507164" y="3959226"/>
            <a:ext cx="3849687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C8A7F-EDF7-43FC-AF33-BF0A78A9269E}"/>
              </a:ext>
            </a:extLst>
          </p:cNvPr>
          <p:cNvSpPr/>
          <p:nvPr/>
        </p:nvSpPr>
        <p:spPr>
          <a:xfrm>
            <a:off x="2254250" y="2454276"/>
            <a:ext cx="7653338" cy="369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10243" name="Title 20">
            <a:extLst>
              <a:ext uri="{FF2B5EF4-FFF2-40B4-BE49-F238E27FC236}">
                <a16:creationId xmlns:a16="http://schemas.microsoft.com/office/drawing/2014/main" id="{6B3677D9-40CC-43A8-81D6-24938B7D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Identifying Parts of the Sentence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653358A-F507-483E-9D78-C1028E940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1370013"/>
            <a:ext cx="76327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To be able to recognise and use active and passive voice, you must be able to identify the parts of the sentence. In the following sentences, identify the </a:t>
            </a:r>
            <a:r>
              <a:rPr lang="en-GB" altLang="en-US" b="1">
                <a:solidFill>
                  <a:srgbClr val="00639A"/>
                </a:solidFill>
                <a:cs typeface="Arial" panose="020B0604020202020204" pitchFamily="34" charset="0"/>
              </a:rPr>
              <a:t>subject</a:t>
            </a:r>
            <a:r>
              <a:rPr lang="en-GB" altLang="en-US">
                <a:solidFill>
                  <a:srgbClr val="00639A"/>
                </a:solidFill>
                <a:cs typeface="Arial" panose="020B0604020202020204" pitchFamily="34" charset="0"/>
              </a:rPr>
              <a:t>,</a:t>
            </a:r>
            <a:r>
              <a:rPr lang="en-GB" altLang="en-US">
                <a:cs typeface="Arial" panose="020B0604020202020204" pitchFamily="34" charset="0"/>
              </a:rPr>
              <a:t> </a:t>
            </a:r>
            <a:r>
              <a:rPr lang="en-GB" altLang="en-US" b="1">
                <a:solidFill>
                  <a:srgbClr val="00A7E6"/>
                </a:solidFill>
                <a:cs typeface="Arial" panose="020B0604020202020204" pitchFamily="34" charset="0"/>
              </a:rPr>
              <a:t>action</a:t>
            </a:r>
            <a:r>
              <a:rPr lang="en-GB" altLang="en-US">
                <a:cs typeface="Arial" panose="020B0604020202020204" pitchFamily="34" charset="0"/>
              </a:rPr>
              <a:t> (the verb) and </a:t>
            </a:r>
            <a:r>
              <a:rPr lang="en-GB" altLang="en-US" b="1">
                <a:solidFill>
                  <a:srgbClr val="2CB7BC"/>
                </a:solidFill>
                <a:cs typeface="Arial" panose="020B0604020202020204" pitchFamily="34" charset="0"/>
              </a:rPr>
              <a:t>object</a:t>
            </a:r>
            <a:r>
              <a:rPr lang="en-GB" altLang="en-US" b="1">
                <a:solidFill>
                  <a:srgbClr val="00B050"/>
                </a:solidFill>
                <a:cs typeface="Arial" panose="020B0604020202020204" pitchFamily="34" charset="0"/>
              </a:rPr>
              <a:t>:</a:t>
            </a:r>
            <a:endParaRPr lang="en-GB" altLang="en-US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7C22E-2F34-4334-B79F-17CEBB66B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9" y="2476501"/>
            <a:ext cx="7331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The plane is boarded by the family.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D91939-0324-489F-8B90-E53BB2462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5635626"/>
            <a:ext cx="7632700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Did you notice the preposition ‘by’ in some of these sentences?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93B8C6-16AB-4473-A0E6-7B7D9B1A7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9" y="2957514"/>
            <a:ext cx="7331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The damage was caused by the storm.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FF275C-444B-4D42-A227-8A5CCA34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9" y="3479801"/>
            <a:ext cx="7331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Issac threw a ball at the window.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0EAC07-6C46-4407-B35B-15E381795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9" y="3990976"/>
            <a:ext cx="7331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The magician pulled a rabbit from the hat.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254CAA-58FB-4369-A3D8-CF639245C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9" y="4502151"/>
            <a:ext cx="7331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Helen practised her recorder every day.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C5106C-BFF6-4BCE-82E0-A6663F7F9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9" y="4972051"/>
            <a:ext cx="7331075" cy="422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The flowers were grown by my nan.</a:t>
            </a:r>
          </a:p>
        </p:txBody>
      </p:sp>
      <p:pic>
        <p:nvPicPr>
          <p:cNvPr id="10252" name="Picture 2">
            <a:extLst>
              <a:ext uri="{FF2B5EF4-FFF2-40B4-BE49-F238E27FC236}">
                <a16:creationId xmlns:a16="http://schemas.microsoft.com/office/drawing/2014/main" id="{F6915EA1-7FF0-449C-8E1C-4AE396456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6"/>
          <a:stretch>
            <a:fillRect/>
          </a:stretch>
        </p:blipFill>
        <p:spPr bwMode="auto">
          <a:xfrm>
            <a:off x="8632825" y="3690939"/>
            <a:ext cx="15684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6D47E93-A9F7-44E6-807B-8A6254C07F6A}"/>
              </a:ext>
            </a:extLst>
          </p:cNvPr>
          <p:cNvGrpSpPr>
            <a:grpSpLocks/>
          </p:cNvGrpSpPr>
          <p:nvPr/>
        </p:nvGrpSpPr>
        <p:grpSpPr bwMode="auto">
          <a:xfrm>
            <a:off x="2363789" y="2451100"/>
            <a:ext cx="4657725" cy="439738"/>
            <a:chOff x="6041143" y="2844070"/>
            <a:chExt cx="4658192" cy="4394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799702-5E48-4F4B-B3E3-CA0614AFD71D}"/>
                </a:ext>
              </a:extLst>
            </p:cNvPr>
            <p:cNvSpPr/>
            <p:nvPr/>
          </p:nvSpPr>
          <p:spPr>
            <a:xfrm>
              <a:off x="6041143" y="2861523"/>
              <a:ext cx="4658192" cy="42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0270" name="Rectangle 18">
              <a:extLst>
                <a:ext uri="{FF2B5EF4-FFF2-40B4-BE49-F238E27FC236}">
                  <a16:creationId xmlns:a16="http://schemas.microsoft.com/office/drawing/2014/main" id="{DFDB4F5F-F964-4575-BB2D-D9162ECFE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143" y="2844070"/>
              <a:ext cx="380965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plane</a:t>
              </a:r>
              <a:r>
                <a:rPr lang="en-GB" altLang="en-US" b="1"/>
                <a:t> </a:t>
              </a:r>
              <a:r>
                <a:rPr lang="en-GB" altLang="en-US" b="1">
                  <a:solidFill>
                    <a:srgbClr val="00A7E6"/>
                  </a:solidFill>
                </a:rPr>
                <a:t>is boarded </a:t>
              </a:r>
              <a:r>
                <a:rPr lang="en-GB" altLang="en-US"/>
                <a:t>by the </a:t>
              </a:r>
              <a:r>
                <a:rPr lang="en-GB" altLang="en-US" b="1">
                  <a:solidFill>
                    <a:srgbClr val="2CB7BC"/>
                  </a:solidFill>
                </a:rPr>
                <a:t>family</a:t>
              </a:r>
              <a:r>
                <a:rPr lang="en-GB" altLang="en-US"/>
                <a:t>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1CA6B6-90BD-4FC1-A860-9DB05E1F18E0}"/>
              </a:ext>
            </a:extLst>
          </p:cNvPr>
          <p:cNvGrpSpPr>
            <a:grpSpLocks/>
          </p:cNvGrpSpPr>
          <p:nvPr/>
        </p:nvGrpSpPr>
        <p:grpSpPr bwMode="auto">
          <a:xfrm>
            <a:off x="2363789" y="2944814"/>
            <a:ext cx="4657725" cy="439737"/>
            <a:chOff x="6041142" y="2844070"/>
            <a:chExt cx="4658193" cy="4394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B9633A-56C1-4F50-9F86-EF145998F551}"/>
                </a:ext>
              </a:extLst>
            </p:cNvPr>
            <p:cNvSpPr/>
            <p:nvPr/>
          </p:nvSpPr>
          <p:spPr>
            <a:xfrm>
              <a:off x="6041142" y="2861522"/>
              <a:ext cx="4658193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0268" name="Rectangle 28">
              <a:extLst>
                <a:ext uri="{FF2B5EF4-FFF2-40B4-BE49-F238E27FC236}">
                  <a16:creationId xmlns:a16="http://schemas.microsoft.com/office/drawing/2014/main" id="{20871A59-D878-47DA-A31D-4B9E30B9D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142" y="2844070"/>
              <a:ext cx="4358463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damage</a:t>
              </a:r>
              <a:r>
                <a:rPr lang="en-GB" altLang="en-US"/>
                <a:t> </a:t>
              </a:r>
              <a:r>
                <a:rPr lang="en-GB" altLang="en-US" b="1">
                  <a:solidFill>
                    <a:srgbClr val="00A7E6"/>
                  </a:solidFill>
                </a:rPr>
                <a:t>was caused </a:t>
              </a:r>
              <a:r>
                <a:rPr lang="en-GB" altLang="en-US"/>
                <a:t>by the </a:t>
              </a:r>
              <a:r>
                <a:rPr lang="en-GB" altLang="en-US" b="1">
                  <a:solidFill>
                    <a:srgbClr val="2CB7BC"/>
                  </a:solidFill>
                </a:rPr>
                <a:t>storm</a:t>
              </a:r>
              <a:r>
                <a:rPr lang="en-GB" altLang="en-US"/>
                <a:t>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0ED165F-62F8-44E3-BF2F-6E9699AA1A2C}"/>
              </a:ext>
            </a:extLst>
          </p:cNvPr>
          <p:cNvGrpSpPr>
            <a:grpSpLocks/>
          </p:cNvGrpSpPr>
          <p:nvPr/>
        </p:nvGrpSpPr>
        <p:grpSpPr bwMode="auto">
          <a:xfrm>
            <a:off x="2363789" y="3484564"/>
            <a:ext cx="4657725" cy="439737"/>
            <a:chOff x="6041143" y="2844070"/>
            <a:chExt cx="4658192" cy="43949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E457BE-3A4D-410D-AF56-AD0965F1A1C0}"/>
                </a:ext>
              </a:extLst>
            </p:cNvPr>
            <p:cNvSpPr/>
            <p:nvPr/>
          </p:nvSpPr>
          <p:spPr>
            <a:xfrm>
              <a:off x="6041143" y="2861522"/>
              <a:ext cx="4658192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0266" name="Rectangle 52">
              <a:extLst>
                <a:ext uri="{FF2B5EF4-FFF2-40B4-BE49-F238E27FC236}">
                  <a16:creationId xmlns:a16="http://schemas.microsoft.com/office/drawing/2014/main" id="{62766DE6-2082-4254-8450-2BAD20A43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143" y="2844070"/>
              <a:ext cx="380965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b="1">
                  <a:solidFill>
                    <a:srgbClr val="00639A"/>
                  </a:solidFill>
                </a:rPr>
                <a:t>Issac</a:t>
              </a:r>
              <a:r>
                <a:rPr lang="en-GB" altLang="en-US" b="1"/>
                <a:t> </a:t>
              </a:r>
              <a:r>
                <a:rPr lang="en-GB" altLang="en-US" b="1">
                  <a:solidFill>
                    <a:srgbClr val="00A7E6"/>
                  </a:solidFill>
                </a:rPr>
                <a:t>threw</a:t>
              </a:r>
              <a:r>
                <a:rPr lang="en-GB" altLang="en-US" b="1"/>
                <a:t> </a:t>
              </a:r>
              <a:r>
                <a:rPr lang="en-GB" altLang="en-US"/>
                <a:t>a </a:t>
              </a:r>
              <a:r>
                <a:rPr lang="en-GB" altLang="en-US" b="1">
                  <a:solidFill>
                    <a:srgbClr val="2CB7BC"/>
                  </a:solidFill>
                </a:rPr>
                <a:t>ball</a:t>
              </a:r>
              <a:r>
                <a:rPr lang="en-GB" altLang="en-US"/>
                <a:t> at the window.	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387FEC6-D0E0-465C-BC80-2AC2C182F169}"/>
              </a:ext>
            </a:extLst>
          </p:cNvPr>
          <p:cNvGrpSpPr>
            <a:grpSpLocks/>
          </p:cNvGrpSpPr>
          <p:nvPr/>
        </p:nvGrpSpPr>
        <p:grpSpPr bwMode="auto">
          <a:xfrm>
            <a:off x="2363789" y="3983038"/>
            <a:ext cx="4657725" cy="438150"/>
            <a:chOff x="6041143" y="2844070"/>
            <a:chExt cx="4658192" cy="43949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1B3B2E2-1993-45A8-9207-DB0B554E3E40}"/>
                </a:ext>
              </a:extLst>
            </p:cNvPr>
            <p:cNvSpPr/>
            <p:nvPr/>
          </p:nvSpPr>
          <p:spPr>
            <a:xfrm>
              <a:off x="6041143" y="2861586"/>
              <a:ext cx="4658192" cy="421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0264" name="Rectangle 55">
              <a:extLst>
                <a:ext uri="{FF2B5EF4-FFF2-40B4-BE49-F238E27FC236}">
                  <a16:creationId xmlns:a16="http://schemas.microsoft.com/office/drawing/2014/main" id="{80269C44-8462-468C-B57B-AACFA490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143" y="2844070"/>
              <a:ext cx="446852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magician</a:t>
              </a:r>
              <a:r>
                <a:rPr lang="en-GB" altLang="en-US"/>
                <a:t> </a:t>
              </a:r>
              <a:r>
                <a:rPr lang="en-GB" altLang="en-US" b="1">
                  <a:solidFill>
                    <a:srgbClr val="00B0F0"/>
                  </a:solidFill>
                </a:rPr>
                <a:t>pulled</a:t>
              </a:r>
              <a:r>
                <a:rPr lang="en-GB" altLang="en-US"/>
                <a:t> a </a:t>
              </a:r>
              <a:r>
                <a:rPr lang="en-GB" altLang="en-US" b="1">
                  <a:solidFill>
                    <a:srgbClr val="2CB7BC"/>
                  </a:solidFill>
                </a:rPr>
                <a:t>rabbit</a:t>
              </a:r>
              <a:r>
                <a:rPr lang="en-GB" altLang="en-US"/>
                <a:t> from the hat.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A048229-BB71-4F4E-A7C9-464064570AF9}"/>
              </a:ext>
            </a:extLst>
          </p:cNvPr>
          <p:cNvGrpSpPr>
            <a:grpSpLocks/>
          </p:cNvGrpSpPr>
          <p:nvPr/>
        </p:nvGrpSpPr>
        <p:grpSpPr bwMode="auto">
          <a:xfrm>
            <a:off x="2363789" y="4510089"/>
            <a:ext cx="4657725" cy="439737"/>
            <a:chOff x="6041143" y="2844070"/>
            <a:chExt cx="4658192" cy="43949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F1351E8-04B4-4BBF-9BB4-6FE2BA35128E}"/>
                </a:ext>
              </a:extLst>
            </p:cNvPr>
            <p:cNvSpPr/>
            <p:nvPr/>
          </p:nvSpPr>
          <p:spPr>
            <a:xfrm>
              <a:off x="6041143" y="2861522"/>
              <a:ext cx="4658192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0262" name="Rectangle 58">
              <a:extLst>
                <a:ext uri="{FF2B5EF4-FFF2-40B4-BE49-F238E27FC236}">
                  <a16:creationId xmlns:a16="http://schemas.microsoft.com/office/drawing/2014/main" id="{2D0715AA-CF7A-44D4-A3F3-E04A384FE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143" y="2844070"/>
              <a:ext cx="446852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 b="1">
                  <a:solidFill>
                    <a:srgbClr val="00639A"/>
                  </a:solidFill>
                </a:rPr>
                <a:t>Helen</a:t>
              </a:r>
              <a:r>
                <a:rPr lang="en-GB" altLang="en-US" b="1"/>
                <a:t> </a:t>
              </a:r>
              <a:r>
                <a:rPr lang="en-GB" altLang="en-US" b="1">
                  <a:solidFill>
                    <a:srgbClr val="00A7E6"/>
                  </a:solidFill>
                </a:rPr>
                <a:t>practised</a:t>
              </a:r>
              <a:r>
                <a:rPr lang="en-GB" altLang="en-US" b="1"/>
                <a:t> </a:t>
              </a:r>
              <a:r>
                <a:rPr lang="en-GB" altLang="en-US"/>
                <a:t>her </a:t>
              </a:r>
              <a:r>
                <a:rPr lang="en-GB" altLang="en-US" b="1">
                  <a:solidFill>
                    <a:srgbClr val="2CB7BC"/>
                  </a:solidFill>
                </a:rPr>
                <a:t>recorder</a:t>
              </a:r>
              <a:r>
                <a:rPr lang="en-GB" altLang="en-US"/>
                <a:t> every day.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F1E6538-7692-4E43-956B-DEC39B9B3510}"/>
              </a:ext>
            </a:extLst>
          </p:cNvPr>
          <p:cNvGrpSpPr>
            <a:grpSpLocks/>
          </p:cNvGrpSpPr>
          <p:nvPr/>
        </p:nvGrpSpPr>
        <p:grpSpPr bwMode="auto">
          <a:xfrm>
            <a:off x="2363789" y="4964114"/>
            <a:ext cx="4657725" cy="439737"/>
            <a:chOff x="6041143" y="2844070"/>
            <a:chExt cx="4658192" cy="43949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F932EFB-D138-4A0A-8134-D318F976036D}"/>
                </a:ext>
              </a:extLst>
            </p:cNvPr>
            <p:cNvSpPr/>
            <p:nvPr/>
          </p:nvSpPr>
          <p:spPr>
            <a:xfrm>
              <a:off x="6041143" y="2861522"/>
              <a:ext cx="4658192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0260" name="Rectangle 61">
              <a:extLst>
                <a:ext uri="{FF2B5EF4-FFF2-40B4-BE49-F238E27FC236}">
                  <a16:creationId xmlns:a16="http://schemas.microsoft.com/office/drawing/2014/main" id="{BA645A00-1EAA-4202-9992-0227B0D3B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143" y="2844070"/>
              <a:ext cx="446852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flowers</a:t>
              </a:r>
              <a:r>
                <a:rPr lang="en-GB" altLang="en-US" b="1"/>
                <a:t> </a:t>
              </a:r>
              <a:r>
                <a:rPr lang="en-GB" altLang="en-US" b="1">
                  <a:solidFill>
                    <a:srgbClr val="00A7E6"/>
                  </a:solidFill>
                </a:rPr>
                <a:t>were grown </a:t>
              </a:r>
              <a:r>
                <a:rPr lang="en-GB" altLang="en-US"/>
                <a:t>by my </a:t>
              </a:r>
              <a:r>
                <a:rPr lang="en-GB" altLang="en-US" b="1">
                  <a:solidFill>
                    <a:srgbClr val="2CB7BC"/>
                  </a:solidFill>
                </a:rPr>
                <a:t>nan</a:t>
              </a:r>
              <a:r>
                <a:rPr lang="en-GB" altLang="en-US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84CD6A30-3C83-46E5-95D1-7826C466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Active or Passive Voice?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C5942C82-DD4F-4D35-9E70-F8876E55A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75" y="1182689"/>
            <a:ext cx="7632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Now, sort these sentences into the correct places in the table below: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381991-541E-4581-8CE3-B1410B661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4" y="1658938"/>
            <a:ext cx="3449637" cy="538162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The plane is boarded by the family.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AA706E0-BB37-4911-B61F-2620DA1D6D72}"/>
              </a:ext>
            </a:extLst>
          </p:cNvPr>
          <p:cNvSpPr/>
          <p:nvPr/>
        </p:nvSpPr>
        <p:spPr>
          <a:xfrm>
            <a:off x="2363789" y="3998914"/>
            <a:ext cx="46577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Twink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402893-6D9E-4FB2-87B2-31DC9D5F6D09}"/>
              </a:ext>
            </a:extLst>
          </p:cNvPr>
          <p:cNvGraphicFramePr>
            <a:graphicFrameLocks noGrp="1"/>
          </p:cNvGraphicFramePr>
          <p:nvPr/>
        </p:nvGraphicFramePr>
        <p:xfrm>
          <a:off x="2271714" y="3640139"/>
          <a:ext cx="7616825" cy="254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4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3957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2CB7BC"/>
                          </a:solidFill>
                          <a:latin typeface="Twinkl" pitchFamily="2" charset="0"/>
                        </a:rPr>
                        <a:t>Active</a:t>
                      </a:r>
                      <a:endParaRPr lang="en-GB" sz="1800" dirty="0">
                        <a:solidFill>
                          <a:srgbClr val="2CB7BC"/>
                        </a:solidFill>
                      </a:endParaRPr>
                    </a:p>
                  </a:txBody>
                  <a:tcPr marL="91443" marR="9144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639A"/>
                        </a:solidFill>
                      </a:endParaRPr>
                    </a:p>
                  </a:txBody>
                  <a:tcPr marL="91443" marR="9144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218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00639A"/>
                          </a:solidFill>
                          <a:latin typeface="Twinkl" pitchFamily="2" charset="0"/>
                        </a:rPr>
                        <a:t>Passive</a:t>
                      </a:r>
                      <a:endParaRPr lang="en-GB" sz="1800" b="1" dirty="0"/>
                    </a:p>
                  </a:txBody>
                  <a:tcPr marL="91443" marR="9144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3" marR="91443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C0BF418D-8091-4758-9101-DFF4D1594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1" y="4973638"/>
            <a:ext cx="32623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The plane is boarded by the family.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EE46B7-1426-4486-BD9A-83CAB51CD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1" y="4395788"/>
            <a:ext cx="45116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Helen practised her recorder every day.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7FE700-D79A-484C-B559-6C916F3C3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1" y="3714751"/>
            <a:ext cx="705326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The magician pulled a rabbit from the hat.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DCA2CEC-EF31-4FE5-9EAD-A05DF121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1" y="4037014"/>
            <a:ext cx="4511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Issac threw a ball at the window.	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E70787-B4A4-4955-9A6D-ADB6D1193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5348288"/>
            <a:ext cx="465296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The damage was caused by the storm.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9E03CA-6CA4-4E83-8857-E6FFC8CEB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8" y="5708651"/>
            <a:ext cx="4652962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The flowers were grown by my nan.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5538D4-ED0D-42BF-B9D8-9EC80300A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38" y="1665288"/>
            <a:ext cx="4076700" cy="538162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The magician pulled a rabbit from the hat.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BDE39A-7FF3-4FCC-A2E2-ABE77F5E3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4" y="2317751"/>
            <a:ext cx="3540125" cy="536575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Issac threw a ball at the window.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409219B-510E-4D28-9D8E-DAF4D8273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789" y="2312989"/>
            <a:ext cx="3976687" cy="536575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Helen practised her recorder every day.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AFDBEA-F1CB-4BC8-BE23-38EBB71B8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789" y="2957514"/>
            <a:ext cx="3976687" cy="536575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The damage was caused by the storm.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53814E-BBB2-4E43-9E3F-6070B1103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4" y="2960689"/>
            <a:ext cx="3540125" cy="536575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/>
              <a:t>The flowers were grown by my nan.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/>
      <p:bldP spid="36" grpId="0"/>
      <p:bldP spid="37" grpId="0"/>
      <p:bldP spid="39" grpId="0"/>
      <p:bldP spid="40" grpId="0"/>
      <p:bldP spid="41" grpId="0"/>
      <p:bldP spid="42" grpId="0" animBg="1"/>
      <p:bldP spid="43" grpId="0" animBg="1"/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1E6E3DAC-5304-4EF0-9984-7B2805B5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334964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Your Turn – Active Sentences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D8ED7C68-E3B5-410A-A99C-9034AEE2E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1001713"/>
            <a:ext cx="7632700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Choose a square to reveal a picture. Write an </a:t>
            </a:r>
            <a:r>
              <a:rPr lang="en-GB" altLang="en-US" b="1"/>
              <a:t>active</a:t>
            </a:r>
            <a:r>
              <a:rPr lang="en-GB" altLang="en-US"/>
              <a:t> sentence about the picture: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5083B-DE24-4C9F-8413-7B86C7AED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824039"/>
            <a:ext cx="10350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53E0C4-1D0D-4CEA-9FE7-0FBF2CC1A761}"/>
              </a:ext>
            </a:extLst>
          </p:cNvPr>
          <p:cNvSpPr/>
          <p:nvPr/>
        </p:nvSpPr>
        <p:spPr>
          <a:xfrm>
            <a:off x="2263776" y="1778001"/>
            <a:ext cx="1420813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srgbClr val="1C1C1C"/>
                </a:solidFill>
                <a:latin typeface="Twinkl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517D4-221A-4A30-8849-363145A69342}"/>
              </a:ext>
            </a:extLst>
          </p:cNvPr>
          <p:cNvSpPr/>
          <p:nvPr/>
        </p:nvSpPr>
        <p:spPr>
          <a:xfrm>
            <a:off x="4259263" y="1778001"/>
            <a:ext cx="1422400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srgbClr val="1C1C1C"/>
                </a:solidFill>
                <a:latin typeface="Twinkl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D7504A-6FA5-4F40-BAE6-7D72AF0C785E}"/>
              </a:ext>
            </a:extLst>
          </p:cNvPr>
          <p:cNvSpPr/>
          <p:nvPr/>
        </p:nvSpPr>
        <p:spPr>
          <a:xfrm>
            <a:off x="6297613" y="1778001"/>
            <a:ext cx="1422400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srgbClr val="1C1C1C"/>
                </a:solidFill>
                <a:latin typeface="Twinkl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93934C-D542-4A6D-876C-C3B1B78B6D11}"/>
              </a:ext>
            </a:extLst>
          </p:cNvPr>
          <p:cNvSpPr/>
          <p:nvPr/>
        </p:nvSpPr>
        <p:spPr>
          <a:xfrm>
            <a:off x="8337551" y="1778001"/>
            <a:ext cx="1420813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srgbClr val="1C1C1C"/>
                </a:solidFill>
                <a:latin typeface="Twinkl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2774A-5FEC-4821-8963-9743E337BF84}"/>
              </a:ext>
            </a:extLst>
          </p:cNvPr>
          <p:cNvSpPr/>
          <p:nvPr/>
        </p:nvSpPr>
        <p:spPr>
          <a:xfrm>
            <a:off x="2263776" y="3351214"/>
            <a:ext cx="1420813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srgbClr val="1C1C1C"/>
                </a:solidFill>
                <a:latin typeface="Twinkl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6CB29E-E64A-4F1C-88D0-584CB8ABE70E}"/>
              </a:ext>
            </a:extLst>
          </p:cNvPr>
          <p:cNvSpPr/>
          <p:nvPr/>
        </p:nvSpPr>
        <p:spPr>
          <a:xfrm>
            <a:off x="4259263" y="3351214"/>
            <a:ext cx="1422400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srgbClr val="1C1C1C"/>
                </a:solidFill>
                <a:latin typeface="Twinkl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0D8A49-7041-49DC-BCA4-397D981E9328}"/>
              </a:ext>
            </a:extLst>
          </p:cNvPr>
          <p:cNvSpPr/>
          <p:nvPr/>
        </p:nvSpPr>
        <p:spPr>
          <a:xfrm>
            <a:off x="6297613" y="3351214"/>
            <a:ext cx="1422400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srgbClr val="1C1C1C"/>
                </a:solidFill>
                <a:latin typeface="Twinkl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71D116-DF81-4E36-B217-B7659AD28A83}"/>
              </a:ext>
            </a:extLst>
          </p:cNvPr>
          <p:cNvSpPr/>
          <p:nvPr/>
        </p:nvSpPr>
        <p:spPr>
          <a:xfrm>
            <a:off x="8337551" y="3351214"/>
            <a:ext cx="1420813" cy="1323975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srgbClr val="1C1C1C"/>
                </a:solidFill>
                <a:latin typeface="Twinkl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E6113A-2107-4E70-A0F3-8F184FD35925}"/>
              </a:ext>
            </a:extLst>
          </p:cNvPr>
          <p:cNvSpPr/>
          <p:nvPr/>
        </p:nvSpPr>
        <p:spPr>
          <a:xfrm>
            <a:off x="4259263" y="4926014"/>
            <a:ext cx="1422400" cy="132238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srgbClr val="1C1C1C"/>
                </a:solidFill>
                <a:latin typeface="Twinkl"/>
              </a:rPr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8700F1-E947-4AC7-A0E0-A3F6F68A4782}"/>
              </a:ext>
            </a:extLst>
          </p:cNvPr>
          <p:cNvSpPr/>
          <p:nvPr/>
        </p:nvSpPr>
        <p:spPr>
          <a:xfrm>
            <a:off x="6297613" y="4926014"/>
            <a:ext cx="1422400" cy="1322387"/>
          </a:xfrm>
          <a:prstGeom prst="rect">
            <a:avLst/>
          </a:prstGeom>
          <a:solidFill>
            <a:srgbClr val="B0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b="1" dirty="0">
                <a:solidFill>
                  <a:srgbClr val="1C1C1C"/>
                </a:solidFill>
                <a:latin typeface="Twinkl"/>
              </a:rPr>
              <a:t>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185E1A-5B68-4FCC-A0AF-59D04142F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895476"/>
            <a:ext cx="1347788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17C4CD-73BA-438C-8D94-B6203C1AD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1" y="1787526"/>
            <a:ext cx="9890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0F7A70-F809-427A-AC0F-C71EC9882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1" y="1860550"/>
            <a:ext cx="14208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665172-324D-40E0-94CA-4F72F0EDC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3322639"/>
            <a:ext cx="8699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152DF3-BA40-4D1B-942A-B71AD9F1A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6" y="3627439"/>
            <a:ext cx="12922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78A64A0-DF69-49C8-966F-49F72ECEB0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522664"/>
            <a:ext cx="14303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4109B03-5520-492D-9EA2-0B96BCFC8A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9" y="3540125"/>
            <a:ext cx="14192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8415A8D-923C-4B68-8AAC-08E90B067E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4949825"/>
            <a:ext cx="1414462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9D63DDA-C7AD-4002-B72F-5A8D93E412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9" y="5186363"/>
            <a:ext cx="1431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564F-5481-4082-9F9D-D6A72C40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8255"/>
            <a:ext cx="10515600" cy="1325563"/>
          </a:xfrm>
        </p:spPr>
        <p:txBody>
          <a:bodyPr/>
          <a:lstStyle/>
          <a:p>
            <a:r>
              <a:rPr lang="en-GB" dirty="0"/>
              <a:t>Morning Job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2B1645-275D-4613-B575-015393BD2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972939"/>
            <a:ext cx="8763000" cy="5659438"/>
          </a:xfrm>
        </p:spPr>
      </p:pic>
    </p:spTree>
    <p:extLst>
      <p:ext uri="{BB962C8B-B14F-4D97-AF65-F5344CB8AC3E}">
        <p14:creationId xmlns:p14="http://schemas.microsoft.com/office/powerpoint/2010/main" val="2866212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66C6BE10-369E-4635-B2A3-70745E0F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Changing Sentences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2789B364-20A5-4D82-B512-ECC45A86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1374776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It is possible to change a sentence from active to passive voice, or from passive to active voice. It is important that you do not change the tense of the sentence. Have a go at altering these sentences: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74039D-1791-4841-8EA4-FA13FB33302B}"/>
              </a:ext>
            </a:extLst>
          </p:cNvPr>
          <p:cNvSpPr/>
          <p:nvPr/>
        </p:nvSpPr>
        <p:spPr>
          <a:xfrm>
            <a:off x="2363789" y="3998914"/>
            <a:ext cx="46577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896C2D-DED1-4D45-8BC2-B52943970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2528888"/>
            <a:ext cx="5961062" cy="844550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On the plain, the lioness chased an antelope.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/>
              <a:t>On the plain, an antelope was chased by the lioness.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56E6B9-7638-4450-AF94-98A3CC77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5629275"/>
            <a:ext cx="76327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Are your new sentences active or passive?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513DD0-A55F-402B-A157-6161749E8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3616325"/>
            <a:ext cx="5378450" cy="844550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Harry ate sandwiches for lunch.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/>
              <a:t>Sandwiches were eaten by Harry for lunch.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028C21E-4395-43A7-92FE-980D003FC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9" y="4694239"/>
            <a:ext cx="4835525" cy="846137"/>
          </a:xfrm>
          <a:prstGeom prst="rect">
            <a:avLst/>
          </a:prstGeom>
          <a:solidFill>
            <a:srgbClr val="B0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The carrots are always eaten by my brother.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b="1"/>
              <a:t>My brother always eats the carrots.</a:t>
            </a:r>
            <a:endParaRPr lang="en-GB" altLang="en-US" sz="1200" b="1"/>
          </a:p>
        </p:txBody>
      </p:sp>
      <p:pic>
        <p:nvPicPr>
          <p:cNvPr id="13321" name="Picture 3">
            <a:extLst>
              <a:ext uri="{FF2B5EF4-FFF2-40B4-BE49-F238E27FC236}">
                <a16:creationId xmlns:a16="http://schemas.microsoft.com/office/drawing/2014/main" id="{13CC81D8-C553-42A1-8379-A6A3CD2D0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4341814"/>
            <a:ext cx="292576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E66352-E38C-496E-931E-8382A82F12A6}"/>
              </a:ext>
            </a:extLst>
          </p:cNvPr>
          <p:cNvSpPr/>
          <p:nvPr/>
        </p:nvSpPr>
        <p:spPr>
          <a:xfrm>
            <a:off x="2098676" y="1255713"/>
            <a:ext cx="7896225" cy="4906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  <a:latin typeface="Twinkl"/>
            </a:endParaRPr>
          </a:p>
        </p:txBody>
      </p:sp>
      <p:sp>
        <p:nvSpPr>
          <p:cNvPr id="14339" name="Title 20">
            <a:extLst>
              <a:ext uri="{FF2B5EF4-FFF2-40B4-BE49-F238E27FC236}">
                <a16:creationId xmlns:a16="http://schemas.microsoft.com/office/drawing/2014/main" id="{8183620B-3A4C-440F-87EC-3BC3EFEA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" pitchFamily="2" charset="0"/>
              </a:rPr>
              <a:t>Tricky Passive Sentences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09BB50D-9E81-4B4A-BA4B-CEC7C5C12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1231901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Read these passive sentences. What do you notice about them?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4C4909-B900-4577-B93F-03559DA308C1}"/>
              </a:ext>
            </a:extLst>
          </p:cNvPr>
          <p:cNvSpPr/>
          <p:nvPr/>
        </p:nvSpPr>
        <p:spPr>
          <a:xfrm>
            <a:off x="2363789" y="3998914"/>
            <a:ext cx="4657725" cy="422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Twink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B4CB0A-0F2D-4E33-A7B3-5AD16919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4821239"/>
            <a:ext cx="7632700" cy="1398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They all have an </a:t>
            </a:r>
            <a:r>
              <a:rPr lang="en-GB" altLang="en-US" b="1">
                <a:solidFill>
                  <a:srgbClr val="00A7E6"/>
                </a:solidFill>
              </a:rPr>
              <a:t>action</a:t>
            </a:r>
            <a:r>
              <a:rPr lang="en-GB" altLang="en-US"/>
              <a:t> and a </a:t>
            </a:r>
            <a:r>
              <a:rPr lang="en-GB" altLang="en-US" b="1">
                <a:solidFill>
                  <a:srgbClr val="00639A"/>
                </a:solidFill>
              </a:rPr>
              <a:t>subject</a:t>
            </a:r>
            <a:r>
              <a:rPr lang="en-GB" altLang="en-US"/>
              <a:t> but none of them have a </a:t>
            </a:r>
            <a:r>
              <a:rPr lang="en-GB" altLang="en-US" b="1">
                <a:solidFill>
                  <a:srgbClr val="51C4C8"/>
                </a:solidFill>
              </a:rPr>
              <a:t>object</a:t>
            </a:r>
            <a:r>
              <a:rPr lang="en-GB" altLang="en-US"/>
              <a:t>. Sometimes the prepositional (by…) phrase can be removed and the sentence will still make sense – you just won’t know who/what performed the verb.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A56B4A-530D-463C-8026-DB5675543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4116389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The present was opened.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192961-0C09-457D-B22C-E93CB4B46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2273301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The jewellery was stolen.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3B9D11-68FB-4FF4-A74E-369F2AB8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98814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/>
              <a:t>The bicycle was ridden.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5163F0-42C4-47AB-AD08-9BE0B02D94D2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2249489"/>
            <a:ext cx="4657725" cy="439737"/>
            <a:chOff x="6041143" y="2844070"/>
            <a:chExt cx="4658192" cy="4394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C15F01F-D2BD-4213-9EEF-C201B8AB7A36}"/>
                </a:ext>
              </a:extLst>
            </p:cNvPr>
            <p:cNvSpPr/>
            <p:nvPr/>
          </p:nvSpPr>
          <p:spPr>
            <a:xfrm>
              <a:off x="6041143" y="2861522"/>
              <a:ext cx="4658192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4356" name="Rectangle 24">
              <a:extLst>
                <a:ext uri="{FF2B5EF4-FFF2-40B4-BE49-F238E27FC236}">
                  <a16:creationId xmlns:a16="http://schemas.microsoft.com/office/drawing/2014/main" id="{AC30D77E-7127-48A6-AA18-557F23DEA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143" y="2844070"/>
              <a:ext cx="380965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jewellery</a:t>
              </a:r>
              <a:r>
                <a:rPr lang="en-GB" altLang="en-US"/>
                <a:t> was </a:t>
              </a:r>
              <a:r>
                <a:rPr lang="en-GB" altLang="en-US" b="1">
                  <a:solidFill>
                    <a:srgbClr val="00B0F0"/>
                  </a:solidFill>
                </a:rPr>
                <a:t>stolen</a:t>
              </a:r>
              <a:r>
                <a:rPr lang="en-GB" altLang="en-US"/>
                <a:t>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AF1BA-D27E-48BB-9750-25823932B81D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3198814"/>
            <a:ext cx="4657725" cy="439737"/>
            <a:chOff x="6041143" y="2844070"/>
            <a:chExt cx="4658192" cy="43949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4E95C8-534F-4FF7-8475-D527545549BE}"/>
                </a:ext>
              </a:extLst>
            </p:cNvPr>
            <p:cNvSpPr/>
            <p:nvPr/>
          </p:nvSpPr>
          <p:spPr>
            <a:xfrm>
              <a:off x="6041143" y="2861522"/>
              <a:ext cx="4658192" cy="42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4354" name="Rectangle 29">
              <a:extLst>
                <a:ext uri="{FF2B5EF4-FFF2-40B4-BE49-F238E27FC236}">
                  <a16:creationId xmlns:a16="http://schemas.microsoft.com/office/drawing/2014/main" id="{17411669-926B-4B38-A0CA-9BF84A0F6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143" y="2844070"/>
              <a:ext cx="380965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bicycle</a:t>
              </a:r>
              <a:r>
                <a:rPr lang="en-GB" altLang="en-US"/>
                <a:t> was </a:t>
              </a:r>
              <a:r>
                <a:rPr lang="en-GB" altLang="en-US" b="1">
                  <a:solidFill>
                    <a:srgbClr val="00B0F0"/>
                  </a:solidFill>
                </a:rPr>
                <a:t>ridden</a:t>
              </a:r>
              <a:r>
                <a:rPr lang="en-GB" altLang="en-US"/>
                <a:t>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FB8896-A641-4F44-AB23-BF6FDB893CCE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4108450"/>
            <a:ext cx="4657725" cy="439738"/>
            <a:chOff x="6041143" y="2844070"/>
            <a:chExt cx="4658192" cy="43949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9D46B3-E643-4CB3-B435-AAFEA3ED581D}"/>
                </a:ext>
              </a:extLst>
            </p:cNvPr>
            <p:cNvSpPr/>
            <p:nvPr/>
          </p:nvSpPr>
          <p:spPr>
            <a:xfrm>
              <a:off x="6041143" y="2861523"/>
              <a:ext cx="4658192" cy="42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  <a:latin typeface="Twinkl"/>
              </a:endParaRPr>
            </a:p>
          </p:txBody>
        </p:sp>
        <p:sp>
          <p:nvSpPr>
            <p:cNvPr id="14352" name="Rectangle 38">
              <a:extLst>
                <a:ext uri="{FF2B5EF4-FFF2-40B4-BE49-F238E27FC236}">
                  <a16:creationId xmlns:a16="http://schemas.microsoft.com/office/drawing/2014/main" id="{A4C29189-6083-4E72-A5A5-3A9659A03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143" y="2844070"/>
              <a:ext cx="3809656" cy="422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GB" altLang="en-US"/>
                <a:t>The </a:t>
              </a:r>
              <a:r>
                <a:rPr lang="en-GB" altLang="en-US" b="1">
                  <a:solidFill>
                    <a:srgbClr val="00639A"/>
                  </a:solidFill>
                </a:rPr>
                <a:t>present</a:t>
              </a:r>
              <a:r>
                <a:rPr lang="en-GB" altLang="en-US"/>
                <a:t> was </a:t>
              </a:r>
              <a:r>
                <a:rPr lang="en-GB" altLang="en-US" b="1">
                  <a:solidFill>
                    <a:srgbClr val="00A7E6"/>
                  </a:solidFill>
                </a:rPr>
                <a:t>opened</a:t>
              </a:r>
              <a:r>
                <a:rPr lang="en-GB" altLang="en-US"/>
                <a:t>.</a:t>
              </a:r>
            </a:p>
          </p:txBody>
        </p:sp>
      </p:grpSp>
      <p:pic>
        <p:nvPicPr>
          <p:cNvPr id="14349" name="Picture 39">
            <a:extLst>
              <a:ext uri="{FF2B5EF4-FFF2-40B4-BE49-F238E27FC236}">
                <a16:creationId xmlns:a16="http://schemas.microsoft.com/office/drawing/2014/main" id="{6494FEA1-9926-4A98-BC0E-5CBAC875A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9" y="2562226"/>
            <a:ext cx="23383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1">
            <a:extLst>
              <a:ext uri="{FF2B5EF4-FFF2-40B4-BE49-F238E27FC236}">
                <a16:creationId xmlns:a16="http://schemas.microsoft.com/office/drawing/2014/main" id="{7D307C64-8CEC-48D4-9BAA-71AF62459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1976438"/>
            <a:ext cx="14668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BA0A-8099-4014-9BA2-45DFAA5D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88900"/>
            <a:ext cx="10515600" cy="1325563"/>
          </a:xfrm>
        </p:spPr>
        <p:txBody>
          <a:bodyPr/>
          <a:lstStyle/>
          <a:p>
            <a:r>
              <a:rPr lang="en-GB" dirty="0"/>
              <a:t>Activity - </a:t>
            </a:r>
            <a:r>
              <a:rPr lang="en-GB" dirty="0" err="1"/>
              <a:t>Brightstorm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8ED6-F1AB-4147-A42A-5B055A47B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28725"/>
            <a:ext cx="11877675" cy="53721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highlight>
                  <a:srgbClr val="FFFF00"/>
                </a:highlight>
              </a:rPr>
              <a:t>Identify the subject, action and object in passive or active voice.</a:t>
            </a:r>
          </a:p>
          <a:p>
            <a:r>
              <a:rPr lang="en-GB" dirty="0"/>
              <a:t>1. The sky-ship was boarded by the twins and the crew.</a:t>
            </a:r>
          </a:p>
          <a:p>
            <a:r>
              <a:rPr lang="en-GB" dirty="0"/>
              <a:t>2. The damage was caused by the forest when the Aurora crashed.</a:t>
            </a:r>
          </a:p>
          <a:p>
            <a:r>
              <a:rPr lang="en-GB" dirty="0"/>
              <a:t>3. </a:t>
            </a:r>
            <a:r>
              <a:rPr lang="en-GB" dirty="0" err="1"/>
              <a:t>Parthena</a:t>
            </a:r>
            <a:r>
              <a:rPr lang="en-GB" dirty="0"/>
              <a:t> flew to </a:t>
            </a:r>
            <a:r>
              <a:rPr lang="en-GB" dirty="0" err="1"/>
              <a:t>Lontown</a:t>
            </a:r>
            <a:r>
              <a:rPr lang="en-GB" dirty="0"/>
              <a:t> to give Arthur a locket.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Change from passive to active voice or active to passive.</a:t>
            </a:r>
          </a:p>
          <a:p>
            <a:r>
              <a:rPr lang="en-GB" dirty="0"/>
              <a:t>1. The engine was fixed by Maudie.</a:t>
            </a:r>
          </a:p>
          <a:p>
            <a:r>
              <a:rPr lang="en-GB" dirty="0"/>
              <a:t>2.Harried steered the ship towards the 3</a:t>
            </a:r>
            <a:r>
              <a:rPr lang="en-GB" baseline="30000" dirty="0"/>
              <a:t>rd</a:t>
            </a:r>
            <a:r>
              <a:rPr lang="en-GB" dirty="0"/>
              <a:t> Continent</a:t>
            </a:r>
          </a:p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Challenge: (Create 1 Active Voice + 1 Passive Voice sentence)</a:t>
            </a:r>
          </a:p>
          <a:p>
            <a:r>
              <a:rPr lang="en-GB" dirty="0"/>
              <a:t>1.</a:t>
            </a:r>
          </a:p>
          <a:p>
            <a:r>
              <a:rPr lang="en-GB" dirty="0"/>
              <a:t>2.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703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213F1-2498-48BF-A9FE-DD2F7592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Lunch</a:t>
            </a:r>
          </a:p>
        </p:txBody>
      </p:sp>
      <p:pic>
        <p:nvPicPr>
          <p:cNvPr id="5" name="Picture 4" descr="Western food arranged on table">
            <a:extLst>
              <a:ext uri="{FF2B5EF4-FFF2-40B4-BE49-F238E27FC236}">
                <a16:creationId xmlns:a16="http://schemas.microsoft.com/office/drawing/2014/main" id="{F1FBBE53-0F10-45D2-8BE0-ECCE2B58E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37" b="38319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4949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18F65-26A9-45C7-94AD-1C7D2D85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GB" sz="5600">
                <a:solidFill>
                  <a:srgbClr val="FFFFFF"/>
                </a:solidFill>
              </a:rPr>
              <a:t>Music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954C-2B91-4AD6-86EB-5E4FA764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chemeClr val="tx1">
                    <a:alpha val="80000"/>
                  </a:schemeClr>
                </a:solidFill>
                <a:hlinkClick r:id="rId2"/>
              </a:rPr>
              <a:t>https://classroom.thenational.academy/lessons/to-understand-how-rhythmic-cycles-feature-in-indian-classical-music-70v66r</a:t>
            </a:r>
            <a:endParaRPr lang="en-GB" sz="2000">
              <a:solidFill>
                <a:schemeClr val="tx1">
                  <a:alpha val="80000"/>
                </a:schemeClr>
              </a:solidFill>
            </a:endParaRPr>
          </a:p>
          <a:p>
            <a:endParaRPr lang="en-GB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77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D47C2-E12B-4EE0-9100-2CACA81A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Computing -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63EF-834F-4CB0-B36B-5717374D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highlight>
                  <a:srgbClr val="FFFF00"/>
                </a:highlight>
              </a:rPr>
              <a:t>Log in to purple mash and complete the 2Do’s that have been set</a:t>
            </a: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59E17F0D-FEE5-43F4-AB39-ED3FDD0A6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4" r="37378" b="-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73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3E2925-9D2F-4436-8D47-E7C1C5703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865E0-B3E4-48D3-8A10-DAF1B99EE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43581"/>
            <a:ext cx="10518776" cy="2308324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Hometime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188E4-F255-43D0-92CC-3CF3D7701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637211" cy="1649863"/>
            <a:chOff x="1" y="1"/>
            <a:chExt cx="9637211" cy="1649863"/>
          </a:xfr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71FCDE-112A-4324-B49A-CA94CBA7E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56EED7-40A9-4EAF-B230-108CC384E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EABE02-705D-4B3A-B7DF-634641E1D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"/>
            <a:ext cx="9739305" cy="1775939"/>
            <a:chOff x="1" y="1"/>
            <a:chExt cx="9739305" cy="177593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C4F13C-93EF-478B-A270-CF799F866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1000297-B3F2-4605-9C3B-D7655D68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65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5C9F9F-4672-4719-8F82-75019DBF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Spellings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0033171B-19C9-4320-BA55-4F65213FF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552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0B22E-9D77-4C50-BABC-D4A0529F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Rockstars</a:t>
            </a:r>
          </a:p>
        </p:txBody>
      </p:sp>
    </p:spTree>
    <p:extLst>
      <p:ext uri="{BB962C8B-B14F-4D97-AF65-F5344CB8AC3E}">
        <p14:creationId xmlns:p14="http://schemas.microsoft.com/office/powerpoint/2010/main" val="350828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817C6-2E31-4B4A-B0D1-37FA841C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9DC4-0479-4AE1-8247-F88983C30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9" y="5551200"/>
            <a:ext cx="6583362" cy="1075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Multiplication and Division assessment.</a:t>
            </a:r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7F0E6619-5BFA-43AA-88FB-167739999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43" b="26013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123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05D6-6167-4719-85B8-F3A3F2E7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FBE50-1AFE-490B-933F-46698EFE3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C81A2-6370-459C-B70C-D3C6A0EC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166"/>
            <a:ext cx="9953625" cy="653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8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D8538-5FDA-4554-A9B0-24308C3BD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BAFFFC-E77F-409B-8A5F-84B403609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647" y="171401"/>
            <a:ext cx="9618928" cy="6515198"/>
          </a:xfrm>
        </p:spPr>
      </p:pic>
    </p:spTree>
    <p:extLst>
      <p:ext uri="{BB962C8B-B14F-4D97-AF65-F5344CB8AC3E}">
        <p14:creationId xmlns:p14="http://schemas.microsoft.com/office/powerpoint/2010/main" val="181056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7CA3D-9BBF-4A12-AFDA-D43C60BF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Break</a:t>
            </a:r>
          </a:p>
        </p:txBody>
      </p:sp>
      <p:pic>
        <p:nvPicPr>
          <p:cNvPr id="5" name="Picture 4" descr="Cup of coffee">
            <a:extLst>
              <a:ext uri="{FF2B5EF4-FFF2-40B4-BE49-F238E27FC236}">
                <a16:creationId xmlns:a16="http://schemas.microsoft.com/office/drawing/2014/main" id="{0A1CE947-639E-43C6-9AAA-49C0920F9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667" b="7220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375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64D04-A6B3-473E-A9B6-B3554A67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FA566-A3A8-4A2C-9E55-9FF14DBC1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9" y="5551200"/>
            <a:ext cx="6583362" cy="1075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I can write in active and passive voice.</a:t>
            </a:r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:a16="http://schemas.microsoft.com/office/drawing/2014/main" id="{6FFB2159-E203-4E86-B2DD-E0F55CF22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79" b="29878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7927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Widescreen</PresentationFormat>
  <Paragraphs>96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Twinkl</vt:lpstr>
      <vt:lpstr>Twinkl SemiBold</vt:lpstr>
      <vt:lpstr>Office Theme</vt:lpstr>
      <vt:lpstr>1_Office Theme</vt:lpstr>
      <vt:lpstr>Friday 5th February 2021</vt:lpstr>
      <vt:lpstr>Morning Job</vt:lpstr>
      <vt:lpstr>Spellings</vt:lpstr>
      <vt:lpstr>Rockstars</vt:lpstr>
      <vt:lpstr>Maths</vt:lpstr>
      <vt:lpstr>PowerPoint Presentation</vt:lpstr>
      <vt:lpstr>PowerPoint Presentation</vt:lpstr>
      <vt:lpstr>Break</vt:lpstr>
      <vt:lpstr>English</vt:lpstr>
      <vt:lpstr>Brightstorm- Chapter 25 The Ice Lake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Active and Passive Voice?</vt:lpstr>
      <vt:lpstr>Identifying Parts of the Sentence</vt:lpstr>
      <vt:lpstr>Active or Passive Voice?</vt:lpstr>
      <vt:lpstr>Your Turn – Active Sentences</vt:lpstr>
      <vt:lpstr>Changing Sentences</vt:lpstr>
      <vt:lpstr>Tricky Passive Sentences</vt:lpstr>
      <vt:lpstr>Activity - Brightstorm</vt:lpstr>
      <vt:lpstr>Lunch</vt:lpstr>
      <vt:lpstr>Music</vt:lpstr>
      <vt:lpstr>Computing - Quiz</vt:lpstr>
      <vt:lpstr>Hometime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5th February 2021</dc:title>
  <dc:creator>jack.hall-1</dc:creator>
  <cp:lastModifiedBy>jack.hall-1</cp:lastModifiedBy>
  <cp:revision>1</cp:revision>
  <dcterms:created xsi:type="dcterms:W3CDTF">2021-02-01T14:13:47Z</dcterms:created>
  <dcterms:modified xsi:type="dcterms:W3CDTF">2021-02-01T14:13:54Z</dcterms:modified>
</cp:coreProperties>
</file>