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5e703ac6b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b5e703ac6b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b5e703ac6b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b5e703ac6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b5e703ac6b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b5e703ac6b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5e703ac6b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5e703ac6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b5e703ac6b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b5e703ac6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ba928ff3e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ba928ff3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5e703ac6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5e703ac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5e703ac6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5e703ac6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b5e703ac6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b5e703ac6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b5e703ac6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b5e703ac6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b5e703ac6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b5e703ac6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5e703ac6b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5e703ac6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b5e703ac6b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b5e703ac6b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74125"/>
            <a:ext cx="8520600" cy="1483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sz="4300">
                <a:latin typeface="Comic Sans MS"/>
                <a:ea typeface="Comic Sans MS"/>
                <a:cs typeface="Comic Sans MS"/>
                <a:sym typeface="Comic Sans MS"/>
              </a:rPr>
              <a:t>Thursday 4th February</a:t>
            </a:r>
            <a:endParaRPr sz="4300">
              <a:latin typeface="Comic Sans MS"/>
              <a:ea typeface="Comic Sans MS"/>
              <a:cs typeface="Comic Sans MS"/>
              <a:sym typeface="Comic Sans MS"/>
            </a:endParaRPr>
          </a:p>
          <a:p>
            <a:pPr marL="0" lvl="0" indent="0" algn="ctr" rtl="0">
              <a:spcBef>
                <a:spcPts val="0"/>
              </a:spcBef>
              <a:spcAft>
                <a:spcPts val="0"/>
              </a:spcAft>
              <a:buNone/>
            </a:pPr>
            <a:endParaRPr sz="1388">
              <a:latin typeface="Comic Sans MS"/>
              <a:ea typeface="Comic Sans MS"/>
              <a:cs typeface="Comic Sans MS"/>
              <a:sym typeface="Comic Sans MS"/>
            </a:endParaRPr>
          </a:p>
          <a:p>
            <a:pPr marL="0" lvl="0" indent="0" algn="ctr" rtl="0">
              <a:spcBef>
                <a:spcPts val="0"/>
              </a:spcBef>
              <a:spcAft>
                <a:spcPts val="0"/>
              </a:spcAft>
              <a:buNone/>
            </a:pPr>
            <a:r>
              <a:rPr lang="en-GB" sz="2855">
                <a:latin typeface="Comic Sans MS"/>
                <a:ea typeface="Comic Sans MS"/>
                <a:cs typeface="Comic Sans MS"/>
                <a:sym typeface="Comic Sans MS"/>
              </a:rPr>
              <a:t>Let’s start by looking at this week’s</a:t>
            </a:r>
            <a:r>
              <a:rPr lang="en-GB" sz="3744">
                <a:latin typeface="Comic Sans MS"/>
                <a:ea typeface="Comic Sans MS"/>
                <a:cs typeface="Comic Sans MS"/>
                <a:sym typeface="Comic Sans MS"/>
              </a:rPr>
              <a:t> </a:t>
            </a:r>
            <a:r>
              <a:rPr lang="en-GB" sz="2855">
                <a:latin typeface="Comic Sans MS"/>
                <a:ea typeface="Comic Sans MS"/>
                <a:cs typeface="Comic Sans MS"/>
                <a:sym typeface="Comic Sans MS"/>
              </a:rPr>
              <a:t>spellings.</a:t>
            </a:r>
            <a:r>
              <a:rPr lang="en-GB" sz="3744">
                <a:latin typeface="Comic Sans MS"/>
                <a:ea typeface="Comic Sans MS"/>
                <a:cs typeface="Comic Sans MS"/>
                <a:sym typeface="Comic Sans MS"/>
              </a:rPr>
              <a:t> </a:t>
            </a:r>
            <a:endParaRPr sz="3744">
              <a:latin typeface="Comic Sans MS"/>
              <a:ea typeface="Comic Sans MS"/>
              <a:cs typeface="Comic Sans MS"/>
              <a:sym typeface="Comic Sans MS"/>
            </a:endParaRPr>
          </a:p>
        </p:txBody>
      </p:sp>
      <p:sp>
        <p:nvSpPr>
          <p:cNvPr id="55" name="Google Shape;55;p13"/>
          <p:cNvSpPr txBox="1">
            <a:spLocks noGrp="1"/>
          </p:cNvSpPr>
          <p:nvPr>
            <p:ph type="subTitle" idx="1"/>
          </p:nvPr>
        </p:nvSpPr>
        <p:spPr>
          <a:xfrm>
            <a:off x="311700" y="1757325"/>
            <a:ext cx="8520600" cy="29481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GB" sz="2700">
                <a:solidFill>
                  <a:srgbClr val="0000FF"/>
                </a:solidFill>
                <a:latin typeface="Comic Sans MS"/>
                <a:ea typeface="Comic Sans MS"/>
                <a:cs typeface="Comic Sans MS"/>
                <a:sym typeface="Comic Sans MS"/>
              </a:rPr>
              <a:t>This week we are revising the prefixes - un, in, dis</a:t>
            </a:r>
            <a:endParaRPr sz="2700">
              <a:solidFill>
                <a:srgbClr val="0000FF"/>
              </a:solidFill>
              <a:latin typeface="Comic Sans MS"/>
              <a:ea typeface="Comic Sans MS"/>
              <a:cs typeface="Comic Sans MS"/>
              <a:sym typeface="Comic Sans MS"/>
            </a:endParaRPr>
          </a:p>
          <a:p>
            <a:pPr marL="0" lvl="0" indent="0" algn="ctr" rtl="0">
              <a:spcBef>
                <a:spcPts val="0"/>
              </a:spcBef>
              <a:spcAft>
                <a:spcPts val="0"/>
              </a:spcAft>
              <a:buNone/>
            </a:pPr>
            <a:r>
              <a:rPr lang="en-GB" sz="2700">
                <a:solidFill>
                  <a:srgbClr val="0000FF"/>
                </a:solidFill>
                <a:latin typeface="Comic Sans MS"/>
                <a:ea typeface="Comic Sans MS"/>
                <a:cs typeface="Comic Sans MS"/>
                <a:sym typeface="Comic Sans MS"/>
              </a:rPr>
              <a:t>These prefixes are added to root words to reverse the action or change the word to a negative meaning.</a:t>
            </a:r>
            <a:endParaRPr sz="2700">
              <a:solidFill>
                <a:srgbClr val="0000FF"/>
              </a:solidFill>
              <a:latin typeface="Comic Sans MS"/>
              <a:ea typeface="Comic Sans MS"/>
              <a:cs typeface="Comic Sans MS"/>
              <a:sym typeface="Comic Sans MS"/>
            </a:endParaRPr>
          </a:p>
          <a:p>
            <a:pPr marL="0" lvl="0" indent="0" algn="ctr" rtl="0">
              <a:spcBef>
                <a:spcPts val="0"/>
              </a:spcBef>
              <a:spcAft>
                <a:spcPts val="0"/>
              </a:spcAft>
              <a:buNone/>
            </a:pPr>
            <a:endParaRPr sz="2700">
              <a:solidFill>
                <a:srgbClr val="0000FF"/>
              </a:solidFill>
              <a:latin typeface="Comic Sans MS"/>
              <a:ea typeface="Comic Sans MS"/>
              <a:cs typeface="Comic Sans MS"/>
              <a:sym typeface="Comic Sans MS"/>
            </a:endParaRPr>
          </a:p>
          <a:p>
            <a:pPr marL="0" lvl="0" indent="0" algn="ctr" rtl="0">
              <a:spcBef>
                <a:spcPts val="0"/>
              </a:spcBef>
              <a:spcAft>
                <a:spcPts val="0"/>
              </a:spcAft>
              <a:buNone/>
            </a:pPr>
            <a:r>
              <a:rPr lang="en-GB" sz="2700">
                <a:solidFill>
                  <a:srgbClr val="FF9900"/>
                </a:solidFill>
                <a:latin typeface="Comic Sans MS"/>
                <a:ea typeface="Comic Sans MS"/>
                <a:cs typeface="Comic Sans MS"/>
                <a:sym typeface="Comic Sans MS"/>
              </a:rPr>
              <a:t>The lady is ‘interesting’ - The lady is ‘uninteresting’</a:t>
            </a:r>
            <a:endParaRPr sz="2700">
              <a:solidFill>
                <a:srgbClr val="FF9900"/>
              </a:solidFill>
              <a:latin typeface="Comic Sans MS"/>
              <a:ea typeface="Comic Sans MS"/>
              <a:cs typeface="Comic Sans MS"/>
              <a:sym typeface="Comic Sans MS"/>
            </a:endParaRPr>
          </a:p>
          <a:p>
            <a:pPr marL="0" lvl="0" indent="0" algn="ctr" rtl="0">
              <a:spcBef>
                <a:spcPts val="0"/>
              </a:spcBef>
              <a:spcAft>
                <a:spcPts val="0"/>
              </a:spcAft>
              <a:buNone/>
            </a:pPr>
            <a:endParaRPr/>
          </a:p>
          <a:p>
            <a:pPr marL="0" lvl="0" indent="0" algn="ctr" rtl="0">
              <a:spcBef>
                <a:spcPts val="0"/>
              </a:spcBef>
              <a:spcAft>
                <a:spcPts val="0"/>
              </a:spcAft>
              <a:buNone/>
            </a:pPr>
            <a:r>
              <a:rPr lang="en-GB">
                <a:solidFill>
                  <a:srgbClr val="FF9900"/>
                </a:solidFill>
                <a:latin typeface="Comic Sans MS"/>
                <a:ea typeface="Comic Sans MS"/>
                <a:cs typeface="Comic Sans MS"/>
                <a:sym typeface="Comic Sans MS"/>
              </a:rPr>
              <a:t>I can ‘tie’ a knot - I can ‘untie’ a knot</a:t>
            </a:r>
            <a:r>
              <a:rPr lang="en-GB"/>
              <a:t>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2"/>
          <p:cNvPicPr preferRelativeResize="0"/>
          <p:nvPr/>
        </p:nvPicPr>
        <p:blipFill rotWithShape="1">
          <a:blip r:embed="rId3">
            <a:alphaModFix/>
          </a:blip>
          <a:srcRect l="21553" t="15671" r="23054" b="12705"/>
          <a:stretch/>
        </p:blipFill>
        <p:spPr>
          <a:xfrm>
            <a:off x="329575" y="79425"/>
            <a:ext cx="8170026" cy="4939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3"/>
          <p:cNvPicPr preferRelativeResize="0"/>
          <p:nvPr/>
        </p:nvPicPr>
        <p:blipFill rotWithShape="1">
          <a:blip r:embed="rId3">
            <a:alphaModFix/>
          </a:blip>
          <a:srcRect l="22282" t="18913" r="23236" b="8816"/>
          <a:stretch/>
        </p:blipFill>
        <p:spPr>
          <a:xfrm>
            <a:off x="423675" y="189200"/>
            <a:ext cx="8264099" cy="486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4"/>
          <p:cNvPicPr preferRelativeResize="0"/>
          <p:nvPr/>
        </p:nvPicPr>
        <p:blipFill rotWithShape="1">
          <a:blip r:embed="rId3">
            <a:alphaModFix/>
          </a:blip>
          <a:srcRect l="21374" t="13725" r="21414" b="10442"/>
          <a:stretch/>
        </p:blipFill>
        <p:spPr>
          <a:xfrm>
            <a:off x="376625" y="110800"/>
            <a:ext cx="8514999" cy="5032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5"/>
          <p:cNvPicPr preferRelativeResize="0"/>
          <p:nvPr/>
        </p:nvPicPr>
        <p:blipFill rotWithShape="1">
          <a:blip r:embed="rId3">
            <a:alphaModFix/>
          </a:blip>
          <a:srcRect l="20828" t="13400" r="21411" b="9140"/>
          <a:stretch/>
        </p:blipFill>
        <p:spPr>
          <a:xfrm>
            <a:off x="251175" y="200450"/>
            <a:ext cx="8593400" cy="4943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6"/>
          <p:cNvPicPr preferRelativeResize="0"/>
          <p:nvPr/>
        </p:nvPicPr>
        <p:blipFill rotWithShape="1">
          <a:blip r:embed="rId3">
            <a:alphaModFix/>
          </a:blip>
          <a:srcRect l="39228" t="23445" r="38906" b="13359"/>
          <a:stretch/>
        </p:blipFill>
        <p:spPr>
          <a:xfrm>
            <a:off x="4861500" y="160725"/>
            <a:ext cx="3512625" cy="4822049"/>
          </a:xfrm>
          <a:prstGeom prst="rect">
            <a:avLst/>
          </a:prstGeom>
          <a:noFill/>
          <a:ln>
            <a:noFill/>
          </a:ln>
        </p:spPr>
      </p:pic>
      <p:pic>
        <p:nvPicPr>
          <p:cNvPr id="132" name="Google Shape;132;p26"/>
          <p:cNvPicPr preferRelativeResize="0"/>
          <p:nvPr/>
        </p:nvPicPr>
        <p:blipFill rotWithShape="1">
          <a:blip r:embed="rId4">
            <a:alphaModFix/>
          </a:blip>
          <a:srcRect l="35900" t="20939" r="38183" b="11273"/>
          <a:stretch/>
        </p:blipFill>
        <p:spPr>
          <a:xfrm>
            <a:off x="266850" y="160725"/>
            <a:ext cx="4594650" cy="4822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20575"/>
            <a:ext cx="8520600" cy="214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466">
                <a:latin typeface="Comic Sans MS"/>
                <a:ea typeface="Comic Sans MS"/>
                <a:cs typeface="Comic Sans MS"/>
                <a:sym typeface="Comic Sans MS"/>
              </a:rPr>
              <a:t>Write the headings; un, in, dis. Choose one of the root words below and add the correct prefix. Write the new word under the prefix heading.</a:t>
            </a:r>
            <a:endParaRPr sz="2466">
              <a:latin typeface="Comic Sans MS"/>
              <a:ea typeface="Comic Sans MS"/>
              <a:cs typeface="Comic Sans MS"/>
              <a:sym typeface="Comic Sans MS"/>
            </a:endParaRPr>
          </a:p>
          <a:p>
            <a:pPr marL="0" lvl="0" indent="0" algn="l" rtl="0">
              <a:spcBef>
                <a:spcPts val="0"/>
              </a:spcBef>
              <a:spcAft>
                <a:spcPts val="0"/>
              </a:spcAft>
              <a:buNone/>
            </a:pPr>
            <a:r>
              <a:rPr lang="en-GB" sz="2466">
                <a:solidFill>
                  <a:srgbClr val="9900FF"/>
                </a:solidFill>
                <a:latin typeface="Comic Sans MS"/>
                <a:ea typeface="Comic Sans MS"/>
                <a:cs typeface="Comic Sans MS"/>
                <a:sym typeface="Comic Sans MS"/>
              </a:rPr>
              <a:t>Example;  </a:t>
            </a:r>
            <a:r>
              <a:rPr lang="en-GB" sz="2466" u="sng">
                <a:solidFill>
                  <a:srgbClr val="9900FF"/>
                </a:solidFill>
                <a:latin typeface="Comic Sans MS"/>
                <a:ea typeface="Comic Sans MS"/>
                <a:cs typeface="Comic Sans MS"/>
                <a:sym typeface="Comic Sans MS"/>
              </a:rPr>
              <a:t>un</a:t>
            </a:r>
            <a:r>
              <a:rPr lang="en-GB" sz="2466">
                <a:solidFill>
                  <a:srgbClr val="9900FF"/>
                </a:solidFill>
                <a:latin typeface="Comic Sans MS"/>
                <a:ea typeface="Comic Sans MS"/>
                <a:cs typeface="Comic Sans MS"/>
                <a:sym typeface="Comic Sans MS"/>
              </a:rPr>
              <a:t>		</a:t>
            </a:r>
            <a:r>
              <a:rPr lang="en-GB" sz="2466" u="sng">
                <a:solidFill>
                  <a:srgbClr val="9900FF"/>
                </a:solidFill>
                <a:latin typeface="Comic Sans MS"/>
                <a:ea typeface="Comic Sans MS"/>
                <a:cs typeface="Comic Sans MS"/>
                <a:sym typeface="Comic Sans MS"/>
              </a:rPr>
              <a:t>in</a:t>
            </a:r>
            <a:r>
              <a:rPr lang="en-GB" sz="2466">
                <a:solidFill>
                  <a:srgbClr val="9900FF"/>
                </a:solidFill>
                <a:latin typeface="Comic Sans MS"/>
                <a:ea typeface="Comic Sans MS"/>
                <a:cs typeface="Comic Sans MS"/>
                <a:sym typeface="Comic Sans MS"/>
              </a:rPr>
              <a:t>		</a:t>
            </a:r>
            <a:r>
              <a:rPr lang="en-GB" sz="2466" u="sng">
                <a:solidFill>
                  <a:srgbClr val="9900FF"/>
                </a:solidFill>
                <a:latin typeface="Comic Sans MS"/>
                <a:ea typeface="Comic Sans MS"/>
                <a:cs typeface="Comic Sans MS"/>
                <a:sym typeface="Comic Sans MS"/>
              </a:rPr>
              <a:t>dis</a:t>
            </a:r>
            <a:endParaRPr sz="2466" u="sng">
              <a:solidFill>
                <a:srgbClr val="9900FF"/>
              </a:solidFill>
              <a:latin typeface="Comic Sans MS"/>
              <a:ea typeface="Comic Sans MS"/>
              <a:cs typeface="Comic Sans MS"/>
              <a:sym typeface="Comic Sans MS"/>
            </a:endParaRPr>
          </a:p>
          <a:p>
            <a:pPr marL="0" lvl="0" indent="0" algn="l" rtl="0">
              <a:spcBef>
                <a:spcPts val="0"/>
              </a:spcBef>
              <a:spcAft>
                <a:spcPts val="0"/>
              </a:spcAft>
              <a:buNone/>
            </a:pPr>
            <a:r>
              <a:rPr lang="en-GB" sz="2466" u="sng">
                <a:solidFill>
                  <a:srgbClr val="9900FF"/>
                </a:solidFill>
                <a:latin typeface="Comic Sans MS"/>
                <a:ea typeface="Comic Sans MS"/>
                <a:cs typeface="Comic Sans MS"/>
                <a:sym typeface="Comic Sans MS"/>
              </a:rPr>
              <a:t>							</a:t>
            </a:r>
            <a:r>
              <a:rPr lang="en-GB" sz="2466">
                <a:solidFill>
                  <a:srgbClr val="000000"/>
                </a:solidFill>
                <a:latin typeface="Comic Sans MS"/>
                <a:ea typeface="Comic Sans MS"/>
                <a:cs typeface="Comic Sans MS"/>
                <a:sym typeface="Comic Sans MS"/>
              </a:rPr>
              <a:t>disobey</a:t>
            </a:r>
            <a:endParaRPr sz="2466">
              <a:solidFill>
                <a:srgbClr val="000000"/>
              </a:solidFill>
              <a:latin typeface="Comic Sans MS"/>
              <a:ea typeface="Comic Sans MS"/>
              <a:cs typeface="Comic Sans MS"/>
              <a:sym typeface="Comic Sans MS"/>
            </a:endParaRPr>
          </a:p>
        </p:txBody>
      </p:sp>
      <p:sp>
        <p:nvSpPr>
          <p:cNvPr id="61" name="Google Shape;61;p14"/>
          <p:cNvSpPr txBox="1">
            <a:spLocks noGrp="1"/>
          </p:cNvSpPr>
          <p:nvPr>
            <p:ph type="body" idx="1"/>
          </p:nvPr>
        </p:nvSpPr>
        <p:spPr>
          <a:xfrm>
            <a:off x="311700" y="2368925"/>
            <a:ext cx="8673900" cy="266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500">
                <a:latin typeface="Comic Sans MS"/>
                <a:ea typeface="Comic Sans MS"/>
                <a:cs typeface="Comic Sans MS"/>
                <a:sym typeface="Comic Sans MS"/>
              </a:rPr>
              <a:t>  </a:t>
            </a:r>
            <a:r>
              <a:rPr lang="en-GB" sz="2800">
                <a:solidFill>
                  <a:srgbClr val="0000FF"/>
                </a:solidFill>
                <a:latin typeface="Comic Sans MS"/>
                <a:ea typeface="Comic Sans MS"/>
                <a:cs typeface="Comic Sans MS"/>
                <a:sym typeface="Comic Sans MS"/>
              </a:rPr>
              <a:t>obey     active     able     usual     even    agree </a:t>
            </a:r>
            <a:endParaRPr sz="2800">
              <a:solidFill>
                <a:srgbClr val="0000FF"/>
              </a:solidFill>
              <a:latin typeface="Comic Sans MS"/>
              <a:ea typeface="Comic Sans MS"/>
              <a:cs typeface="Comic Sans MS"/>
              <a:sym typeface="Comic Sans MS"/>
            </a:endParaRPr>
          </a:p>
          <a:p>
            <a:pPr marL="0" lvl="0" indent="0" algn="ctr" rtl="0">
              <a:spcBef>
                <a:spcPts val="1200"/>
              </a:spcBef>
              <a:spcAft>
                <a:spcPts val="0"/>
              </a:spcAft>
              <a:buNone/>
            </a:pPr>
            <a:r>
              <a:rPr lang="en-GB" sz="2800">
                <a:solidFill>
                  <a:srgbClr val="0000FF"/>
                </a:solidFill>
                <a:latin typeface="Comic Sans MS"/>
                <a:ea typeface="Comic Sans MS"/>
                <a:cs typeface="Comic Sans MS"/>
                <a:sym typeface="Comic Sans MS"/>
              </a:rPr>
              <a:t> kind    acceptable   like    load   told   secure    fair </a:t>
            </a:r>
            <a:endParaRPr sz="2800">
              <a:solidFill>
                <a:srgbClr val="0000FF"/>
              </a:solidFill>
              <a:latin typeface="Comic Sans MS"/>
              <a:ea typeface="Comic Sans MS"/>
              <a:cs typeface="Comic Sans MS"/>
              <a:sym typeface="Comic Sans MS"/>
            </a:endParaRPr>
          </a:p>
          <a:p>
            <a:pPr marL="0" lvl="0" indent="0" algn="ctr" rtl="0">
              <a:spcBef>
                <a:spcPts val="1200"/>
              </a:spcBef>
              <a:spcAft>
                <a:spcPts val="0"/>
              </a:spcAft>
              <a:buNone/>
            </a:pPr>
            <a:r>
              <a:rPr lang="en-GB" sz="2800">
                <a:solidFill>
                  <a:srgbClr val="0000FF"/>
                </a:solidFill>
                <a:latin typeface="Comic Sans MS"/>
                <a:ea typeface="Comic Sans MS"/>
                <a:cs typeface="Comic Sans MS"/>
                <a:sym typeface="Comic Sans MS"/>
              </a:rPr>
              <a:t>edible    lucky     obedient    correct    honest  </a:t>
            </a:r>
            <a:endParaRPr sz="2800">
              <a:solidFill>
                <a:srgbClr val="0000FF"/>
              </a:solidFill>
              <a:latin typeface="Comic Sans MS"/>
              <a:ea typeface="Comic Sans MS"/>
              <a:cs typeface="Comic Sans MS"/>
              <a:sym typeface="Comic Sans MS"/>
            </a:endParaRPr>
          </a:p>
          <a:p>
            <a:pPr marL="0" lvl="0" indent="0" algn="ctr" rtl="0">
              <a:spcBef>
                <a:spcPts val="1200"/>
              </a:spcBef>
              <a:spcAft>
                <a:spcPts val="1200"/>
              </a:spcAft>
              <a:buNone/>
            </a:pPr>
            <a:r>
              <a:rPr lang="en-GB" sz="2800">
                <a:solidFill>
                  <a:srgbClr val="0000FF"/>
                </a:solidFill>
                <a:latin typeface="Comic Sans MS"/>
                <a:ea typeface="Comic Sans MS"/>
                <a:cs typeface="Comic Sans MS"/>
                <a:sym typeface="Comic Sans MS"/>
              </a:rPr>
              <a:t>human     appear     accurate     complete    zip</a:t>
            </a:r>
            <a:endParaRPr sz="2800">
              <a:solidFill>
                <a:srgbClr val="0000FF"/>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9900FF"/>
                </a:solidFill>
                <a:latin typeface="Comic Sans MS"/>
                <a:ea typeface="Comic Sans MS"/>
                <a:cs typeface="Comic Sans MS"/>
                <a:sym typeface="Comic Sans MS"/>
              </a:rPr>
              <a:t>To prepare for your spelling test tomorrow, write each word 5 times (in your best handwriting). Write the prefix in one colour and the root word in another. </a:t>
            </a:r>
            <a:endParaRPr>
              <a:solidFill>
                <a:srgbClr val="9900FF"/>
              </a:solidFill>
              <a:latin typeface="Comic Sans MS"/>
              <a:ea typeface="Comic Sans MS"/>
              <a:cs typeface="Comic Sans MS"/>
              <a:sym typeface="Comic Sans MS"/>
            </a:endParaRPr>
          </a:p>
        </p:txBody>
      </p:sp>
      <p:sp>
        <p:nvSpPr>
          <p:cNvPr id="67" name="Google Shape;67;p15"/>
          <p:cNvSpPr txBox="1">
            <a:spLocks noGrp="1"/>
          </p:cNvSpPr>
          <p:nvPr>
            <p:ph type="body" idx="1"/>
          </p:nvPr>
        </p:nvSpPr>
        <p:spPr>
          <a:xfrm>
            <a:off x="311700" y="1976875"/>
            <a:ext cx="8520600" cy="2963700"/>
          </a:xfrm>
          <a:prstGeom prst="rect">
            <a:avLst/>
          </a:prstGeom>
        </p:spPr>
        <p:txBody>
          <a:bodyPr spcFirstLastPara="1" wrap="square" lIns="91425" tIns="91425" rIns="91425" bIns="91425" anchor="t" anchorCtr="0">
            <a:normAutofit fontScale="25000" lnSpcReduction="10000"/>
          </a:bodyPr>
          <a:lstStyle/>
          <a:p>
            <a:pPr marL="0" lvl="0" indent="0" algn="ctr" rtl="0">
              <a:lnSpc>
                <a:spcPct val="100000"/>
              </a:lnSpc>
              <a:spcBef>
                <a:spcPts val="0"/>
              </a:spcBef>
              <a:spcAft>
                <a:spcPts val="0"/>
              </a:spcAft>
              <a:buNone/>
            </a:pPr>
            <a:r>
              <a:rPr lang="en-GB" sz="14000">
                <a:solidFill>
                  <a:srgbClr val="0000FF"/>
                </a:solidFill>
                <a:latin typeface="Comic Sans MS"/>
                <a:ea typeface="Comic Sans MS"/>
                <a:cs typeface="Comic Sans MS"/>
                <a:sym typeface="Comic Sans MS"/>
              </a:rPr>
              <a:t>un</a:t>
            </a:r>
            <a:r>
              <a:rPr lang="en-GB" sz="14000">
                <a:solidFill>
                  <a:srgbClr val="000000"/>
                </a:solidFill>
                <a:latin typeface="Comic Sans MS"/>
                <a:ea typeface="Comic Sans MS"/>
                <a:cs typeface="Comic Sans MS"/>
                <a:sym typeface="Comic Sans MS"/>
              </a:rPr>
              <a:t>fair		         dislike</a:t>
            </a:r>
            <a:endParaRPr sz="140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None/>
            </a:pPr>
            <a:r>
              <a:rPr lang="en-GB" sz="14000">
                <a:solidFill>
                  <a:srgbClr val="000000"/>
                </a:solidFill>
                <a:latin typeface="Comic Sans MS"/>
                <a:ea typeface="Comic Sans MS"/>
                <a:cs typeface="Comic Sans MS"/>
                <a:sym typeface="Comic Sans MS"/>
              </a:rPr>
              <a:t>unlucky           disagree</a:t>
            </a:r>
            <a:endParaRPr sz="140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None/>
            </a:pPr>
            <a:r>
              <a:rPr lang="en-GB" sz="14000">
                <a:solidFill>
                  <a:srgbClr val="000000"/>
                </a:solidFill>
                <a:latin typeface="Comic Sans MS"/>
                <a:ea typeface="Comic Sans MS"/>
                <a:cs typeface="Comic Sans MS"/>
                <a:sym typeface="Comic Sans MS"/>
              </a:rPr>
              <a:t>insecure         unkind</a:t>
            </a:r>
            <a:endParaRPr sz="140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None/>
            </a:pPr>
            <a:r>
              <a:rPr lang="en-GB" sz="13950">
                <a:solidFill>
                  <a:srgbClr val="000000"/>
                </a:solidFill>
                <a:latin typeface="Comic Sans MS"/>
                <a:ea typeface="Comic Sans MS"/>
                <a:cs typeface="Comic Sans MS"/>
                <a:sym typeface="Comic Sans MS"/>
              </a:rPr>
              <a:t>discuss           inactive</a:t>
            </a:r>
            <a:endParaRPr sz="1395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None/>
            </a:pPr>
            <a:r>
              <a:rPr lang="en-GB" sz="14000">
                <a:solidFill>
                  <a:srgbClr val="000000"/>
                </a:solidFill>
                <a:latin typeface="Comic Sans MS"/>
                <a:ea typeface="Comic Sans MS"/>
                <a:cs typeface="Comic Sans MS"/>
                <a:sym typeface="Comic Sans MS"/>
              </a:rPr>
              <a:t>unusual           inhuman</a:t>
            </a:r>
            <a:endParaRPr sz="14000">
              <a:solidFill>
                <a:srgbClr val="000000"/>
              </a:solidFill>
              <a:latin typeface="Comic Sans MS"/>
              <a:ea typeface="Comic Sans MS"/>
              <a:cs typeface="Comic Sans MS"/>
              <a:sym typeface="Comic Sans MS"/>
            </a:endParaRPr>
          </a:p>
          <a:p>
            <a:pPr marL="0" lvl="0" indent="0" algn="l" rtl="0">
              <a:lnSpc>
                <a:spcPct val="100000"/>
              </a:lnSpc>
              <a:spcBef>
                <a:spcPts val="0"/>
              </a:spcBef>
              <a:spcAft>
                <a:spcPts val="0"/>
              </a:spcAft>
              <a:buNone/>
            </a:pPr>
            <a:endParaRPr sz="1600">
              <a:solidFill>
                <a:srgbClr val="000000"/>
              </a:solidFill>
              <a:latin typeface="Comic Sans MS"/>
              <a:ea typeface="Comic Sans MS"/>
              <a:cs typeface="Comic Sans MS"/>
              <a:sym typeface="Comic Sans MS"/>
            </a:endParaRPr>
          </a:p>
          <a:p>
            <a:pPr marL="0" lvl="0" indent="0" algn="l" rtl="0">
              <a:lnSpc>
                <a:spcPct val="100000"/>
              </a:lnSpc>
              <a:spcBef>
                <a:spcPts val="0"/>
              </a:spcBef>
              <a:spcAft>
                <a:spcPts val="0"/>
              </a:spcAft>
              <a:buNone/>
            </a:pPr>
            <a:endParaRPr sz="1600">
              <a:solidFill>
                <a:srgbClr val="000000"/>
              </a:solidFill>
              <a:latin typeface="Comic Sans MS"/>
              <a:ea typeface="Comic Sans MS"/>
              <a:cs typeface="Comic Sans MS"/>
              <a:sym typeface="Comic Sans MS"/>
            </a:endParaRPr>
          </a:p>
          <a:p>
            <a:pPr marL="0" lvl="0" indent="0" algn="l" rtl="0">
              <a:lnSpc>
                <a:spcPct val="100000"/>
              </a:lnSpc>
              <a:spcBef>
                <a:spcPts val="0"/>
              </a:spcBef>
              <a:spcAft>
                <a:spcPts val="0"/>
              </a:spcAft>
              <a:buNone/>
            </a:pPr>
            <a:endParaRPr sz="1600" b="1">
              <a:solidFill>
                <a:srgbClr val="000000"/>
              </a:solidFill>
              <a:latin typeface="Comic Sans MS"/>
              <a:ea typeface="Comic Sans MS"/>
              <a:cs typeface="Comic Sans MS"/>
              <a:sym typeface="Comic Sans MS"/>
            </a:endParaRPr>
          </a:p>
          <a:p>
            <a:pPr marL="0" lvl="0" indent="0" algn="l" rtl="0">
              <a:lnSpc>
                <a:spcPct val="100000"/>
              </a:lnSpc>
              <a:spcBef>
                <a:spcPts val="0"/>
              </a:spcBef>
              <a:spcAft>
                <a:spcPts val="0"/>
              </a:spcAft>
              <a:buNone/>
            </a:pPr>
            <a:endParaRPr sz="1600" b="1">
              <a:solidFill>
                <a:srgbClr val="000000"/>
              </a:solidFill>
              <a:latin typeface="Comic Sans MS"/>
              <a:ea typeface="Comic Sans MS"/>
              <a:cs typeface="Comic Sans MS"/>
              <a:sym typeface="Comic Sans MS"/>
            </a:endParaRPr>
          </a:p>
          <a:p>
            <a:pPr marL="0" lvl="0" indent="0" algn="l" rtl="0">
              <a:lnSpc>
                <a:spcPct val="100000"/>
              </a:lnSpc>
              <a:spcBef>
                <a:spcPts val="0"/>
              </a:spcBef>
              <a:spcAft>
                <a:spcPts val="0"/>
              </a:spcAft>
              <a:buNone/>
            </a:pPr>
            <a:endParaRPr sz="1600" b="1">
              <a:solidFill>
                <a:srgbClr val="000000"/>
              </a:solidFill>
              <a:latin typeface="Comic Sans MS"/>
              <a:ea typeface="Comic Sans MS"/>
              <a:cs typeface="Comic Sans MS"/>
              <a:sym typeface="Comic Sans MS"/>
            </a:endParaRPr>
          </a:p>
          <a:p>
            <a:pPr marL="0" lvl="0" indent="0" algn="l" rtl="0">
              <a:spcBef>
                <a:spcPts val="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65500" y="147550"/>
            <a:ext cx="4045200" cy="4167300"/>
          </a:xfrm>
          <a:prstGeom prst="rect">
            <a:avLst/>
          </a:prstGeom>
          <a:solidFill>
            <a:srgbClr val="E06666"/>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GB" sz="1979">
                <a:latin typeface="Comic Sans MS"/>
                <a:ea typeface="Comic Sans MS"/>
                <a:cs typeface="Comic Sans MS"/>
                <a:sym typeface="Comic Sans MS"/>
              </a:rPr>
              <a:t>What a busy week you have all had learning about Villains from history! I have loved reading your work and hearing about your enthusiasm for learning.</a:t>
            </a:r>
            <a:endParaRPr sz="1979">
              <a:latin typeface="Comic Sans MS"/>
              <a:ea typeface="Comic Sans MS"/>
              <a:cs typeface="Comic Sans MS"/>
              <a:sym typeface="Comic Sans MS"/>
            </a:endParaRPr>
          </a:p>
          <a:p>
            <a:pPr marL="0" lvl="0" indent="0" algn="ctr" rtl="0">
              <a:spcBef>
                <a:spcPts val="0"/>
              </a:spcBef>
              <a:spcAft>
                <a:spcPts val="0"/>
              </a:spcAft>
              <a:buSzPts val="990"/>
              <a:buNone/>
            </a:pPr>
            <a:endParaRPr sz="1979">
              <a:latin typeface="Comic Sans MS"/>
              <a:ea typeface="Comic Sans MS"/>
              <a:cs typeface="Comic Sans MS"/>
              <a:sym typeface="Comic Sans MS"/>
            </a:endParaRPr>
          </a:p>
          <a:p>
            <a:pPr marL="0" lvl="0" indent="0" algn="ctr" rtl="0">
              <a:spcBef>
                <a:spcPts val="0"/>
              </a:spcBef>
              <a:spcAft>
                <a:spcPts val="0"/>
              </a:spcAft>
              <a:buSzPts val="990"/>
              <a:buNone/>
            </a:pPr>
            <a:r>
              <a:rPr lang="en-GB" sz="1979">
                <a:latin typeface="Comic Sans MS"/>
                <a:ea typeface="Comic Sans MS"/>
                <a:cs typeface="Comic Sans MS"/>
                <a:sym typeface="Comic Sans MS"/>
              </a:rPr>
              <a:t>Earlier in the week Mrs Richardson asked you to choose the villains you would most like to read about. The answers to this are on the next slide…</a:t>
            </a:r>
            <a:endParaRPr sz="1979">
              <a:latin typeface="Comic Sans MS"/>
              <a:ea typeface="Comic Sans MS"/>
              <a:cs typeface="Comic Sans MS"/>
              <a:sym typeface="Comic Sans MS"/>
            </a:endParaRPr>
          </a:p>
          <a:p>
            <a:pPr marL="0" lvl="0" indent="0" algn="ctr" rtl="0">
              <a:spcBef>
                <a:spcPts val="0"/>
              </a:spcBef>
              <a:spcAft>
                <a:spcPts val="0"/>
              </a:spcAft>
              <a:buSzPts val="990"/>
              <a:buNone/>
            </a:pPr>
            <a:endParaRPr sz="1979">
              <a:latin typeface="Comic Sans MS"/>
              <a:ea typeface="Comic Sans MS"/>
              <a:cs typeface="Comic Sans MS"/>
              <a:sym typeface="Comic Sans MS"/>
            </a:endParaRPr>
          </a:p>
          <a:p>
            <a:pPr marL="0" lvl="0" indent="0" algn="ctr" rtl="0">
              <a:spcBef>
                <a:spcPts val="0"/>
              </a:spcBef>
              <a:spcAft>
                <a:spcPts val="0"/>
              </a:spcAft>
              <a:buSzPts val="990"/>
              <a:buNone/>
            </a:pPr>
            <a:r>
              <a:rPr lang="en-GB" sz="1979">
                <a:latin typeface="Comic Sans MS"/>
                <a:ea typeface="Comic Sans MS"/>
                <a:cs typeface="Comic Sans MS"/>
                <a:sym typeface="Comic Sans MS"/>
              </a:rPr>
              <a:t>Great choices by the way!!</a:t>
            </a:r>
            <a:endParaRPr sz="1979">
              <a:latin typeface="Comic Sans MS"/>
              <a:ea typeface="Comic Sans MS"/>
              <a:cs typeface="Comic Sans MS"/>
              <a:sym typeface="Comic Sans MS"/>
            </a:endParaRPr>
          </a:p>
        </p:txBody>
      </p:sp>
      <p:sp>
        <p:nvSpPr>
          <p:cNvPr id="73" name="Google Shape;73;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74" name="Google Shape;74;p16"/>
          <p:cNvSpPr txBox="1">
            <a:spLocks noGrp="1"/>
          </p:cNvSpPr>
          <p:nvPr>
            <p:ph type="subTitle" idx="1"/>
          </p:nvPr>
        </p:nvSpPr>
        <p:spPr>
          <a:xfrm>
            <a:off x="265500" y="2650675"/>
            <a:ext cx="4045200" cy="123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 </a:t>
            </a:r>
            <a:endParaRPr/>
          </a:p>
        </p:txBody>
      </p:sp>
      <p:pic>
        <p:nvPicPr>
          <p:cNvPr id="75" name="Google Shape;75;p16"/>
          <p:cNvPicPr preferRelativeResize="0"/>
          <p:nvPr/>
        </p:nvPicPr>
        <p:blipFill>
          <a:blip r:embed="rId3">
            <a:alphaModFix/>
          </a:blip>
          <a:stretch>
            <a:fillRect/>
          </a:stretch>
        </p:blipFill>
        <p:spPr>
          <a:xfrm>
            <a:off x="4830150" y="147541"/>
            <a:ext cx="4045200" cy="42716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idx="4294967295"/>
          </p:nvPr>
        </p:nvSpPr>
        <p:spPr>
          <a:xfrm>
            <a:off x="281175" y="88425"/>
            <a:ext cx="8657400" cy="33156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rgbClr val="38761D"/>
              </a:buClr>
              <a:buSzPts val="2100"/>
              <a:buFont typeface="Comic Sans MS"/>
              <a:buAutoNum type="arabicPeriod"/>
            </a:pPr>
            <a:r>
              <a:rPr lang="en-GB" sz="2100">
                <a:solidFill>
                  <a:srgbClr val="38761D"/>
                </a:solidFill>
                <a:latin typeface="Comic Sans MS"/>
                <a:ea typeface="Comic Sans MS"/>
                <a:cs typeface="Comic Sans MS"/>
                <a:sym typeface="Comic Sans MS"/>
              </a:rPr>
              <a:t>Robin Hood (not gruesome as a villain but he meets a gruesome end) </a:t>
            </a:r>
            <a:endParaRPr sz="2100">
              <a:solidFill>
                <a:srgbClr val="38761D"/>
              </a:solidFill>
              <a:latin typeface="Comic Sans MS"/>
              <a:ea typeface="Comic Sans MS"/>
              <a:cs typeface="Comic Sans MS"/>
              <a:sym typeface="Comic Sans MS"/>
            </a:endParaRPr>
          </a:p>
          <a:p>
            <a:pPr marL="457200" lvl="0" indent="-361950" algn="l" rtl="0">
              <a:spcBef>
                <a:spcPts val="0"/>
              </a:spcBef>
              <a:spcAft>
                <a:spcPts val="0"/>
              </a:spcAft>
              <a:buClr>
                <a:srgbClr val="FF9900"/>
              </a:buClr>
              <a:buSzPts val="2100"/>
              <a:buFont typeface="Comic Sans MS"/>
              <a:buAutoNum type="arabicPeriod"/>
            </a:pPr>
            <a:r>
              <a:rPr lang="en-GB" sz="2100">
                <a:solidFill>
                  <a:srgbClr val="FF9900"/>
                </a:solidFill>
                <a:latin typeface="Comic Sans MS"/>
                <a:ea typeface="Comic Sans MS"/>
                <a:cs typeface="Comic Sans MS"/>
                <a:sym typeface="Comic Sans MS"/>
              </a:rPr>
              <a:t>Cleopatra (not too gruesome but prepare for poisoning a plenty)</a:t>
            </a:r>
            <a:endParaRPr sz="2100">
              <a:solidFill>
                <a:srgbClr val="FF9900"/>
              </a:solidFill>
              <a:latin typeface="Comic Sans MS"/>
              <a:ea typeface="Comic Sans MS"/>
              <a:cs typeface="Comic Sans MS"/>
              <a:sym typeface="Comic Sans MS"/>
            </a:endParaRPr>
          </a:p>
          <a:p>
            <a:pPr marL="457200" lvl="0" indent="-361950" algn="l" rtl="0">
              <a:spcBef>
                <a:spcPts val="0"/>
              </a:spcBef>
              <a:spcAft>
                <a:spcPts val="0"/>
              </a:spcAft>
              <a:buClr>
                <a:srgbClr val="FF9900"/>
              </a:buClr>
              <a:buSzPts val="2100"/>
              <a:buFont typeface="Comic Sans MS"/>
              <a:buAutoNum type="arabicPeriod"/>
            </a:pPr>
            <a:r>
              <a:rPr lang="en-GB" sz="2100">
                <a:solidFill>
                  <a:srgbClr val="FF9900"/>
                </a:solidFill>
                <a:latin typeface="Comic Sans MS"/>
                <a:ea typeface="Comic Sans MS"/>
                <a:cs typeface="Comic Sans MS"/>
                <a:sym typeface="Comic Sans MS"/>
              </a:rPr>
              <a:t>Emperor Tiberius (rotten Roman - mildly gruesome)</a:t>
            </a:r>
            <a:endParaRPr sz="2100">
              <a:solidFill>
                <a:srgbClr val="FF9900"/>
              </a:solidFill>
              <a:latin typeface="Comic Sans MS"/>
              <a:ea typeface="Comic Sans MS"/>
              <a:cs typeface="Comic Sans MS"/>
              <a:sym typeface="Comic Sans MS"/>
            </a:endParaRPr>
          </a:p>
          <a:p>
            <a:pPr marL="457200" lvl="0" indent="-361950" algn="l" rtl="0">
              <a:spcBef>
                <a:spcPts val="0"/>
              </a:spcBef>
              <a:spcAft>
                <a:spcPts val="0"/>
              </a:spcAft>
              <a:buClr>
                <a:srgbClr val="0000FF"/>
              </a:buClr>
              <a:buSzPts val="2100"/>
              <a:buFont typeface="Comic Sans MS"/>
              <a:buAutoNum type="arabicPeriod"/>
            </a:pPr>
            <a:r>
              <a:rPr lang="en-GB" sz="2100">
                <a:solidFill>
                  <a:srgbClr val="0000FF"/>
                </a:solidFill>
                <a:latin typeface="Comic Sans MS"/>
                <a:ea typeface="Comic Sans MS"/>
                <a:cs typeface="Comic Sans MS"/>
                <a:sym typeface="Comic Sans MS"/>
              </a:rPr>
              <a:t>Genghis Khan (gruesome)</a:t>
            </a:r>
            <a:endParaRPr sz="2100">
              <a:solidFill>
                <a:srgbClr val="0000FF"/>
              </a:solidFill>
              <a:latin typeface="Comic Sans MS"/>
              <a:ea typeface="Comic Sans MS"/>
              <a:cs typeface="Comic Sans MS"/>
              <a:sym typeface="Comic Sans MS"/>
            </a:endParaRPr>
          </a:p>
          <a:p>
            <a:pPr marL="457200" lvl="0" indent="-361950" algn="l" rtl="0">
              <a:spcBef>
                <a:spcPts val="0"/>
              </a:spcBef>
              <a:spcAft>
                <a:spcPts val="0"/>
              </a:spcAft>
              <a:buClr>
                <a:srgbClr val="0000FF"/>
              </a:buClr>
              <a:buSzPts val="2100"/>
              <a:buFont typeface="Comic Sans MS"/>
              <a:buAutoNum type="arabicPeriod"/>
            </a:pPr>
            <a:r>
              <a:rPr lang="en-GB" sz="2100">
                <a:solidFill>
                  <a:srgbClr val="0000FF"/>
                </a:solidFill>
                <a:latin typeface="Comic Sans MS"/>
                <a:ea typeface="Comic Sans MS"/>
                <a:cs typeface="Comic Sans MS"/>
                <a:sym typeface="Comic Sans MS"/>
              </a:rPr>
              <a:t>Ivan The Terrible (gruesome, gruesome)</a:t>
            </a:r>
            <a:endParaRPr sz="2100">
              <a:solidFill>
                <a:srgbClr val="0000FF"/>
              </a:solidFill>
              <a:latin typeface="Comic Sans MS"/>
              <a:ea typeface="Comic Sans MS"/>
              <a:cs typeface="Comic Sans MS"/>
              <a:sym typeface="Comic Sans MS"/>
            </a:endParaRPr>
          </a:p>
          <a:p>
            <a:pPr marL="457200" lvl="0" indent="-361950" algn="l" rtl="0">
              <a:spcBef>
                <a:spcPts val="0"/>
              </a:spcBef>
              <a:spcAft>
                <a:spcPts val="0"/>
              </a:spcAft>
              <a:buClr>
                <a:srgbClr val="0000FF"/>
              </a:buClr>
              <a:buSzPts val="2100"/>
              <a:buFont typeface="Comic Sans MS"/>
              <a:buAutoNum type="arabicPeriod"/>
            </a:pPr>
            <a:r>
              <a:rPr lang="en-GB" sz="2100">
                <a:solidFill>
                  <a:srgbClr val="0000FF"/>
                </a:solidFill>
                <a:latin typeface="Comic Sans MS"/>
                <a:ea typeface="Comic Sans MS"/>
                <a:cs typeface="Comic Sans MS"/>
                <a:sym typeface="Comic Sans MS"/>
              </a:rPr>
              <a:t>Mary Tudor(gruesome, gruesome)</a:t>
            </a:r>
            <a:endParaRPr sz="2100">
              <a:solidFill>
                <a:srgbClr val="0000FF"/>
              </a:solidFill>
              <a:latin typeface="Comic Sans MS"/>
              <a:ea typeface="Comic Sans MS"/>
              <a:cs typeface="Comic Sans MS"/>
              <a:sym typeface="Comic Sans MS"/>
            </a:endParaRPr>
          </a:p>
        </p:txBody>
      </p:sp>
      <p:sp>
        <p:nvSpPr>
          <p:cNvPr id="81" name="Google Shape;81;p17"/>
          <p:cNvSpPr/>
          <p:nvPr/>
        </p:nvSpPr>
        <p:spPr>
          <a:xfrm>
            <a:off x="3544275" y="2571750"/>
            <a:ext cx="5206200" cy="2273700"/>
          </a:xfrm>
          <a:prstGeom prst="wedgeRoundRectCallout">
            <a:avLst>
              <a:gd name="adj1" fmla="val -20833"/>
              <a:gd name="adj2" fmla="val 62500"/>
              <a:gd name="adj3" fmla="val 0"/>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800">
                <a:latin typeface="Comic Sans MS"/>
                <a:ea typeface="Comic Sans MS"/>
                <a:cs typeface="Comic Sans MS"/>
                <a:sym typeface="Comic Sans MS"/>
              </a:rPr>
              <a:t>Thank goodness these villains are all from the past!!! For today’s activity I am going to ask you to choose just one villain from the list above. I’ve ranked the villains from least (in green) to moderate (in amber) to most (in blue) gruesome. So choose your villain carefully and then click to the next slide to find out more...</a:t>
            </a:r>
            <a:endParaRPr sz="1800">
              <a:latin typeface="Comic Sans MS"/>
              <a:ea typeface="Comic Sans MS"/>
              <a:cs typeface="Comic Sans MS"/>
              <a:sym typeface="Comic Sans MS"/>
            </a:endParaRPr>
          </a:p>
        </p:txBody>
      </p:sp>
      <p:pic>
        <p:nvPicPr>
          <p:cNvPr id="82" name="Google Shape;82;p17"/>
          <p:cNvPicPr preferRelativeResize="0"/>
          <p:nvPr/>
        </p:nvPicPr>
        <p:blipFill>
          <a:blip r:embed="rId3">
            <a:alphaModFix/>
          </a:blip>
          <a:stretch>
            <a:fillRect/>
          </a:stretch>
        </p:blipFill>
        <p:spPr>
          <a:xfrm>
            <a:off x="596200" y="2822675"/>
            <a:ext cx="2305150" cy="2129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p:nvPr/>
        </p:nvSpPr>
        <p:spPr>
          <a:xfrm>
            <a:off x="266850" y="251925"/>
            <a:ext cx="8546400" cy="4463700"/>
          </a:xfrm>
          <a:prstGeom prst="rect">
            <a:avLst/>
          </a:prstGeom>
          <a:solidFill>
            <a:srgbClr val="E0666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latin typeface="Comic Sans MS"/>
                <a:ea typeface="Comic Sans MS"/>
                <a:cs typeface="Comic Sans MS"/>
                <a:sym typeface="Comic Sans MS"/>
              </a:rPr>
              <a:t>Now you’ve chosen your villain, your next job is going to be to read about them. Whilst reading I want you to imagine you have been given the opportunity to ask them 5 questions. </a:t>
            </a:r>
            <a:endParaRPr sz="2200">
              <a:latin typeface="Comic Sans MS"/>
              <a:ea typeface="Comic Sans MS"/>
              <a:cs typeface="Comic Sans MS"/>
              <a:sym typeface="Comic Sans MS"/>
            </a:endParaRPr>
          </a:p>
          <a:p>
            <a:pPr marL="0" lvl="0" indent="0" algn="l" rtl="0">
              <a:spcBef>
                <a:spcPts val="0"/>
              </a:spcBef>
              <a:spcAft>
                <a:spcPts val="0"/>
              </a:spcAft>
              <a:buNone/>
            </a:pPr>
            <a:endParaRPr sz="2200">
              <a:latin typeface="Comic Sans MS"/>
              <a:ea typeface="Comic Sans MS"/>
              <a:cs typeface="Comic Sans MS"/>
              <a:sym typeface="Comic Sans MS"/>
            </a:endParaRPr>
          </a:p>
          <a:p>
            <a:pPr marL="0" lvl="0" indent="0" algn="l" rtl="0">
              <a:spcBef>
                <a:spcPts val="0"/>
              </a:spcBef>
              <a:spcAft>
                <a:spcPts val="0"/>
              </a:spcAft>
              <a:buNone/>
            </a:pPr>
            <a:r>
              <a:rPr lang="en-GB" sz="2200">
                <a:latin typeface="Comic Sans MS"/>
                <a:ea typeface="Comic Sans MS"/>
                <a:cs typeface="Comic Sans MS"/>
                <a:sym typeface="Comic Sans MS"/>
              </a:rPr>
              <a:t>You might ask the questions as yourself or maybe put yourself in someone else's position and ask the question from their perspective. You could be one of their victims, a parent, a husband or wife, a police officer or a newspaper reporter. </a:t>
            </a:r>
            <a:endParaRPr sz="2200">
              <a:latin typeface="Comic Sans MS"/>
              <a:ea typeface="Comic Sans MS"/>
              <a:cs typeface="Comic Sans MS"/>
              <a:sym typeface="Comic Sans MS"/>
            </a:endParaRPr>
          </a:p>
          <a:p>
            <a:pPr marL="0" lvl="0" indent="0" algn="l" rtl="0">
              <a:spcBef>
                <a:spcPts val="0"/>
              </a:spcBef>
              <a:spcAft>
                <a:spcPts val="0"/>
              </a:spcAft>
              <a:buNone/>
            </a:pPr>
            <a:endParaRPr sz="2200">
              <a:latin typeface="Comic Sans MS"/>
              <a:ea typeface="Comic Sans MS"/>
              <a:cs typeface="Comic Sans MS"/>
              <a:sym typeface="Comic Sans MS"/>
            </a:endParaRPr>
          </a:p>
          <a:p>
            <a:pPr marL="0" lvl="0" indent="0" algn="l" rtl="0">
              <a:spcBef>
                <a:spcPts val="0"/>
              </a:spcBef>
              <a:spcAft>
                <a:spcPts val="0"/>
              </a:spcAft>
              <a:buNone/>
            </a:pPr>
            <a:r>
              <a:rPr lang="en-GB" sz="2200">
                <a:latin typeface="Comic Sans MS"/>
                <a:ea typeface="Comic Sans MS"/>
                <a:cs typeface="Comic Sans MS"/>
                <a:sym typeface="Comic Sans MS"/>
              </a:rPr>
              <a:t>Be sure to write down </a:t>
            </a:r>
            <a:endParaRPr sz="2200">
              <a:latin typeface="Comic Sans MS"/>
              <a:ea typeface="Comic Sans MS"/>
              <a:cs typeface="Comic Sans MS"/>
              <a:sym typeface="Comic Sans MS"/>
            </a:endParaRPr>
          </a:p>
          <a:p>
            <a:pPr marL="0" lvl="0" indent="0" algn="l" rtl="0">
              <a:spcBef>
                <a:spcPts val="0"/>
              </a:spcBef>
              <a:spcAft>
                <a:spcPts val="0"/>
              </a:spcAft>
              <a:buNone/>
            </a:pPr>
            <a:r>
              <a:rPr lang="en-GB" sz="2200">
                <a:latin typeface="Comic Sans MS"/>
                <a:ea typeface="Comic Sans MS"/>
                <a:cs typeface="Comic Sans MS"/>
                <a:sym typeface="Comic Sans MS"/>
              </a:rPr>
              <a:t>your questions.</a:t>
            </a:r>
            <a:endParaRPr sz="2200">
              <a:latin typeface="Comic Sans MS"/>
              <a:ea typeface="Comic Sans MS"/>
              <a:cs typeface="Comic Sans MS"/>
              <a:sym typeface="Comic Sans MS"/>
            </a:endParaRPr>
          </a:p>
          <a:p>
            <a:pPr marL="0" lvl="0" indent="0" algn="l" rtl="0">
              <a:spcBef>
                <a:spcPts val="0"/>
              </a:spcBef>
              <a:spcAft>
                <a:spcPts val="0"/>
              </a:spcAft>
              <a:buNone/>
            </a:pPr>
            <a:endParaRPr sz="1800">
              <a:latin typeface="Comic Sans MS"/>
              <a:ea typeface="Comic Sans MS"/>
              <a:cs typeface="Comic Sans MS"/>
              <a:sym typeface="Comic Sans MS"/>
            </a:endParaRPr>
          </a:p>
          <a:p>
            <a:pPr marL="0" lvl="0" indent="0" algn="l" rtl="0">
              <a:spcBef>
                <a:spcPts val="0"/>
              </a:spcBef>
              <a:spcAft>
                <a:spcPts val="0"/>
              </a:spcAft>
              <a:buNone/>
            </a:pPr>
            <a:endParaRPr sz="1800">
              <a:latin typeface="Comic Sans MS"/>
              <a:ea typeface="Comic Sans MS"/>
              <a:cs typeface="Comic Sans MS"/>
              <a:sym typeface="Comic Sans MS"/>
            </a:endParaRPr>
          </a:p>
        </p:txBody>
      </p:sp>
      <p:pic>
        <p:nvPicPr>
          <p:cNvPr id="88" name="Google Shape;88;p18"/>
          <p:cNvPicPr preferRelativeResize="0"/>
          <p:nvPr/>
        </p:nvPicPr>
        <p:blipFill>
          <a:blip r:embed="rId3">
            <a:alphaModFix/>
          </a:blip>
          <a:stretch>
            <a:fillRect/>
          </a:stretch>
        </p:blipFill>
        <p:spPr>
          <a:xfrm>
            <a:off x="6294350" y="3058900"/>
            <a:ext cx="1656425" cy="1917325"/>
          </a:xfrm>
          <a:prstGeom prst="rect">
            <a:avLst/>
          </a:prstGeom>
          <a:noFill/>
          <a:ln>
            <a:noFill/>
          </a:ln>
        </p:spPr>
      </p:pic>
      <p:pic>
        <p:nvPicPr>
          <p:cNvPr id="89" name="Google Shape;89;p18"/>
          <p:cNvPicPr preferRelativeResize="0"/>
          <p:nvPr/>
        </p:nvPicPr>
        <p:blipFill>
          <a:blip r:embed="rId4">
            <a:alphaModFix/>
          </a:blip>
          <a:stretch>
            <a:fillRect/>
          </a:stretch>
        </p:blipFill>
        <p:spPr>
          <a:xfrm>
            <a:off x="3346200" y="3286025"/>
            <a:ext cx="1656425" cy="1690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p:nvPr/>
        </p:nvSpPr>
        <p:spPr>
          <a:xfrm>
            <a:off x="266850" y="251925"/>
            <a:ext cx="8546400" cy="4063500"/>
          </a:xfrm>
          <a:prstGeom prst="rect">
            <a:avLst/>
          </a:prstGeom>
          <a:solidFill>
            <a:srgbClr val="E06666"/>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100">
                <a:latin typeface="Comic Sans MS"/>
                <a:ea typeface="Comic Sans MS"/>
                <a:cs typeface="Comic Sans MS"/>
                <a:sym typeface="Comic Sans MS"/>
              </a:rPr>
              <a:t>Finally, I want you to read your page again and consider how your villain would answer each question. Think about his or her personality, motives and wicked ways. </a:t>
            </a:r>
            <a:endParaRPr sz="2100">
              <a:latin typeface="Comic Sans MS"/>
              <a:ea typeface="Comic Sans MS"/>
              <a:cs typeface="Comic Sans MS"/>
              <a:sym typeface="Comic Sans MS"/>
            </a:endParaRPr>
          </a:p>
          <a:p>
            <a:pPr marL="0" lvl="0" indent="0" algn="l" rtl="0">
              <a:spcBef>
                <a:spcPts val="0"/>
              </a:spcBef>
              <a:spcAft>
                <a:spcPts val="0"/>
              </a:spcAft>
              <a:buNone/>
            </a:pPr>
            <a:endParaRPr sz="2100">
              <a:latin typeface="Comic Sans MS"/>
              <a:ea typeface="Comic Sans MS"/>
              <a:cs typeface="Comic Sans MS"/>
              <a:sym typeface="Comic Sans MS"/>
            </a:endParaRPr>
          </a:p>
          <a:p>
            <a:pPr marL="0" lvl="0" indent="0" algn="l" rtl="0">
              <a:spcBef>
                <a:spcPts val="0"/>
              </a:spcBef>
              <a:spcAft>
                <a:spcPts val="0"/>
              </a:spcAft>
              <a:buNone/>
            </a:pPr>
            <a:r>
              <a:rPr lang="en-GB" sz="2100">
                <a:latin typeface="Comic Sans MS"/>
                <a:ea typeface="Comic Sans MS"/>
                <a:cs typeface="Comic Sans MS"/>
                <a:sym typeface="Comic Sans MS"/>
              </a:rPr>
              <a:t>We would do this kind of activity in school as a hot seating game - where someone would sit in the chair and pretend to be the villain. Classmates would ask questions that our ‘villain’ would have to answer. It might help you to play this game with someone from home first.</a:t>
            </a:r>
            <a:endParaRPr sz="2100">
              <a:latin typeface="Comic Sans MS"/>
              <a:ea typeface="Comic Sans MS"/>
              <a:cs typeface="Comic Sans MS"/>
              <a:sym typeface="Comic Sans MS"/>
            </a:endParaRPr>
          </a:p>
          <a:p>
            <a:pPr marL="0" lvl="0" indent="0" algn="l" rtl="0">
              <a:spcBef>
                <a:spcPts val="0"/>
              </a:spcBef>
              <a:spcAft>
                <a:spcPts val="0"/>
              </a:spcAft>
              <a:buNone/>
            </a:pPr>
            <a:endParaRPr sz="2100">
              <a:latin typeface="Comic Sans MS"/>
              <a:ea typeface="Comic Sans MS"/>
              <a:cs typeface="Comic Sans MS"/>
              <a:sym typeface="Comic Sans MS"/>
            </a:endParaRPr>
          </a:p>
          <a:p>
            <a:pPr marL="0" lvl="0" indent="0" algn="l" rtl="0">
              <a:spcBef>
                <a:spcPts val="0"/>
              </a:spcBef>
              <a:spcAft>
                <a:spcPts val="0"/>
              </a:spcAft>
              <a:buNone/>
            </a:pPr>
            <a:r>
              <a:rPr lang="en-GB" sz="2100">
                <a:latin typeface="Comic Sans MS"/>
                <a:ea typeface="Comic Sans MS"/>
                <a:cs typeface="Comic Sans MS"/>
                <a:sym typeface="Comic Sans MS"/>
              </a:rPr>
              <a:t>Now let’s read about your chosen villains- I look forward to receiving your questions and answers later!</a:t>
            </a:r>
            <a:endParaRPr sz="2100">
              <a:latin typeface="Comic Sans MS"/>
              <a:ea typeface="Comic Sans MS"/>
              <a:cs typeface="Comic Sans MS"/>
              <a:sym typeface="Comic Sans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rotWithShape="1">
          <a:blip r:embed="rId3">
            <a:alphaModFix/>
          </a:blip>
          <a:srcRect l="36862" t="17935" r="37627" b="10122"/>
          <a:stretch/>
        </p:blipFill>
        <p:spPr>
          <a:xfrm>
            <a:off x="313900" y="157375"/>
            <a:ext cx="3747850" cy="4908751"/>
          </a:xfrm>
          <a:prstGeom prst="rect">
            <a:avLst/>
          </a:prstGeom>
          <a:noFill/>
          <a:ln>
            <a:noFill/>
          </a:ln>
        </p:spPr>
      </p:pic>
      <p:pic>
        <p:nvPicPr>
          <p:cNvPr id="100" name="Google Shape;100;p20"/>
          <p:cNvPicPr preferRelativeResize="0"/>
          <p:nvPr/>
        </p:nvPicPr>
        <p:blipFill rotWithShape="1">
          <a:blip r:embed="rId4">
            <a:alphaModFix/>
          </a:blip>
          <a:srcRect l="37348" t="14687" r="37374" b="10378"/>
          <a:stretch/>
        </p:blipFill>
        <p:spPr>
          <a:xfrm>
            <a:off x="4061750" y="157375"/>
            <a:ext cx="4045798" cy="49087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1"/>
          <p:cNvPicPr preferRelativeResize="0"/>
          <p:nvPr/>
        </p:nvPicPr>
        <p:blipFill rotWithShape="1">
          <a:blip r:embed="rId3">
            <a:alphaModFix/>
          </a:blip>
          <a:srcRect l="37406" t="17288" r="37812" b="15624"/>
          <a:stretch/>
        </p:blipFill>
        <p:spPr>
          <a:xfrm>
            <a:off x="235500" y="204875"/>
            <a:ext cx="4336500" cy="4751476"/>
          </a:xfrm>
          <a:prstGeom prst="rect">
            <a:avLst/>
          </a:prstGeom>
          <a:noFill/>
          <a:ln>
            <a:noFill/>
          </a:ln>
        </p:spPr>
      </p:pic>
      <p:pic>
        <p:nvPicPr>
          <p:cNvPr id="106" name="Google Shape;106;p21"/>
          <p:cNvPicPr preferRelativeResize="0"/>
          <p:nvPr/>
        </p:nvPicPr>
        <p:blipFill rotWithShape="1">
          <a:blip r:embed="rId4">
            <a:alphaModFix/>
          </a:blip>
          <a:srcRect l="36837" t="19313" r="37165" b="11063"/>
          <a:stretch/>
        </p:blipFill>
        <p:spPr>
          <a:xfrm>
            <a:off x="4572000" y="204875"/>
            <a:ext cx="4194177" cy="47514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582</Words>
  <Application>Microsoft Office PowerPoint</Application>
  <PresentationFormat>On-screen Show (16:9)</PresentationFormat>
  <Paragraphs>50</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Comic Sans MS</vt:lpstr>
      <vt:lpstr>Simple Light</vt:lpstr>
      <vt:lpstr>Thursday 4th February  Let’s start by looking at this week’s spellings. </vt:lpstr>
      <vt:lpstr>Write the headings; un, in, dis. Choose one of the root words below and add the correct prefix. Write the new word under the prefix heading. Example;  un  in  dis        disobey</vt:lpstr>
      <vt:lpstr>To prepare for your spelling test tomorrow, write each word 5 times (in your best handwriting). Write the prefix in one colour and the root word in another. </vt:lpstr>
      <vt:lpstr>What a busy week you have all had learning about Villains from history! I have loved reading your work and hearing about your enthusiasm for learning.  Earlier in the week Mrs Richardson asked you to choose the villains you would most like to read about. The answers to this are on the next slide…  Great choices by the way!!</vt:lpstr>
      <vt:lpstr>Robin Hood (not gruesome as a villain but he meets a gruesome end)  Cleopatra (not too gruesome but prepare for poisoning a plenty) Emperor Tiberius (rotten Roman - mildly gruesome) Genghis Khan (gruesome) Ivan The Terrible (gruesome, gruesome) Mary Tudor(gruesome, gruesome)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Thursday 4th February  Let’s start by looking at this week’s spellings. </dc:title>
  <dc:creator>Louise Richardson</dc:creator>
  <cp:lastModifiedBy>Louise Richardson</cp:lastModifiedBy>
  <cp:revision>1</cp:revision>
  <dcterms:modified xsi:type="dcterms:W3CDTF">2021-02-03T19:11:12Z</dcterms:modified>
</cp:coreProperties>
</file>