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6" r:id="rId4"/>
    <p:sldId id="338" r:id="rId5"/>
    <p:sldId id="270" r:id="rId6"/>
    <p:sldId id="273" r:id="rId7"/>
    <p:sldId id="271" r:id="rId8"/>
    <p:sldId id="258" r:id="rId9"/>
    <p:sldId id="342" r:id="rId10"/>
    <p:sldId id="340" r:id="rId11"/>
    <p:sldId id="341" r:id="rId12"/>
    <p:sldId id="327" r:id="rId13"/>
    <p:sldId id="33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3332-8A78-437D-A3DC-44B854A42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5DC1A3-5A2D-4128-A5AD-6AA877E88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E87F64-EB3F-4CCD-ADBF-D05A89562EE6}"/>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5" name="Footer Placeholder 4">
            <a:extLst>
              <a:ext uri="{FF2B5EF4-FFF2-40B4-BE49-F238E27FC236}">
                <a16:creationId xmlns:a16="http://schemas.microsoft.com/office/drawing/2014/main" id="{2B9AEAD1-27D8-4834-8263-F6BF1699F4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1DFEFF-ED4C-473B-A632-3B366D6769E0}"/>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156202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6C69-43FF-4B35-AEBD-C58BAEFB8F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583800-DDD8-4ECB-8A0D-4BEE9F386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F41FB-73A4-4663-A52C-E99C606E06D8}"/>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5" name="Footer Placeholder 4">
            <a:extLst>
              <a:ext uri="{FF2B5EF4-FFF2-40B4-BE49-F238E27FC236}">
                <a16:creationId xmlns:a16="http://schemas.microsoft.com/office/drawing/2014/main" id="{91E2281A-1EC6-431F-9392-FF9B3E1AD5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9FFD76-6144-4958-B704-2F8048884D51}"/>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273998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AA87C-D24E-419F-8247-DEA1CF15C7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506074-315A-44D5-BC05-8945B4519C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4BB5B-917B-484B-ADFB-CCDC5F74096F}"/>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5" name="Footer Placeholder 4">
            <a:extLst>
              <a:ext uri="{FF2B5EF4-FFF2-40B4-BE49-F238E27FC236}">
                <a16:creationId xmlns:a16="http://schemas.microsoft.com/office/drawing/2014/main" id="{FCF836C5-B1A0-4CA4-A83A-854F6FDD2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0C8ED-FD74-49EA-9028-8DACD5F3457E}"/>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127814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A512973-9E0A-4F5E-98F6-F00418DA34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012019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A512973-9E0A-4F5E-98F6-F00418DA34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54475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A512973-9E0A-4F5E-98F6-F00418DA341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9287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126A-A0A9-4A18-8781-62D755F87E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D821E1-C4AB-4F8D-AC54-B8D3A43297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C89780-57BB-4F1D-B63D-433AC15EA939}"/>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5" name="Footer Placeholder 4">
            <a:extLst>
              <a:ext uri="{FF2B5EF4-FFF2-40B4-BE49-F238E27FC236}">
                <a16:creationId xmlns:a16="http://schemas.microsoft.com/office/drawing/2014/main" id="{FA4787B3-50C3-4D79-87D3-275C1F9E2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82C253-818C-4767-A7FC-4FB3B6668104}"/>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372799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9EE5-754E-4817-8722-CC7DCF686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F6BE7F-2A69-4CB9-8C2F-E45CDC5862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CD324-8397-45F5-ADFD-340FD4E74551}"/>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5" name="Footer Placeholder 4">
            <a:extLst>
              <a:ext uri="{FF2B5EF4-FFF2-40B4-BE49-F238E27FC236}">
                <a16:creationId xmlns:a16="http://schemas.microsoft.com/office/drawing/2014/main" id="{948C2627-49AE-4BF5-9DB3-1F195F335F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96E6A9-3F4A-4A31-870A-F293CE35A485}"/>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7638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62B9-025C-40A3-B138-5421034D7E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ABD42E-4719-4B99-AFA3-D1D174F713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0235FB-4405-4167-9654-5FC4519BB8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634A43-6399-41F8-8413-245E00FFB378}"/>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6" name="Footer Placeholder 5">
            <a:extLst>
              <a:ext uri="{FF2B5EF4-FFF2-40B4-BE49-F238E27FC236}">
                <a16:creationId xmlns:a16="http://schemas.microsoft.com/office/drawing/2014/main" id="{F0CC078B-A5F6-4B63-9F61-7CDCDF7E1F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211E0-4A6B-448B-A69F-D8E08C3D29DF}"/>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27287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A8DF-1234-4C45-BC29-53C73A4A93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C5C156-28E7-469B-BB88-42EDCF2DA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C37FB1-4372-41F2-B6E4-FABAD0A4CA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DBAD12-2A27-4780-8E61-5CAD6B074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37D39B-610C-4B9C-9A3D-367275980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144D9D-436C-4E57-8241-15F6BADED738}"/>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8" name="Footer Placeholder 7">
            <a:extLst>
              <a:ext uri="{FF2B5EF4-FFF2-40B4-BE49-F238E27FC236}">
                <a16:creationId xmlns:a16="http://schemas.microsoft.com/office/drawing/2014/main" id="{20B50B85-7C39-4980-917D-7821125470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5EC99B-AE54-4AB0-B106-93AE88C1314A}"/>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369209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9E69-52BB-45DE-9397-7823B529AD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4F44EF-8DDE-47D5-B7EA-1D151C3DD1D9}"/>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4" name="Footer Placeholder 3">
            <a:extLst>
              <a:ext uri="{FF2B5EF4-FFF2-40B4-BE49-F238E27FC236}">
                <a16:creationId xmlns:a16="http://schemas.microsoft.com/office/drawing/2014/main" id="{E87783CB-E61E-49BE-ADD1-BFCAB95752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D2B270-C5EE-41BB-AFD0-10852CEB3D9C}"/>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177210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84A6F5-57E1-497B-98CA-01C53F89E274}"/>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3" name="Footer Placeholder 2">
            <a:extLst>
              <a:ext uri="{FF2B5EF4-FFF2-40B4-BE49-F238E27FC236}">
                <a16:creationId xmlns:a16="http://schemas.microsoft.com/office/drawing/2014/main" id="{14BC15C5-2978-4B8B-B614-E4F959A2BE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7B640B-BC32-4FDF-844F-02E2BDD8235A}"/>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95351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CB89-9849-4FF6-B9D8-2F2F2D7DC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ADD0B9-5AA5-4895-9F02-199405CC8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59F63F-D896-4C6C-A39D-C3E08AD37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ADB1F-1EDD-4619-B2EA-DE252B6968DF}"/>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6" name="Footer Placeholder 5">
            <a:extLst>
              <a:ext uri="{FF2B5EF4-FFF2-40B4-BE49-F238E27FC236}">
                <a16:creationId xmlns:a16="http://schemas.microsoft.com/office/drawing/2014/main" id="{A7A18ABA-3EA1-4E11-B793-C812136885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2C3149-C3E8-49A9-9C4D-2206F966EF45}"/>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50345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DD5E-08DE-4EB3-85B7-DEB29F0C8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71E761-654E-4344-9665-C168B8552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8860C4-C0CC-4449-BF66-455CA06DB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3B9A3-B3DB-4C09-A9EA-8CEBCEF764AB}"/>
              </a:ext>
            </a:extLst>
          </p:cNvPr>
          <p:cNvSpPr>
            <a:spLocks noGrp="1"/>
          </p:cNvSpPr>
          <p:nvPr>
            <p:ph type="dt" sz="half" idx="10"/>
          </p:nvPr>
        </p:nvSpPr>
        <p:spPr/>
        <p:txBody>
          <a:bodyPr/>
          <a:lstStyle/>
          <a:p>
            <a:fld id="{FD5CE389-DE12-4B7A-8DEB-6ED9A68ACB3C}" type="datetimeFigureOut">
              <a:rPr lang="en-GB" smtClean="0"/>
              <a:t>01/02/2021</a:t>
            </a:fld>
            <a:endParaRPr lang="en-GB"/>
          </a:p>
        </p:txBody>
      </p:sp>
      <p:sp>
        <p:nvSpPr>
          <p:cNvPr id="6" name="Footer Placeholder 5">
            <a:extLst>
              <a:ext uri="{FF2B5EF4-FFF2-40B4-BE49-F238E27FC236}">
                <a16:creationId xmlns:a16="http://schemas.microsoft.com/office/drawing/2014/main" id="{7C96EC65-59C3-43E7-8AD6-CD6C5301A9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32D07E-097F-479D-B7D7-BA7B0E773777}"/>
              </a:ext>
            </a:extLst>
          </p:cNvPr>
          <p:cNvSpPr>
            <a:spLocks noGrp="1"/>
          </p:cNvSpPr>
          <p:nvPr>
            <p:ph type="sldNum" sz="quarter" idx="12"/>
          </p:nvPr>
        </p:nvSpPr>
        <p:spPr/>
        <p:txBody>
          <a:bodyPr/>
          <a:lstStyle/>
          <a:p>
            <a:fld id="{AA5FE3B5-E76A-45A9-969E-F942D57DB3FB}" type="slidenum">
              <a:rPr lang="en-GB" smtClean="0"/>
              <a:t>‹#›</a:t>
            </a:fld>
            <a:endParaRPr lang="en-GB"/>
          </a:p>
        </p:txBody>
      </p:sp>
    </p:spTree>
    <p:extLst>
      <p:ext uri="{BB962C8B-B14F-4D97-AF65-F5344CB8AC3E}">
        <p14:creationId xmlns:p14="http://schemas.microsoft.com/office/powerpoint/2010/main" val="226744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47E5D-37BE-4BFE-8335-2AACAD8DB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7251E7-C685-417F-A09A-F5C5EAE89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6264E2-6DB2-4AE8-A7CB-A0B373AC4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CE389-DE12-4B7A-8DEB-6ED9A68ACB3C}" type="datetimeFigureOut">
              <a:rPr lang="en-GB" smtClean="0"/>
              <a:t>01/02/2021</a:t>
            </a:fld>
            <a:endParaRPr lang="en-GB"/>
          </a:p>
        </p:txBody>
      </p:sp>
      <p:sp>
        <p:nvSpPr>
          <p:cNvPr id="5" name="Footer Placeholder 4">
            <a:extLst>
              <a:ext uri="{FF2B5EF4-FFF2-40B4-BE49-F238E27FC236}">
                <a16:creationId xmlns:a16="http://schemas.microsoft.com/office/drawing/2014/main" id="{2EDFA65F-7795-4219-9233-CDB909CF7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3FEF63-FF9F-4F3B-83F3-30C6CEFFDD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FE3B5-E76A-45A9-969E-F942D57DB3FB}" type="slidenum">
              <a:rPr lang="en-GB" smtClean="0"/>
              <a:t>‹#›</a:t>
            </a:fld>
            <a:endParaRPr lang="en-GB"/>
          </a:p>
        </p:txBody>
      </p:sp>
    </p:spTree>
    <p:extLst>
      <p:ext uri="{BB962C8B-B14F-4D97-AF65-F5344CB8AC3E}">
        <p14:creationId xmlns:p14="http://schemas.microsoft.com/office/powerpoint/2010/main" val="357032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70C92A-232D-454A-92F2-BA3971CE831A}"/>
              </a:ext>
            </a:extLst>
          </p:cNvPr>
          <p:cNvSpPr>
            <a:spLocks noGrp="1"/>
          </p:cNvSpPr>
          <p:nvPr>
            <p:ph type="ctrTitle"/>
          </p:nvPr>
        </p:nvSpPr>
        <p:spPr>
          <a:xfrm>
            <a:off x="5354955" y="552182"/>
            <a:ext cx="5770245" cy="3343135"/>
          </a:xfrm>
          <a:noFill/>
        </p:spPr>
        <p:txBody>
          <a:bodyPr>
            <a:normAutofit/>
          </a:bodyPr>
          <a:lstStyle/>
          <a:p>
            <a:pPr algn="l"/>
            <a:r>
              <a:rPr lang="en-GB" sz="5200" dirty="0">
                <a:latin typeface="Comic Sans MS" panose="030F0702030302020204" pitchFamily="66" charset="0"/>
              </a:rPr>
              <a:t>Tuesday 2</a:t>
            </a:r>
            <a:r>
              <a:rPr lang="en-GB" sz="5200" baseline="30000" dirty="0">
                <a:latin typeface="Comic Sans MS" panose="030F0702030302020204" pitchFamily="66" charset="0"/>
              </a:rPr>
              <a:t>nd</a:t>
            </a:r>
            <a:r>
              <a:rPr lang="en-GB" sz="5200" dirty="0">
                <a:latin typeface="Comic Sans MS" panose="030F0702030302020204" pitchFamily="66" charset="0"/>
              </a:rPr>
              <a:t> February</a:t>
            </a:r>
            <a:br>
              <a:rPr lang="en-GB" sz="5200" dirty="0">
                <a:latin typeface="Comic Sans MS" panose="030F0702030302020204" pitchFamily="66" charset="0"/>
              </a:rPr>
            </a:br>
            <a:br>
              <a:rPr lang="en-GB" sz="5200" dirty="0">
                <a:latin typeface="Comic Sans MS" panose="030F0702030302020204" pitchFamily="66" charset="0"/>
              </a:rPr>
            </a:br>
            <a:r>
              <a:rPr lang="en-GB" sz="5200" dirty="0">
                <a:latin typeface="Comic Sans MS" panose="030F0702030302020204" pitchFamily="66" charset="0"/>
              </a:rPr>
              <a:t>English</a:t>
            </a:r>
          </a:p>
        </p:txBody>
      </p:sp>
      <p:sp>
        <p:nvSpPr>
          <p:cNvPr id="3" name="Subtitle 2">
            <a:extLst>
              <a:ext uri="{FF2B5EF4-FFF2-40B4-BE49-F238E27FC236}">
                <a16:creationId xmlns:a16="http://schemas.microsoft.com/office/drawing/2014/main" id="{B5EBE95F-A905-4B0D-BDC7-005895CE6B93}"/>
              </a:ext>
            </a:extLst>
          </p:cNvPr>
          <p:cNvSpPr>
            <a:spLocks noGrp="1"/>
          </p:cNvSpPr>
          <p:nvPr>
            <p:ph type="subTitle" idx="1"/>
          </p:nvPr>
        </p:nvSpPr>
        <p:spPr>
          <a:xfrm>
            <a:off x="5354955" y="4067032"/>
            <a:ext cx="5998840" cy="2067068"/>
          </a:xfrm>
          <a:noFill/>
        </p:spPr>
        <p:txBody>
          <a:bodyPr>
            <a:normAutofit/>
          </a:bodyPr>
          <a:lstStyle/>
          <a:p>
            <a:pPr algn="l"/>
            <a:endParaRPr lang="en-GB" dirty="0"/>
          </a:p>
        </p:txBody>
      </p:sp>
      <p:pic>
        <p:nvPicPr>
          <p:cNvPr id="4" name="Google Shape;114;p27">
            <a:extLst>
              <a:ext uri="{FF2B5EF4-FFF2-40B4-BE49-F238E27FC236}">
                <a16:creationId xmlns:a16="http://schemas.microsoft.com/office/drawing/2014/main" id="{DE6F0566-5B80-4982-AF04-E3A8A3DFBB35}"/>
              </a:ext>
            </a:extLst>
          </p:cNvPr>
          <p:cNvPicPr preferRelativeResize="0">
            <a:picLocks/>
          </p:cNvPicPr>
          <p:nvPr/>
        </p:nvPicPr>
        <p:blipFill rotWithShape="1">
          <a:blip r:embed="rId2"/>
          <a:srcRect t="7545" r="2" b="3029"/>
          <a:stretch/>
        </p:blipFill>
        <p:spPr>
          <a:xfrm>
            <a:off x="20" y="10"/>
            <a:ext cx="4992985" cy="6857990"/>
          </a:xfrm>
          <a:prstGeom prst="rect">
            <a:avLst/>
          </a:prstGeom>
          <a:noFill/>
        </p:spPr>
      </p:pic>
    </p:spTree>
    <p:extLst>
      <p:ext uri="{BB962C8B-B14F-4D97-AF65-F5344CB8AC3E}">
        <p14:creationId xmlns:p14="http://schemas.microsoft.com/office/powerpoint/2010/main" val="47528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625B-8B04-4628-BC33-E0F7B7DA6AF1}"/>
              </a:ext>
            </a:extLst>
          </p:cNvPr>
          <p:cNvSpPr>
            <a:spLocks noGrp="1"/>
          </p:cNvSpPr>
          <p:nvPr>
            <p:ph type="title"/>
          </p:nvPr>
        </p:nvSpPr>
        <p:spPr>
          <a:xfrm>
            <a:off x="400050" y="365125"/>
            <a:ext cx="2876550" cy="6402227"/>
          </a:xfrm>
        </p:spPr>
        <p:txBody>
          <a:bodyPr>
            <a:normAutofit fontScale="90000"/>
          </a:bodyPr>
          <a:lstStyle/>
          <a:p>
            <a:r>
              <a:rPr lang="en-GB" sz="2400" dirty="0">
                <a:latin typeface="Comic Sans MS" panose="030F0702030302020204" pitchFamily="66" charset="0"/>
              </a:rPr>
              <a:t>Read the next two slides about Hitler.</a:t>
            </a:r>
            <a:br>
              <a:rPr lang="en-GB" sz="2400" dirty="0">
                <a:latin typeface="Comic Sans MS" panose="030F0702030302020204" pitchFamily="66" charset="0"/>
              </a:rPr>
            </a:br>
            <a:br>
              <a:rPr lang="en-GB" sz="2400" dirty="0">
                <a:latin typeface="Comic Sans MS" panose="030F0702030302020204" pitchFamily="66" charset="0"/>
              </a:rPr>
            </a:br>
            <a:br>
              <a:rPr lang="en-GB" sz="2400" dirty="0">
                <a:latin typeface="Comic Sans MS" panose="030F0702030302020204" pitchFamily="66" charset="0"/>
              </a:rPr>
            </a:br>
            <a:br>
              <a:rPr lang="en-GB" sz="2400" dirty="0">
                <a:latin typeface="Comic Sans MS" panose="030F0702030302020204" pitchFamily="66" charset="0"/>
              </a:rPr>
            </a:br>
            <a:r>
              <a:rPr lang="en-GB" sz="2400" dirty="0">
                <a:solidFill>
                  <a:schemeClr val="accent1">
                    <a:lumMod val="75000"/>
                  </a:schemeClr>
                </a:solidFill>
                <a:latin typeface="Comic Sans MS" panose="030F0702030302020204" pitchFamily="66" charset="0"/>
              </a:rPr>
              <a:t>Question</a:t>
            </a:r>
            <a:r>
              <a:rPr lang="en-GB" sz="2400" dirty="0">
                <a:latin typeface="Comic Sans MS" panose="030F0702030302020204" pitchFamily="66" charset="0"/>
              </a:rPr>
              <a:t>: Think about what you have read about Hitler. If you met him, think of one question you would ask him.</a:t>
            </a:r>
            <a:br>
              <a:rPr lang="en-GB" sz="2400" dirty="0">
                <a:latin typeface="Comic Sans MS" panose="030F0702030302020204" pitchFamily="66" charset="0"/>
              </a:rPr>
            </a:br>
            <a:br>
              <a:rPr lang="en-GB" sz="2400" dirty="0">
                <a:latin typeface="Comic Sans MS" panose="030F0702030302020204" pitchFamily="66" charset="0"/>
              </a:rPr>
            </a:br>
            <a:r>
              <a:rPr lang="en-GB" sz="2400" dirty="0">
                <a:solidFill>
                  <a:schemeClr val="accent1">
                    <a:lumMod val="75000"/>
                  </a:schemeClr>
                </a:solidFill>
                <a:latin typeface="Comic Sans MS" panose="030F0702030302020204" pitchFamily="66" charset="0"/>
              </a:rPr>
              <a:t>Summarise</a:t>
            </a:r>
            <a:r>
              <a:rPr lang="en-GB" sz="2400" dirty="0">
                <a:latin typeface="Comic Sans MS" panose="030F0702030302020204" pitchFamily="66" charset="0"/>
              </a:rPr>
              <a:t>: what you think was Hitler’s worst crime.</a:t>
            </a:r>
            <a:br>
              <a:rPr lang="en-GB" sz="2400" dirty="0">
                <a:latin typeface="Comic Sans MS" panose="030F0702030302020204" pitchFamily="66" charset="0"/>
              </a:rPr>
            </a:br>
            <a:br>
              <a:rPr lang="en-GB" sz="2400" dirty="0">
                <a:latin typeface="Comic Sans MS" panose="030F0702030302020204" pitchFamily="66" charset="0"/>
              </a:rPr>
            </a:br>
            <a:br>
              <a:rPr lang="en-GB" sz="2400" dirty="0">
                <a:latin typeface="Comic Sans MS" panose="030F0702030302020204" pitchFamily="66" charset="0"/>
              </a:rPr>
            </a:br>
            <a:endParaRPr lang="en-GB" sz="2400" dirty="0">
              <a:latin typeface="Comic Sans MS" panose="030F0702030302020204" pitchFamily="66" charset="0"/>
            </a:endParaRPr>
          </a:p>
        </p:txBody>
      </p:sp>
      <p:pic>
        <p:nvPicPr>
          <p:cNvPr id="7" name="Picture 6">
            <a:extLst>
              <a:ext uri="{FF2B5EF4-FFF2-40B4-BE49-F238E27FC236}">
                <a16:creationId xmlns:a16="http://schemas.microsoft.com/office/drawing/2014/main" id="{8449EC0E-6CB4-48B6-8499-86EF454FF180}"/>
              </a:ext>
            </a:extLst>
          </p:cNvPr>
          <p:cNvPicPr>
            <a:picLocks noChangeAspect="1"/>
          </p:cNvPicPr>
          <p:nvPr/>
        </p:nvPicPr>
        <p:blipFill rotWithShape="1">
          <a:blip r:embed="rId2"/>
          <a:srcRect l="4428" r="5817"/>
          <a:stretch/>
        </p:blipFill>
        <p:spPr>
          <a:xfrm>
            <a:off x="7834961" y="66674"/>
            <a:ext cx="4357039" cy="6700679"/>
          </a:xfrm>
          <a:prstGeom prst="rect">
            <a:avLst/>
          </a:prstGeom>
        </p:spPr>
      </p:pic>
      <p:pic>
        <p:nvPicPr>
          <p:cNvPr id="11" name="Content Placeholder 10">
            <a:extLst>
              <a:ext uri="{FF2B5EF4-FFF2-40B4-BE49-F238E27FC236}">
                <a16:creationId xmlns:a16="http://schemas.microsoft.com/office/drawing/2014/main" id="{3EBDFD8F-A123-4EEB-B564-80F501BAE5C0}"/>
              </a:ext>
            </a:extLst>
          </p:cNvPr>
          <p:cNvPicPr>
            <a:picLocks noGrp="1" noChangeAspect="1"/>
          </p:cNvPicPr>
          <p:nvPr>
            <p:ph idx="1"/>
          </p:nvPr>
        </p:nvPicPr>
        <p:blipFill>
          <a:blip r:embed="rId3"/>
          <a:stretch>
            <a:fillRect/>
          </a:stretch>
        </p:blipFill>
        <p:spPr>
          <a:xfrm>
            <a:off x="3552824" y="66673"/>
            <a:ext cx="4357039" cy="6700679"/>
          </a:xfrm>
        </p:spPr>
      </p:pic>
    </p:spTree>
    <p:extLst>
      <p:ext uri="{BB962C8B-B14F-4D97-AF65-F5344CB8AC3E}">
        <p14:creationId xmlns:p14="http://schemas.microsoft.com/office/powerpoint/2010/main" val="294635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8F39-1255-4EA4-8FFB-060B30196C8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1E49056-E2EB-4318-9CA0-DA9322E9F2D6}"/>
              </a:ext>
            </a:extLst>
          </p:cNvPr>
          <p:cNvPicPr>
            <a:picLocks noGrp="1" noChangeAspect="1"/>
          </p:cNvPicPr>
          <p:nvPr>
            <p:ph idx="1"/>
          </p:nvPr>
        </p:nvPicPr>
        <p:blipFill>
          <a:blip r:embed="rId2"/>
          <a:stretch>
            <a:fillRect/>
          </a:stretch>
        </p:blipFill>
        <p:spPr>
          <a:xfrm>
            <a:off x="2686050" y="80838"/>
            <a:ext cx="4961421" cy="6710706"/>
          </a:xfrm>
        </p:spPr>
      </p:pic>
      <p:pic>
        <p:nvPicPr>
          <p:cNvPr id="7" name="Picture 6">
            <a:extLst>
              <a:ext uri="{FF2B5EF4-FFF2-40B4-BE49-F238E27FC236}">
                <a16:creationId xmlns:a16="http://schemas.microsoft.com/office/drawing/2014/main" id="{372C2063-3E1A-4CB8-8553-CAB963456696}"/>
              </a:ext>
            </a:extLst>
          </p:cNvPr>
          <p:cNvPicPr>
            <a:picLocks noChangeAspect="1"/>
          </p:cNvPicPr>
          <p:nvPr/>
        </p:nvPicPr>
        <p:blipFill>
          <a:blip r:embed="rId3"/>
          <a:stretch>
            <a:fillRect/>
          </a:stretch>
        </p:blipFill>
        <p:spPr>
          <a:xfrm>
            <a:off x="7647470" y="66455"/>
            <a:ext cx="4544530" cy="6725089"/>
          </a:xfrm>
          <a:prstGeom prst="rect">
            <a:avLst/>
          </a:prstGeom>
        </p:spPr>
      </p:pic>
    </p:spTree>
    <p:extLst>
      <p:ext uri="{BB962C8B-B14F-4D97-AF65-F5344CB8AC3E}">
        <p14:creationId xmlns:p14="http://schemas.microsoft.com/office/powerpoint/2010/main" val="173958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9D9B-BB0E-4C03-8162-4D21F2C18CCA}"/>
              </a:ext>
            </a:extLst>
          </p:cNvPr>
          <p:cNvSpPr>
            <a:spLocks noGrp="1"/>
          </p:cNvSpPr>
          <p:nvPr>
            <p:ph type="title"/>
          </p:nvPr>
        </p:nvSpPr>
        <p:spPr>
          <a:xfrm>
            <a:off x="9201149" y="346075"/>
            <a:ext cx="2695575" cy="6178550"/>
          </a:xfrm>
        </p:spPr>
        <p:txBody>
          <a:bodyPr>
            <a:normAutofit fontScale="90000"/>
          </a:bodyPr>
          <a:lstStyle/>
          <a:p>
            <a:r>
              <a:rPr lang="en-GB" sz="2800" dirty="0">
                <a:latin typeface="Comic Sans MS" panose="030F0702030302020204" pitchFamily="66" charset="0"/>
              </a:rPr>
              <a:t>Read the next two slides to find out what every successful villain needs.</a:t>
            </a:r>
            <a:br>
              <a:rPr lang="en-GB" sz="2800" dirty="0">
                <a:latin typeface="Comic Sans MS" panose="030F0702030302020204" pitchFamily="66" charset="0"/>
              </a:rPr>
            </a:br>
            <a:br>
              <a:rPr lang="en-GB" sz="2800" dirty="0">
                <a:latin typeface="Comic Sans MS" panose="030F0702030302020204" pitchFamily="66" charset="0"/>
              </a:rPr>
            </a:br>
            <a:r>
              <a:rPr lang="en-GB" sz="2800" dirty="0">
                <a:latin typeface="Comic Sans MS" panose="030F0702030302020204" pitchFamily="66" charset="0"/>
              </a:rPr>
              <a:t>We have been thinking about features of nonfiction texts. For today’s final activity you will think about diagrams, labels and captions.</a:t>
            </a:r>
            <a:br>
              <a:rPr lang="en-GB" sz="2800" dirty="0">
                <a:latin typeface="Comic Sans MS" panose="030F0702030302020204" pitchFamily="66" charset="0"/>
              </a:rPr>
            </a:br>
            <a:endParaRPr lang="en-GB" sz="2800" dirty="0">
              <a:latin typeface="Comic Sans MS" panose="030F0702030302020204" pitchFamily="66" charset="0"/>
            </a:endParaRPr>
          </a:p>
        </p:txBody>
      </p:sp>
      <p:pic>
        <p:nvPicPr>
          <p:cNvPr id="5" name="Content Placeholder 4">
            <a:extLst>
              <a:ext uri="{FF2B5EF4-FFF2-40B4-BE49-F238E27FC236}">
                <a16:creationId xmlns:a16="http://schemas.microsoft.com/office/drawing/2014/main" id="{AED40DC8-F07A-4C2F-AA73-83C6742BDCFB}"/>
              </a:ext>
            </a:extLst>
          </p:cNvPr>
          <p:cNvPicPr>
            <a:picLocks noGrp="1" noChangeAspect="1"/>
          </p:cNvPicPr>
          <p:nvPr>
            <p:ph idx="1"/>
          </p:nvPr>
        </p:nvPicPr>
        <p:blipFill>
          <a:blip r:embed="rId2"/>
          <a:stretch>
            <a:fillRect/>
          </a:stretch>
        </p:blipFill>
        <p:spPr>
          <a:xfrm>
            <a:off x="110544" y="38090"/>
            <a:ext cx="4593536" cy="6720745"/>
          </a:xfrm>
        </p:spPr>
      </p:pic>
      <p:pic>
        <p:nvPicPr>
          <p:cNvPr id="7" name="Picture 6">
            <a:extLst>
              <a:ext uri="{FF2B5EF4-FFF2-40B4-BE49-F238E27FC236}">
                <a16:creationId xmlns:a16="http://schemas.microsoft.com/office/drawing/2014/main" id="{DAB0554F-F035-482B-A4CB-5712FC74DF05}"/>
              </a:ext>
            </a:extLst>
          </p:cNvPr>
          <p:cNvPicPr>
            <a:picLocks noChangeAspect="1"/>
          </p:cNvPicPr>
          <p:nvPr/>
        </p:nvPicPr>
        <p:blipFill>
          <a:blip r:embed="rId3"/>
          <a:stretch>
            <a:fillRect/>
          </a:stretch>
        </p:blipFill>
        <p:spPr>
          <a:xfrm>
            <a:off x="4704079" y="0"/>
            <a:ext cx="4205733" cy="6758835"/>
          </a:xfrm>
          <a:prstGeom prst="rect">
            <a:avLst/>
          </a:prstGeom>
        </p:spPr>
      </p:pic>
    </p:spTree>
    <p:extLst>
      <p:ext uri="{BB962C8B-B14F-4D97-AF65-F5344CB8AC3E}">
        <p14:creationId xmlns:p14="http://schemas.microsoft.com/office/powerpoint/2010/main" val="38760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110E-BE7A-43F2-8E49-52B5FA0B1C65}"/>
              </a:ext>
            </a:extLst>
          </p:cNvPr>
          <p:cNvSpPr>
            <a:spLocks noGrp="1"/>
          </p:cNvSpPr>
          <p:nvPr>
            <p:ph type="title"/>
          </p:nvPr>
        </p:nvSpPr>
        <p:spPr>
          <a:xfrm>
            <a:off x="333375" y="365125"/>
            <a:ext cx="2790825" cy="5864225"/>
          </a:xfrm>
        </p:spPr>
        <p:txBody>
          <a:bodyPr>
            <a:normAutofit fontScale="90000"/>
          </a:bodyPr>
          <a:lstStyle/>
          <a:p>
            <a:r>
              <a:rPr lang="en-GB" sz="2800" dirty="0">
                <a:latin typeface="Comic Sans MS" panose="030F0702030302020204" pitchFamily="66" charset="0"/>
              </a:rPr>
              <a:t>After reading this page, look at number 1 on the last screen.</a:t>
            </a:r>
            <a:br>
              <a:rPr lang="en-GB" sz="2800" dirty="0">
                <a:latin typeface="Comic Sans MS" panose="030F0702030302020204" pitchFamily="66" charset="0"/>
              </a:rPr>
            </a:br>
            <a:r>
              <a:rPr lang="en-GB" sz="2800" dirty="0">
                <a:latin typeface="Comic Sans MS" panose="030F0702030302020204" pitchFamily="66" charset="0"/>
              </a:rPr>
              <a:t>Design your own homemade armour.</a:t>
            </a:r>
            <a:br>
              <a:rPr lang="en-GB" sz="2800" dirty="0">
                <a:latin typeface="Comic Sans MS" panose="030F0702030302020204" pitchFamily="66" charset="0"/>
              </a:rPr>
            </a:br>
            <a:br>
              <a:rPr lang="en-GB" sz="2800" dirty="0">
                <a:latin typeface="Comic Sans MS" panose="030F0702030302020204" pitchFamily="66" charset="0"/>
              </a:rPr>
            </a:br>
            <a:r>
              <a:rPr lang="en-GB" sz="2800" dirty="0">
                <a:latin typeface="Comic Sans MS" panose="030F0702030302020204" pitchFamily="66" charset="0"/>
              </a:rPr>
              <a:t>Look around your house for ideas.</a:t>
            </a:r>
            <a:br>
              <a:rPr lang="en-GB" sz="2800" dirty="0">
                <a:latin typeface="Comic Sans MS" panose="030F0702030302020204" pitchFamily="66" charset="0"/>
              </a:rPr>
            </a:br>
            <a:br>
              <a:rPr lang="en-GB" sz="2800" dirty="0">
                <a:latin typeface="Comic Sans MS" panose="030F0702030302020204" pitchFamily="66" charset="0"/>
              </a:rPr>
            </a:br>
            <a:r>
              <a:rPr lang="en-GB" sz="2800" dirty="0">
                <a:latin typeface="Comic Sans MS" panose="030F0702030302020204" pitchFamily="66" charset="0"/>
              </a:rPr>
              <a:t>Draw a labelled diagram of your armour.</a:t>
            </a:r>
            <a:br>
              <a:rPr lang="en-GB" sz="2800" dirty="0">
                <a:latin typeface="Comic Sans MS" panose="030F0702030302020204" pitchFamily="66" charset="0"/>
              </a:rPr>
            </a:br>
            <a:br>
              <a:rPr lang="en-GB" sz="2800" dirty="0">
                <a:latin typeface="Comic Sans MS" panose="030F0702030302020204" pitchFamily="66" charset="0"/>
              </a:rPr>
            </a:br>
            <a:r>
              <a:rPr lang="en-GB" sz="2800" dirty="0">
                <a:latin typeface="Comic Sans MS" panose="030F0702030302020204" pitchFamily="66" charset="0"/>
              </a:rPr>
              <a:t>Add captions for details.</a:t>
            </a:r>
          </a:p>
        </p:txBody>
      </p:sp>
      <p:pic>
        <p:nvPicPr>
          <p:cNvPr id="5" name="Content Placeholder 4">
            <a:extLst>
              <a:ext uri="{FF2B5EF4-FFF2-40B4-BE49-F238E27FC236}">
                <a16:creationId xmlns:a16="http://schemas.microsoft.com/office/drawing/2014/main" id="{2C861B5B-42B0-4CC9-BCF5-88B1DCEED563}"/>
              </a:ext>
            </a:extLst>
          </p:cNvPr>
          <p:cNvPicPr>
            <a:picLocks noGrp="1" noChangeAspect="1"/>
          </p:cNvPicPr>
          <p:nvPr>
            <p:ph idx="1"/>
          </p:nvPr>
        </p:nvPicPr>
        <p:blipFill>
          <a:blip r:embed="rId2"/>
          <a:stretch>
            <a:fillRect/>
          </a:stretch>
        </p:blipFill>
        <p:spPr>
          <a:xfrm>
            <a:off x="3736077" y="365125"/>
            <a:ext cx="4282115" cy="6218127"/>
          </a:xfrm>
        </p:spPr>
      </p:pic>
      <p:pic>
        <p:nvPicPr>
          <p:cNvPr id="7" name="Picture 6">
            <a:extLst>
              <a:ext uri="{FF2B5EF4-FFF2-40B4-BE49-F238E27FC236}">
                <a16:creationId xmlns:a16="http://schemas.microsoft.com/office/drawing/2014/main" id="{8A394060-8CC7-4A09-BC43-5A4191137847}"/>
              </a:ext>
            </a:extLst>
          </p:cNvPr>
          <p:cNvPicPr>
            <a:picLocks noChangeAspect="1"/>
          </p:cNvPicPr>
          <p:nvPr/>
        </p:nvPicPr>
        <p:blipFill>
          <a:blip r:embed="rId3"/>
          <a:stretch>
            <a:fillRect/>
          </a:stretch>
        </p:blipFill>
        <p:spPr>
          <a:xfrm>
            <a:off x="8018192" y="365125"/>
            <a:ext cx="3966736" cy="6218126"/>
          </a:xfrm>
          <a:prstGeom prst="rect">
            <a:avLst/>
          </a:prstGeom>
        </p:spPr>
      </p:pic>
    </p:spTree>
    <p:extLst>
      <p:ext uri="{BB962C8B-B14F-4D97-AF65-F5344CB8AC3E}">
        <p14:creationId xmlns:p14="http://schemas.microsoft.com/office/powerpoint/2010/main" val="33945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EA37-45C9-4A78-80DE-2A14B10D4717}"/>
              </a:ext>
            </a:extLst>
          </p:cNvPr>
          <p:cNvSpPr>
            <a:spLocks noGrp="1"/>
          </p:cNvSpPr>
          <p:nvPr>
            <p:ph type="title"/>
          </p:nvPr>
        </p:nvSpPr>
        <p:spPr/>
        <p:txBody>
          <a:bodyPr/>
          <a:lstStyle/>
          <a:p>
            <a:r>
              <a:rPr lang="en-GB" dirty="0">
                <a:latin typeface="Comic Sans MS" panose="030F0702030302020204" pitchFamily="66" charset="0"/>
              </a:rPr>
              <a:t>Tenses</a:t>
            </a:r>
          </a:p>
        </p:txBody>
      </p:sp>
      <p:sp>
        <p:nvSpPr>
          <p:cNvPr id="4" name="Content Placeholder 2">
            <a:extLst>
              <a:ext uri="{FF2B5EF4-FFF2-40B4-BE49-F238E27FC236}">
                <a16:creationId xmlns:a16="http://schemas.microsoft.com/office/drawing/2014/main" id="{DE3A738A-F253-4095-B7D2-C38497E9F28D}"/>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GB" dirty="0">
                <a:latin typeface="Comic Sans MS" panose="030F0702030302020204" pitchFamily="66" charset="0"/>
              </a:rPr>
              <a:t>These are the tenses you have already learned about: </a:t>
            </a: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r>
              <a:rPr lang="en-US" dirty="0">
                <a:latin typeface="Comic Sans MS" panose="030F0702030302020204" pitchFamily="66" charset="0"/>
              </a:rPr>
              <a:t>Now we will learn about Perfect Present.</a:t>
            </a:r>
          </a:p>
        </p:txBody>
      </p:sp>
      <p:cxnSp>
        <p:nvCxnSpPr>
          <p:cNvPr id="5" name="Straight Connector 4">
            <a:extLst>
              <a:ext uri="{FF2B5EF4-FFF2-40B4-BE49-F238E27FC236}">
                <a16:creationId xmlns:a16="http://schemas.microsoft.com/office/drawing/2014/main" id="{3B7A2E90-7DEB-4551-BFF7-B4F569530423}"/>
              </a:ext>
            </a:extLst>
          </p:cNvPr>
          <p:cNvCxnSpPr>
            <a:cxnSpLocks/>
          </p:cNvCxnSpPr>
          <p:nvPr/>
        </p:nvCxnSpPr>
        <p:spPr>
          <a:xfrm>
            <a:off x="1308443" y="3420075"/>
            <a:ext cx="9217317" cy="1647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E37A074-9A22-4E88-AB65-65885B09B342}"/>
              </a:ext>
            </a:extLst>
          </p:cNvPr>
          <p:cNvCxnSpPr/>
          <p:nvPr/>
        </p:nvCxnSpPr>
        <p:spPr>
          <a:xfrm>
            <a:off x="1317504" y="3428312"/>
            <a:ext cx="0" cy="2286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C85D74-BB8A-44AD-97C9-2866A4FC4F1E}"/>
              </a:ext>
            </a:extLst>
          </p:cNvPr>
          <p:cNvCxnSpPr/>
          <p:nvPr/>
        </p:nvCxnSpPr>
        <p:spPr>
          <a:xfrm>
            <a:off x="10503243" y="3452407"/>
            <a:ext cx="0" cy="2286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406625-7EF4-4F84-A218-1D67A372C223}"/>
              </a:ext>
            </a:extLst>
          </p:cNvPr>
          <p:cNvCxnSpPr/>
          <p:nvPr/>
        </p:nvCxnSpPr>
        <p:spPr>
          <a:xfrm>
            <a:off x="7288701" y="3436550"/>
            <a:ext cx="0" cy="2286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9150E8-41E5-43BA-9FCA-B4E6350B2040}"/>
              </a:ext>
            </a:extLst>
          </p:cNvPr>
          <p:cNvCxnSpPr/>
          <p:nvPr/>
        </p:nvCxnSpPr>
        <p:spPr>
          <a:xfrm>
            <a:off x="4286421" y="3436550"/>
            <a:ext cx="0" cy="2286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DE54F2-1FF2-4A06-B5A2-057FEB142144}"/>
              </a:ext>
            </a:extLst>
          </p:cNvPr>
          <p:cNvSpPr txBox="1"/>
          <p:nvPr/>
        </p:nvSpPr>
        <p:spPr>
          <a:xfrm>
            <a:off x="1087120" y="3639759"/>
            <a:ext cx="1432558" cy="523220"/>
          </a:xfrm>
          <a:prstGeom prst="rect">
            <a:avLst/>
          </a:prstGeom>
          <a:noFill/>
        </p:spPr>
        <p:txBody>
          <a:bodyPr wrap="square" rtlCol="0">
            <a:spAutoFit/>
          </a:bodyPr>
          <a:lstStyle/>
          <a:p>
            <a:r>
              <a:rPr lang="en-GB" sz="2800" dirty="0">
                <a:latin typeface="Comic Sans MS" panose="030F0702030302020204" pitchFamily="66" charset="0"/>
              </a:rPr>
              <a:t>Past</a:t>
            </a:r>
          </a:p>
        </p:txBody>
      </p:sp>
      <p:sp>
        <p:nvSpPr>
          <p:cNvPr id="12" name="TextBox 11">
            <a:extLst>
              <a:ext uri="{FF2B5EF4-FFF2-40B4-BE49-F238E27FC236}">
                <a16:creationId xmlns:a16="http://schemas.microsoft.com/office/drawing/2014/main" id="{513B45F9-92C9-4BDE-B2E3-4FE1FAA3C96F}"/>
              </a:ext>
            </a:extLst>
          </p:cNvPr>
          <p:cNvSpPr txBox="1"/>
          <p:nvPr/>
        </p:nvSpPr>
        <p:spPr>
          <a:xfrm>
            <a:off x="9786964" y="3739684"/>
            <a:ext cx="1432558" cy="523220"/>
          </a:xfrm>
          <a:prstGeom prst="rect">
            <a:avLst/>
          </a:prstGeom>
          <a:noFill/>
        </p:spPr>
        <p:txBody>
          <a:bodyPr wrap="square" rtlCol="0">
            <a:spAutoFit/>
          </a:bodyPr>
          <a:lstStyle/>
          <a:p>
            <a:r>
              <a:rPr lang="en-GB" sz="2800" dirty="0">
                <a:latin typeface="Comic Sans MS" panose="030F0702030302020204" pitchFamily="66" charset="0"/>
              </a:rPr>
              <a:t>Future</a:t>
            </a:r>
          </a:p>
        </p:txBody>
      </p:sp>
      <p:sp>
        <p:nvSpPr>
          <p:cNvPr id="13" name="TextBox 12">
            <a:extLst>
              <a:ext uri="{FF2B5EF4-FFF2-40B4-BE49-F238E27FC236}">
                <a16:creationId xmlns:a16="http://schemas.microsoft.com/office/drawing/2014/main" id="{BCE7814D-8F38-4A39-9E7C-175128BF4E84}"/>
              </a:ext>
            </a:extLst>
          </p:cNvPr>
          <p:cNvSpPr txBox="1"/>
          <p:nvPr/>
        </p:nvSpPr>
        <p:spPr>
          <a:xfrm>
            <a:off x="6725919" y="3739684"/>
            <a:ext cx="1676391" cy="523220"/>
          </a:xfrm>
          <a:prstGeom prst="rect">
            <a:avLst/>
          </a:prstGeom>
          <a:noFill/>
        </p:spPr>
        <p:txBody>
          <a:bodyPr wrap="square" rtlCol="0">
            <a:spAutoFit/>
          </a:bodyPr>
          <a:lstStyle/>
          <a:p>
            <a:r>
              <a:rPr lang="en-GB" sz="2800" dirty="0">
                <a:latin typeface="Comic Sans MS" panose="030F0702030302020204" pitchFamily="66" charset="0"/>
              </a:rPr>
              <a:t>Present</a:t>
            </a:r>
          </a:p>
        </p:txBody>
      </p:sp>
      <p:sp>
        <p:nvSpPr>
          <p:cNvPr id="14" name="TextBox 13">
            <a:extLst>
              <a:ext uri="{FF2B5EF4-FFF2-40B4-BE49-F238E27FC236}">
                <a16:creationId xmlns:a16="http://schemas.microsoft.com/office/drawing/2014/main" id="{AA2F6308-8A71-485A-B727-7D32CD5BFFC1}"/>
              </a:ext>
            </a:extLst>
          </p:cNvPr>
          <p:cNvSpPr txBox="1"/>
          <p:nvPr/>
        </p:nvSpPr>
        <p:spPr>
          <a:xfrm>
            <a:off x="3686090" y="3661491"/>
            <a:ext cx="1912065" cy="954107"/>
          </a:xfrm>
          <a:prstGeom prst="rect">
            <a:avLst/>
          </a:prstGeom>
          <a:noFill/>
        </p:spPr>
        <p:txBody>
          <a:bodyPr wrap="square" rtlCol="0">
            <a:spAutoFit/>
          </a:bodyPr>
          <a:lstStyle/>
          <a:p>
            <a:r>
              <a:rPr lang="en-GB" sz="2800" dirty="0">
                <a:latin typeface="Comic Sans MS" panose="030F0702030302020204" pitchFamily="66" charset="0"/>
              </a:rPr>
              <a:t>Perfect Present</a:t>
            </a:r>
          </a:p>
        </p:txBody>
      </p:sp>
    </p:spTree>
    <p:extLst>
      <p:ext uri="{BB962C8B-B14F-4D97-AF65-F5344CB8AC3E}">
        <p14:creationId xmlns:p14="http://schemas.microsoft.com/office/powerpoint/2010/main" val="302554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801F8E-035F-40C2-B63D-9F967E9B2EA8}"/>
              </a:ext>
            </a:extLst>
          </p:cNvPr>
          <p:cNvSpPr/>
          <p:nvPr/>
        </p:nvSpPr>
        <p:spPr>
          <a:xfrm>
            <a:off x="2405064" y="1266825"/>
            <a:ext cx="7392987" cy="7191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EA2411F7-2EE2-4820-8CB1-2A88C43B1D70}"/>
              </a:ext>
            </a:extLst>
          </p:cNvPr>
          <p:cNvSpPr>
            <a:spLocks noChangeArrowheads="1"/>
          </p:cNvSpPr>
          <p:nvPr/>
        </p:nvSpPr>
        <p:spPr bwMode="auto">
          <a:xfrm>
            <a:off x="2393949" y="1277142"/>
            <a:ext cx="7392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rPr>
              <a:t>Decide which columns these sentences belong in. You can talk to someone or, if you are working alone, just think about it.</a:t>
            </a:r>
            <a:endParaRPr lang="en-GB" altLang="en-US" b="1" dirty="0">
              <a:solidFill>
                <a:schemeClr val="tx1"/>
              </a:solidFill>
              <a:latin typeface="Sassoon Infant Md" pitchFamily="50" charset="0"/>
            </a:endParaRPr>
          </a:p>
        </p:txBody>
      </p:sp>
      <p:sp>
        <p:nvSpPr>
          <p:cNvPr id="13317" name="Title 5">
            <a:extLst>
              <a:ext uri="{FF2B5EF4-FFF2-40B4-BE49-F238E27FC236}">
                <a16:creationId xmlns:a16="http://schemas.microsoft.com/office/drawing/2014/main" id="{2FC3B6DD-742C-4A31-A403-5408C8E6B17D}"/>
              </a:ext>
            </a:extLst>
          </p:cNvPr>
          <p:cNvSpPr>
            <a:spLocks noGrp="1"/>
          </p:cNvSpPr>
          <p:nvPr>
            <p:ph type="title"/>
          </p:nvPr>
        </p:nvSpPr>
        <p:spPr>
          <a:xfrm>
            <a:off x="1985962" y="638969"/>
            <a:ext cx="8220075" cy="873125"/>
          </a:xfrm>
        </p:spPr>
        <p:txBody>
          <a:bodyPr>
            <a:normAutofit/>
          </a:bodyPr>
          <a:lstStyle/>
          <a:p>
            <a:pPr eaLnBrk="1" hangingPunct="1">
              <a:defRPr/>
            </a:pPr>
            <a:r>
              <a:rPr lang="en-GB" altLang="en-US" sz="3600" dirty="0">
                <a:latin typeface="Comic Sans MS" panose="030F0702030302020204" pitchFamily="66" charset="0"/>
              </a:rPr>
              <a:t>Past and Present</a:t>
            </a:r>
          </a:p>
        </p:txBody>
      </p:sp>
      <p:graphicFrame>
        <p:nvGraphicFramePr>
          <p:cNvPr id="16" name="Table 15">
            <a:extLst>
              <a:ext uri="{FF2B5EF4-FFF2-40B4-BE49-F238E27FC236}">
                <a16:creationId xmlns:a16="http://schemas.microsoft.com/office/drawing/2014/main" id="{D9D85457-D2A2-4562-A9D1-35CA11EE635A}"/>
              </a:ext>
            </a:extLst>
          </p:cNvPr>
          <p:cNvGraphicFramePr>
            <a:graphicFrameLocks noGrp="1"/>
          </p:cNvGraphicFramePr>
          <p:nvPr/>
        </p:nvGraphicFramePr>
        <p:xfrm>
          <a:off x="2405063" y="2046289"/>
          <a:ext cx="7392988" cy="2160587"/>
        </p:xfrm>
        <a:graphic>
          <a:graphicData uri="http://schemas.openxmlformats.org/drawingml/2006/table">
            <a:tbl>
              <a:tblPr firstRow="1" bandRow="1">
                <a:tableStyleId>{5C22544A-7EE6-4342-B048-85BDC9FD1C3A}</a:tableStyleId>
              </a:tblPr>
              <a:tblGrid>
                <a:gridCol w="3696494">
                  <a:extLst>
                    <a:ext uri="{9D8B030D-6E8A-4147-A177-3AD203B41FA5}">
                      <a16:colId xmlns:a16="http://schemas.microsoft.com/office/drawing/2014/main" val="20000"/>
                    </a:ext>
                  </a:extLst>
                </a:gridCol>
                <a:gridCol w="3696494">
                  <a:extLst>
                    <a:ext uri="{9D8B030D-6E8A-4147-A177-3AD203B41FA5}">
                      <a16:colId xmlns:a16="http://schemas.microsoft.com/office/drawing/2014/main" val="20001"/>
                    </a:ext>
                  </a:extLst>
                </a:gridCol>
              </a:tblGrid>
              <a:tr h="365839">
                <a:tc>
                  <a:txBody>
                    <a:bodyPr/>
                    <a:lstStyle/>
                    <a:p>
                      <a:pPr algn="ctr"/>
                      <a:r>
                        <a:rPr lang="en-US" sz="1800" dirty="0"/>
                        <a:t>Past</a:t>
                      </a:r>
                    </a:p>
                  </a:txBody>
                  <a:tcPr marT="45730" marB="45730">
                    <a:solidFill>
                      <a:schemeClr val="accent1">
                        <a:lumMod val="75000"/>
                      </a:schemeClr>
                    </a:solidFill>
                  </a:tcPr>
                </a:tc>
                <a:tc>
                  <a:txBody>
                    <a:bodyPr/>
                    <a:lstStyle/>
                    <a:p>
                      <a:pPr algn="ctr"/>
                      <a:r>
                        <a:rPr lang="en-US" sz="1800" dirty="0"/>
                        <a:t>Present</a:t>
                      </a:r>
                    </a:p>
                  </a:txBody>
                  <a:tcPr marT="45730" marB="45730">
                    <a:solidFill>
                      <a:schemeClr val="accent1">
                        <a:lumMod val="75000"/>
                      </a:schemeClr>
                    </a:solidFill>
                  </a:tcPr>
                </a:tc>
                <a:extLst>
                  <a:ext uri="{0D108BD9-81ED-4DB2-BD59-A6C34878D82A}">
                    <a16:rowId xmlns:a16="http://schemas.microsoft.com/office/drawing/2014/main" val="10000"/>
                  </a:ext>
                </a:extLst>
              </a:tr>
              <a:tr h="1794748">
                <a:tc>
                  <a:txBody>
                    <a:bodyPr/>
                    <a:lstStyle/>
                    <a:p>
                      <a:endParaRPr lang="en-US" sz="1800" dirty="0"/>
                    </a:p>
                  </a:txBody>
                  <a:tcPr marT="45730" marB="45730">
                    <a:solidFill>
                      <a:schemeClr val="accent1">
                        <a:lumMod val="20000"/>
                        <a:lumOff val="80000"/>
                      </a:schemeClr>
                    </a:solidFill>
                  </a:tcPr>
                </a:tc>
                <a:tc>
                  <a:txBody>
                    <a:bodyPr/>
                    <a:lstStyle/>
                    <a:p>
                      <a:endParaRPr lang="en-US" sz="1800" dirty="0"/>
                    </a:p>
                  </a:txBody>
                  <a:tcPr marT="45730" marB="4573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7" name="Rectangle 3">
            <a:extLst>
              <a:ext uri="{FF2B5EF4-FFF2-40B4-BE49-F238E27FC236}">
                <a16:creationId xmlns:a16="http://schemas.microsoft.com/office/drawing/2014/main" id="{D78BDB08-BB06-4A89-966C-1109BCCB8918}"/>
              </a:ext>
            </a:extLst>
          </p:cNvPr>
          <p:cNvSpPr>
            <a:spLocks noChangeArrowheads="1"/>
          </p:cNvSpPr>
          <p:nvPr/>
        </p:nvSpPr>
        <p:spPr bwMode="auto">
          <a:xfrm>
            <a:off x="2279651" y="4267200"/>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I saw a film.</a:t>
            </a:r>
            <a:endParaRPr lang="en-GB" altLang="en-US" b="1">
              <a:solidFill>
                <a:schemeClr val="tx1"/>
              </a:solidFill>
              <a:latin typeface="Sassoon Infant Md" pitchFamily="50" charset="0"/>
            </a:endParaRPr>
          </a:p>
        </p:txBody>
      </p:sp>
      <p:sp>
        <p:nvSpPr>
          <p:cNvPr id="18" name="Rectangle 3">
            <a:extLst>
              <a:ext uri="{FF2B5EF4-FFF2-40B4-BE49-F238E27FC236}">
                <a16:creationId xmlns:a16="http://schemas.microsoft.com/office/drawing/2014/main" id="{E2F07BFF-C145-4F0C-AE05-993E26E59971}"/>
              </a:ext>
            </a:extLst>
          </p:cNvPr>
          <p:cNvSpPr>
            <a:spLocks noChangeArrowheads="1"/>
          </p:cNvSpPr>
          <p:nvPr/>
        </p:nvSpPr>
        <p:spPr bwMode="auto">
          <a:xfrm>
            <a:off x="2279651" y="4637089"/>
            <a:ext cx="3852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I watch a film.</a:t>
            </a:r>
            <a:endParaRPr lang="en-GB" altLang="en-US" b="1">
              <a:solidFill>
                <a:schemeClr val="tx1"/>
              </a:solidFill>
              <a:latin typeface="Sassoon Infant Md" pitchFamily="50" charset="0"/>
            </a:endParaRPr>
          </a:p>
        </p:txBody>
      </p:sp>
      <p:sp>
        <p:nvSpPr>
          <p:cNvPr id="19" name="Rectangle 3">
            <a:extLst>
              <a:ext uri="{FF2B5EF4-FFF2-40B4-BE49-F238E27FC236}">
                <a16:creationId xmlns:a16="http://schemas.microsoft.com/office/drawing/2014/main" id="{E35140F6-0460-4F94-88B8-EBF6087165ED}"/>
              </a:ext>
            </a:extLst>
          </p:cNvPr>
          <p:cNvSpPr>
            <a:spLocks noChangeArrowheads="1"/>
          </p:cNvSpPr>
          <p:nvPr/>
        </p:nvSpPr>
        <p:spPr bwMode="auto">
          <a:xfrm>
            <a:off x="2279651" y="5006975"/>
            <a:ext cx="3852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I listen to music.</a:t>
            </a:r>
            <a:endParaRPr lang="en-GB" altLang="en-US" b="1">
              <a:solidFill>
                <a:schemeClr val="tx1"/>
              </a:solidFill>
              <a:latin typeface="Sassoon Infant Md" pitchFamily="50" charset="0"/>
            </a:endParaRPr>
          </a:p>
        </p:txBody>
      </p:sp>
      <p:sp>
        <p:nvSpPr>
          <p:cNvPr id="20" name="Rectangle 3">
            <a:extLst>
              <a:ext uri="{FF2B5EF4-FFF2-40B4-BE49-F238E27FC236}">
                <a16:creationId xmlns:a16="http://schemas.microsoft.com/office/drawing/2014/main" id="{014905C9-575F-4BDD-99CA-55C4EC7FC2EE}"/>
              </a:ext>
            </a:extLst>
          </p:cNvPr>
          <p:cNvSpPr>
            <a:spLocks noChangeArrowheads="1"/>
          </p:cNvSpPr>
          <p:nvPr/>
        </p:nvSpPr>
        <p:spPr bwMode="auto">
          <a:xfrm>
            <a:off x="2279651" y="5375275"/>
            <a:ext cx="385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I listened to music.</a:t>
            </a:r>
            <a:endParaRPr lang="en-GB" altLang="en-US" b="1">
              <a:solidFill>
                <a:schemeClr val="tx1"/>
              </a:solidFill>
              <a:latin typeface="Sassoon Infant Md" pitchFamily="50" charset="0"/>
            </a:endParaRPr>
          </a:p>
        </p:txBody>
      </p:sp>
      <p:sp>
        <p:nvSpPr>
          <p:cNvPr id="21" name="Rectangle 3">
            <a:extLst>
              <a:ext uri="{FF2B5EF4-FFF2-40B4-BE49-F238E27FC236}">
                <a16:creationId xmlns:a16="http://schemas.microsoft.com/office/drawing/2014/main" id="{83C6F39F-1C37-4757-9F12-464EFFA38BA6}"/>
              </a:ext>
            </a:extLst>
          </p:cNvPr>
          <p:cNvSpPr>
            <a:spLocks noChangeArrowheads="1"/>
          </p:cNvSpPr>
          <p:nvPr/>
        </p:nvSpPr>
        <p:spPr bwMode="auto">
          <a:xfrm>
            <a:off x="2284413" y="5745164"/>
            <a:ext cx="3848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I drove a car.</a:t>
            </a:r>
            <a:endParaRPr lang="en-GB" altLang="en-US" b="1">
              <a:solidFill>
                <a:schemeClr val="tx1"/>
              </a:solidFill>
              <a:latin typeface="Sassoon Infant Md" pitchFamily="50" charset="0"/>
            </a:endParaRPr>
          </a:p>
        </p:txBody>
      </p:sp>
      <p:sp>
        <p:nvSpPr>
          <p:cNvPr id="22" name="Rectangle 3">
            <a:extLst>
              <a:ext uri="{FF2B5EF4-FFF2-40B4-BE49-F238E27FC236}">
                <a16:creationId xmlns:a16="http://schemas.microsoft.com/office/drawing/2014/main" id="{D5A73C96-934C-499B-A529-354B9D51EECB}"/>
              </a:ext>
            </a:extLst>
          </p:cNvPr>
          <p:cNvSpPr>
            <a:spLocks noChangeArrowheads="1"/>
          </p:cNvSpPr>
          <p:nvPr/>
        </p:nvSpPr>
        <p:spPr bwMode="auto">
          <a:xfrm>
            <a:off x="6132514" y="4267200"/>
            <a:ext cx="378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rPr>
              <a:t>I drive a car.</a:t>
            </a:r>
            <a:endParaRPr lang="en-GB" altLang="en-US" b="1" dirty="0">
              <a:solidFill>
                <a:schemeClr val="tx1"/>
              </a:solidFill>
              <a:latin typeface="Sassoon Infant Md" pitchFamily="50" charset="0"/>
            </a:endParaRPr>
          </a:p>
        </p:txBody>
      </p:sp>
      <p:sp>
        <p:nvSpPr>
          <p:cNvPr id="23" name="Rectangle 3">
            <a:extLst>
              <a:ext uri="{FF2B5EF4-FFF2-40B4-BE49-F238E27FC236}">
                <a16:creationId xmlns:a16="http://schemas.microsoft.com/office/drawing/2014/main" id="{09698F5C-BA0B-493E-BF2B-8A6030D6BC04}"/>
              </a:ext>
            </a:extLst>
          </p:cNvPr>
          <p:cNvSpPr>
            <a:spLocks noChangeArrowheads="1"/>
          </p:cNvSpPr>
          <p:nvPr/>
        </p:nvSpPr>
        <p:spPr bwMode="auto">
          <a:xfrm>
            <a:off x="6132514" y="4637089"/>
            <a:ext cx="3781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I eat a meal.</a:t>
            </a:r>
            <a:endParaRPr lang="en-GB" altLang="en-US" b="1">
              <a:solidFill>
                <a:schemeClr val="tx1"/>
              </a:solidFill>
              <a:latin typeface="Sassoon Infant Md" pitchFamily="50" charset="0"/>
            </a:endParaRPr>
          </a:p>
        </p:txBody>
      </p:sp>
      <p:sp>
        <p:nvSpPr>
          <p:cNvPr id="24" name="Rectangle 3">
            <a:extLst>
              <a:ext uri="{FF2B5EF4-FFF2-40B4-BE49-F238E27FC236}">
                <a16:creationId xmlns:a16="http://schemas.microsoft.com/office/drawing/2014/main" id="{175A00F2-1E73-46A3-87D0-B9CB3C4BBB8A}"/>
              </a:ext>
            </a:extLst>
          </p:cNvPr>
          <p:cNvSpPr>
            <a:spLocks noChangeArrowheads="1"/>
          </p:cNvSpPr>
          <p:nvPr/>
        </p:nvSpPr>
        <p:spPr bwMode="auto">
          <a:xfrm>
            <a:off x="6132514" y="5006975"/>
            <a:ext cx="3781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I ate a meal.</a:t>
            </a:r>
            <a:endParaRPr lang="en-GB" altLang="en-US" b="1">
              <a:solidFill>
                <a:schemeClr val="tx1"/>
              </a:solidFill>
              <a:latin typeface="Sassoon Infant Md"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8.33333E-7 -4.07407E-6 L 0.00677 -0.25509 " pathEditMode="relative" rAng="0" ptsTypes="AA">
                                      <p:cBhvr>
                                        <p:cTn id="6" dur="2000" fill="hold"/>
                                        <p:tgtEl>
                                          <p:spTgt spid="17"/>
                                        </p:tgtEl>
                                        <p:attrNameLst>
                                          <p:attrName>ppt_x</p:attrName>
                                          <p:attrName>ppt_y</p:attrName>
                                        </p:attrNameLst>
                                      </p:cBhvr>
                                      <p:rCtr x="330" y="-1275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0" nodeType="clickEffect">
                                  <p:stCondLst>
                                    <p:cond delay="0"/>
                                  </p:stCondLst>
                                  <p:childTnLst>
                                    <p:animMotion origin="layout" path="M 8.33333E-7 7.40741E-7 L 0.40677 -0.30787 " pathEditMode="relative" rAng="0" ptsTypes="AA">
                                      <p:cBhvr>
                                        <p:cTn id="10" dur="2000" fill="hold"/>
                                        <p:tgtEl>
                                          <p:spTgt spid="18"/>
                                        </p:tgtEl>
                                        <p:attrNameLst>
                                          <p:attrName>ppt_x</p:attrName>
                                          <p:attrName>ppt_y</p:attrName>
                                        </p:attrNameLst>
                                      </p:cBhvr>
                                      <p:rCtr x="20330" y="-1539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8.33333E-7 -4.44444E-6 L 0.40764 -0.31481 " pathEditMode="relative" rAng="0" ptsTypes="AA">
                                      <p:cBhvr>
                                        <p:cTn id="14" dur="2000" fill="hold"/>
                                        <p:tgtEl>
                                          <p:spTgt spid="19"/>
                                        </p:tgtEl>
                                        <p:attrNameLst>
                                          <p:attrName>ppt_x</p:attrName>
                                          <p:attrName>ppt_y</p:attrName>
                                        </p:attrNameLst>
                                      </p:cBhvr>
                                      <p:rCtr x="20382" y="-1574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8.33333E-7 1.85185E-6 L 0.00955 -0.36852 " pathEditMode="relative" rAng="0" ptsTypes="AA">
                                      <p:cBhvr>
                                        <p:cTn id="18" dur="2000" fill="hold"/>
                                        <p:tgtEl>
                                          <p:spTgt spid="20"/>
                                        </p:tgtEl>
                                        <p:attrNameLst>
                                          <p:attrName>ppt_x</p:attrName>
                                          <p:attrName>ppt_y</p:attrName>
                                        </p:attrNameLst>
                                      </p:cBhvr>
                                      <p:rCtr x="469" y="-1842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0" nodeType="clickEffect">
                                  <p:stCondLst>
                                    <p:cond delay="0"/>
                                  </p:stCondLst>
                                  <p:childTnLst>
                                    <p:animMotion origin="layout" path="M 3.61111E-6 -3.33333E-6 L 0.00277 -0.37939 " pathEditMode="relative" rAng="0" ptsTypes="AA">
                                      <p:cBhvr>
                                        <p:cTn id="22" dur="2000" fill="hold"/>
                                        <p:tgtEl>
                                          <p:spTgt spid="21"/>
                                        </p:tgtEl>
                                        <p:attrNameLst>
                                          <p:attrName>ppt_x</p:attrName>
                                          <p:attrName>ppt_y</p:attrName>
                                        </p:attrNameLst>
                                      </p:cBhvr>
                                      <p:rCtr x="139" y="-18981"/>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3.88889E-6 -4.07407E-6 L -0.00711 -0.16388 " pathEditMode="relative" rAng="0" ptsTypes="AA">
                                      <p:cBhvr>
                                        <p:cTn id="26" dur="2000" fill="hold"/>
                                        <p:tgtEl>
                                          <p:spTgt spid="22"/>
                                        </p:tgtEl>
                                        <p:attrNameLst>
                                          <p:attrName>ppt_x</p:attrName>
                                          <p:attrName>ppt_y</p:attrName>
                                        </p:attrNameLst>
                                      </p:cBhvr>
                                      <p:rCtr x="-365" y="-8194"/>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0" nodeType="clickEffect">
                                  <p:stCondLst>
                                    <p:cond delay="0"/>
                                  </p:stCondLst>
                                  <p:childTnLst>
                                    <p:animMotion origin="layout" path="M -3.88889E-6 7.40741E-7 L -0.0026 -0.17338 " pathEditMode="relative" rAng="0" ptsTypes="AA">
                                      <p:cBhvr>
                                        <p:cTn id="30" dur="2000" fill="hold"/>
                                        <p:tgtEl>
                                          <p:spTgt spid="23"/>
                                        </p:tgtEl>
                                        <p:attrNameLst>
                                          <p:attrName>ppt_x</p:attrName>
                                          <p:attrName>ppt_y</p:attrName>
                                        </p:attrNameLst>
                                      </p:cBhvr>
                                      <p:rCtr x="-139" y="-8681"/>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grpId="0" nodeType="clickEffect">
                                  <p:stCondLst>
                                    <p:cond delay="0"/>
                                  </p:stCondLst>
                                  <p:childTnLst>
                                    <p:animMotion origin="layout" path="M -3.88889E-6 -4.44444E-6 L -0.41527 -0.22963 " pathEditMode="relative" rAng="0" ptsTypes="AA">
                                      <p:cBhvr>
                                        <p:cTn id="34" dur="2000" fill="hold"/>
                                        <p:tgtEl>
                                          <p:spTgt spid="24"/>
                                        </p:tgtEl>
                                        <p:attrNameLst>
                                          <p:attrName>ppt_x</p:attrName>
                                          <p:attrName>ppt_y</p:attrName>
                                        </p:attrNameLst>
                                      </p:cBhvr>
                                      <p:rCtr x="-20764" y="-1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B54E98-4A3E-449E-9F17-C36345C05F5D}"/>
              </a:ext>
            </a:extLst>
          </p:cNvPr>
          <p:cNvSpPr/>
          <p:nvPr/>
        </p:nvSpPr>
        <p:spPr>
          <a:xfrm>
            <a:off x="2405064" y="1476375"/>
            <a:ext cx="7392987" cy="5095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a:extLst>
              <a:ext uri="{FF2B5EF4-FFF2-40B4-BE49-F238E27FC236}">
                <a16:creationId xmlns:a16="http://schemas.microsoft.com/office/drawing/2014/main" id="{3826DA1E-0C3D-4F69-9E96-60C9EB0392FC}"/>
              </a:ext>
            </a:extLst>
          </p:cNvPr>
          <p:cNvSpPr>
            <a:spLocks noChangeArrowheads="1"/>
          </p:cNvSpPr>
          <p:nvPr/>
        </p:nvSpPr>
        <p:spPr bwMode="auto">
          <a:xfrm>
            <a:off x="2405064" y="1547814"/>
            <a:ext cx="7392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rPr>
              <a:t>Decide which columns these sentences belong in.</a:t>
            </a:r>
            <a:endParaRPr lang="en-GB" altLang="en-US" b="1" dirty="0">
              <a:solidFill>
                <a:schemeClr val="tx1"/>
              </a:solidFill>
              <a:latin typeface="Sassoon Infant Md" pitchFamily="50" charset="0"/>
            </a:endParaRPr>
          </a:p>
        </p:txBody>
      </p:sp>
      <p:sp>
        <p:nvSpPr>
          <p:cNvPr id="13317" name="Title 5">
            <a:extLst>
              <a:ext uri="{FF2B5EF4-FFF2-40B4-BE49-F238E27FC236}">
                <a16:creationId xmlns:a16="http://schemas.microsoft.com/office/drawing/2014/main" id="{0F89D184-3021-42F0-B772-8704DEA5A39E}"/>
              </a:ext>
            </a:extLst>
          </p:cNvPr>
          <p:cNvSpPr>
            <a:spLocks noGrp="1"/>
          </p:cNvSpPr>
          <p:nvPr>
            <p:ph type="title"/>
          </p:nvPr>
        </p:nvSpPr>
        <p:spPr>
          <a:xfrm>
            <a:off x="1981201" y="630239"/>
            <a:ext cx="8220075" cy="873125"/>
          </a:xfrm>
        </p:spPr>
        <p:txBody>
          <a:bodyPr>
            <a:normAutofit/>
          </a:bodyPr>
          <a:lstStyle/>
          <a:p>
            <a:pPr eaLnBrk="1" hangingPunct="1">
              <a:defRPr/>
            </a:pPr>
            <a:r>
              <a:rPr lang="en-GB" altLang="en-US" sz="3600" dirty="0">
                <a:latin typeface="Comic Sans MS" panose="030F0702030302020204" pitchFamily="66" charset="0"/>
              </a:rPr>
              <a:t>Past and Present</a:t>
            </a:r>
          </a:p>
        </p:txBody>
      </p:sp>
      <p:graphicFrame>
        <p:nvGraphicFramePr>
          <p:cNvPr id="16" name="Table 15">
            <a:extLst>
              <a:ext uri="{FF2B5EF4-FFF2-40B4-BE49-F238E27FC236}">
                <a16:creationId xmlns:a16="http://schemas.microsoft.com/office/drawing/2014/main" id="{3C07EACF-A1B5-40E3-ABE9-EFD7909BF655}"/>
              </a:ext>
            </a:extLst>
          </p:cNvPr>
          <p:cNvGraphicFramePr>
            <a:graphicFrameLocks noGrp="1"/>
          </p:cNvGraphicFramePr>
          <p:nvPr/>
        </p:nvGraphicFramePr>
        <p:xfrm>
          <a:off x="2405063" y="2046289"/>
          <a:ext cx="7392988" cy="2160587"/>
        </p:xfrm>
        <a:graphic>
          <a:graphicData uri="http://schemas.openxmlformats.org/drawingml/2006/table">
            <a:tbl>
              <a:tblPr firstRow="1" bandRow="1">
                <a:tableStyleId>{5C22544A-7EE6-4342-B048-85BDC9FD1C3A}</a:tableStyleId>
              </a:tblPr>
              <a:tblGrid>
                <a:gridCol w="3696494">
                  <a:extLst>
                    <a:ext uri="{9D8B030D-6E8A-4147-A177-3AD203B41FA5}">
                      <a16:colId xmlns:a16="http://schemas.microsoft.com/office/drawing/2014/main" val="20000"/>
                    </a:ext>
                  </a:extLst>
                </a:gridCol>
                <a:gridCol w="3696494">
                  <a:extLst>
                    <a:ext uri="{9D8B030D-6E8A-4147-A177-3AD203B41FA5}">
                      <a16:colId xmlns:a16="http://schemas.microsoft.com/office/drawing/2014/main" val="20001"/>
                    </a:ext>
                  </a:extLst>
                </a:gridCol>
              </a:tblGrid>
              <a:tr h="365839">
                <a:tc>
                  <a:txBody>
                    <a:bodyPr/>
                    <a:lstStyle/>
                    <a:p>
                      <a:pPr algn="ctr"/>
                      <a:r>
                        <a:rPr lang="en-US" sz="1800" dirty="0"/>
                        <a:t>Past</a:t>
                      </a:r>
                    </a:p>
                  </a:txBody>
                  <a:tcPr marT="45730" marB="45730">
                    <a:solidFill>
                      <a:schemeClr val="accent1">
                        <a:lumMod val="75000"/>
                      </a:schemeClr>
                    </a:solidFill>
                  </a:tcPr>
                </a:tc>
                <a:tc>
                  <a:txBody>
                    <a:bodyPr/>
                    <a:lstStyle/>
                    <a:p>
                      <a:pPr algn="ctr"/>
                      <a:r>
                        <a:rPr lang="en-US" sz="1800" dirty="0"/>
                        <a:t>Present</a:t>
                      </a:r>
                    </a:p>
                  </a:txBody>
                  <a:tcPr marT="45730" marB="45730">
                    <a:solidFill>
                      <a:schemeClr val="accent1">
                        <a:lumMod val="75000"/>
                      </a:schemeClr>
                    </a:solidFill>
                  </a:tcPr>
                </a:tc>
                <a:extLst>
                  <a:ext uri="{0D108BD9-81ED-4DB2-BD59-A6C34878D82A}">
                    <a16:rowId xmlns:a16="http://schemas.microsoft.com/office/drawing/2014/main" val="10000"/>
                  </a:ext>
                </a:extLst>
              </a:tr>
              <a:tr h="1794748">
                <a:tc>
                  <a:txBody>
                    <a:bodyPr/>
                    <a:lstStyle/>
                    <a:p>
                      <a:pPr algn="ctr"/>
                      <a:r>
                        <a:rPr lang="en-US" sz="1800" dirty="0"/>
                        <a:t>I saw a film.</a:t>
                      </a:r>
                    </a:p>
                    <a:p>
                      <a:pPr algn="ctr"/>
                      <a:r>
                        <a:rPr lang="en-US" sz="1800" dirty="0"/>
                        <a:t>I listened to music.</a:t>
                      </a:r>
                    </a:p>
                    <a:p>
                      <a:pPr algn="ctr"/>
                      <a:r>
                        <a:rPr lang="en-US" sz="1800" dirty="0"/>
                        <a:t>I drove</a:t>
                      </a:r>
                      <a:r>
                        <a:rPr lang="en-US" sz="1800" baseline="0" dirty="0"/>
                        <a:t> a car.</a:t>
                      </a:r>
                    </a:p>
                    <a:p>
                      <a:pPr algn="ctr"/>
                      <a:r>
                        <a:rPr lang="en-US" sz="1800" baseline="0" dirty="0"/>
                        <a:t>I ate a meal.</a:t>
                      </a:r>
                    </a:p>
                  </a:txBody>
                  <a:tcPr marT="45730" marB="45730">
                    <a:solidFill>
                      <a:schemeClr val="accent1">
                        <a:lumMod val="20000"/>
                        <a:lumOff val="80000"/>
                      </a:schemeClr>
                    </a:solidFill>
                  </a:tcPr>
                </a:tc>
                <a:tc>
                  <a:txBody>
                    <a:bodyPr/>
                    <a:lstStyle/>
                    <a:p>
                      <a:pPr algn="ctr"/>
                      <a:r>
                        <a:rPr lang="en-US" sz="1800" dirty="0"/>
                        <a:t>I watch a film.</a:t>
                      </a:r>
                    </a:p>
                    <a:p>
                      <a:pPr algn="ctr"/>
                      <a:r>
                        <a:rPr lang="en-US" sz="1800" dirty="0"/>
                        <a:t>I listen to music.</a:t>
                      </a:r>
                    </a:p>
                    <a:p>
                      <a:pPr algn="ctr"/>
                      <a:r>
                        <a:rPr lang="en-US" sz="1800" dirty="0"/>
                        <a:t>I drive a car.</a:t>
                      </a:r>
                    </a:p>
                    <a:p>
                      <a:pPr algn="ctr"/>
                      <a:r>
                        <a:rPr lang="en-US" sz="1800" dirty="0"/>
                        <a:t>I eat a meal.</a:t>
                      </a:r>
                    </a:p>
                  </a:txBody>
                  <a:tcPr marT="45730" marB="4573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26" name="Rectangle 25">
            <a:extLst>
              <a:ext uri="{FF2B5EF4-FFF2-40B4-BE49-F238E27FC236}">
                <a16:creationId xmlns:a16="http://schemas.microsoft.com/office/drawing/2014/main" id="{47B916A2-AA89-43C5-9DCD-BA72824843A9}"/>
              </a:ext>
            </a:extLst>
          </p:cNvPr>
          <p:cNvSpPr/>
          <p:nvPr/>
        </p:nvSpPr>
        <p:spPr>
          <a:xfrm>
            <a:off x="2405064" y="4264025"/>
            <a:ext cx="7392987" cy="12715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29" name="Rectangle 3">
            <a:extLst>
              <a:ext uri="{FF2B5EF4-FFF2-40B4-BE49-F238E27FC236}">
                <a16:creationId xmlns:a16="http://schemas.microsoft.com/office/drawing/2014/main" id="{01269658-65A8-4AF0-80FC-33D40FE872C5}"/>
              </a:ext>
            </a:extLst>
          </p:cNvPr>
          <p:cNvSpPr>
            <a:spLocks noChangeArrowheads="1"/>
          </p:cNvSpPr>
          <p:nvPr/>
        </p:nvSpPr>
        <p:spPr bwMode="auto">
          <a:xfrm>
            <a:off x="2952750" y="4335464"/>
            <a:ext cx="7392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Where would you place this sentence?</a:t>
            </a:r>
          </a:p>
        </p:txBody>
      </p:sp>
      <p:sp>
        <p:nvSpPr>
          <p:cNvPr id="13330" name="Rectangle 3">
            <a:extLst>
              <a:ext uri="{FF2B5EF4-FFF2-40B4-BE49-F238E27FC236}">
                <a16:creationId xmlns:a16="http://schemas.microsoft.com/office/drawing/2014/main" id="{D38F0674-E14B-474A-B77F-B83D92541EAE}"/>
              </a:ext>
            </a:extLst>
          </p:cNvPr>
          <p:cNvSpPr>
            <a:spLocks noChangeArrowheads="1"/>
          </p:cNvSpPr>
          <p:nvPr/>
        </p:nvSpPr>
        <p:spPr bwMode="auto">
          <a:xfrm>
            <a:off x="2952750" y="4705350"/>
            <a:ext cx="7392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I have eaten a meal.</a:t>
            </a:r>
          </a:p>
        </p:txBody>
      </p:sp>
      <p:sp>
        <p:nvSpPr>
          <p:cNvPr id="13331" name="Rectangle 3">
            <a:extLst>
              <a:ext uri="{FF2B5EF4-FFF2-40B4-BE49-F238E27FC236}">
                <a16:creationId xmlns:a16="http://schemas.microsoft.com/office/drawing/2014/main" id="{9C7BB4F8-0BF9-405F-A6BF-EC0F2BE84FDD}"/>
              </a:ext>
            </a:extLst>
          </p:cNvPr>
          <p:cNvSpPr>
            <a:spLocks noChangeArrowheads="1"/>
          </p:cNvSpPr>
          <p:nvPr/>
        </p:nvSpPr>
        <p:spPr bwMode="auto">
          <a:xfrm>
            <a:off x="2941639" y="5073650"/>
            <a:ext cx="739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What do you notice about it?</a:t>
            </a:r>
          </a:p>
        </p:txBody>
      </p:sp>
      <p:sp>
        <p:nvSpPr>
          <p:cNvPr id="30" name="Rectangle 3">
            <a:extLst>
              <a:ext uri="{FF2B5EF4-FFF2-40B4-BE49-F238E27FC236}">
                <a16:creationId xmlns:a16="http://schemas.microsoft.com/office/drawing/2014/main" id="{50CD2E6B-FBD1-4DF6-83E8-53FEB404DFB5}"/>
              </a:ext>
            </a:extLst>
          </p:cNvPr>
          <p:cNvSpPr>
            <a:spLocks noChangeArrowheads="1"/>
          </p:cNvSpPr>
          <p:nvPr/>
        </p:nvSpPr>
        <p:spPr bwMode="auto">
          <a:xfrm>
            <a:off x="2644776" y="3505200"/>
            <a:ext cx="3228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defRPr/>
            </a:pPr>
            <a:r>
              <a:rPr lang="en-GB" altLang="en-US" dirty="0">
                <a:solidFill>
                  <a:schemeClr val="tx1"/>
                </a:solidFill>
              </a:rPr>
              <a:t>I </a:t>
            </a:r>
            <a:r>
              <a:rPr lang="en-GB" altLang="en-US" dirty="0">
                <a:solidFill>
                  <a:schemeClr val="accent2">
                    <a:lumMod val="75000"/>
                  </a:schemeClr>
                </a:solidFill>
              </a:rPr>
              <a:t>have</a:t>
            </a:r>
            <a:r>
              <a:rPr lang="en-GB" altLang="en-US" dirty="0">
                <a:solidFill>
                  <a:schemeClr val="tx1"/>
                </a:solidFill>
              </a:rPr>
              <a:t> eat</a:t>
            </a:r>
            <a:r>
              <a:rPr lang="en-GB" altLang="en-US" dirty="0">
                <a:solidFill>
                  <a:schemeClr val="accent2">
                    <a:lumMod val="75000"/>
                  </a:schemeClr>
                </a:solidFill>
              </a:rPr>
              <a:t>en</a:t>
            </a:r>
            <a:r>
              <a:rPr lang="en-GB" altLang="en-US" dirty="0">
                <a:solidFill>
                  <a:schemeClr val="tx1"/>
                </a:solidFill>
              </a:rPr>
              <a:t> a meal.</a:t>
            </a:r>
          </a:p>
        </p:txBody>
      </p:sp>
      <p:grpSp>
        <p:nvGrpSpPr>
          <p:cNvPr id="2" name="Group 1">
            <a:extLst>
              <a:ext uri="{FF2B5EF4-FFF2-40B4-BE49-F238E27FC236}">
                <a16:creationId xmlns:a16="http://schemas.microsoft.com/office/drawing/2014/main" id="{5F55FF56-E4E7-4290-8EDB-056E5E038370}"/>
              </a:ext>
            </a:extLst>
          </p:cNvPr>
          <p:cNvGrpSpPr>
            <a:grpSpLocks/>
          </p:cNvGrpSpPr>
          <p:nvPr/>
        </p:nvGrpSpPr>
        <p:grpSpPr bwMode="auto">
          <a:xfrm>
            <a:off x="2405064" y="5592764"/>
            <a:ext cx="7392987" cy="509587"/>
            <a:chOff x="881747" y="5593334"/>
            <a:chExt cx="7392987" cy="508944"/>
          </a:xfrm>
        </p:grpSpPr>
        <p:sp>
          <p:nvSpPr>
            <p:cNvPr id="31" name="Rectangle 30">
              <a:extLst>
                <a:ext uri="{FF2B5EF4-FFF2-40B4-BE49-F238E27FC236}">
                  <a16:creationId xmlns:a16="http://schemas.microsoft.com/office/drawing/2014/main" id="{EAB7C319-74FD-4BFA-BBB9-D84DBB3EAAF7}"/>
                </a:ext>
              </a:extLst>
            </p:cNvPr>
            <p:cNvSpPr/>
            <p:nvPr/>
          </p:nvSpPr>
          <p:spPr>
            <a:xfrm>
              <a:off x="881747" y="5593334"/>
              <a:ext cx="7392987" cy="5089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37" name="Rectangle 3">
              <a:extLst>
                <a:ext uri="{FF2B5EF4-FFF2-40B4-BE49-F238E27FC236}">
                  <a16:creationId xmlns:a16="http://schemas.microsoft.com/office/drawing/2014/main" id="{C04B37D6-2356-4892-BE87-224A77952D24}"/>
                </a:ext>
              </a:extLst>
            </p:cNvPr>
            <p:cNvSpPr>
              <a:spLocks noChangeArrowheads="1"/>
            </p:cNvSpPr>
            <p:nvPr/>
          </p:nvSpPr>
          <p:spPr bwMode="auto">
            <a:xfrm>
              <a:off x="881747" y="5664987"/>
              <a:ext cx="7392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rPr>
                <a:t>It is in the past. It is called the </a:t>
              </a:r>
              <a:r>
                <a:rPr lang="en-GB" altLang="en-US" b="1" dirty="0">
                  <a:solidFill>
                    <a:schemeClr val="tx1"/>
                  </a:solidFill>
                </a:rPr>
                <a:t>Present Perfect </a:t>
              </a:r>
              <a:r>
                <a:rPr lang="en-GB" altLang="en-US" dirty="0">
                  <a:solidFill>
                    <a:schemeClr val="tx1"/>
                  </a:solidFill>
                </a:rPr>
                <a:t>tense. </a:t>
              </a:r>
              <a:endParaRPr lang="en-GB" altLang="en-US" b="1" dirty="0">
                <a:solidFill>
                  <a:schemeClr val="tx1"/>
                </a:solidFill>
                <a:latin typeface="Sassoon Infant Md" pitchFamily="50" charset="0"/>
              </a:endParaRPr>
            </a:p>
          </p:txBody>
        </p:sp>
      </p:grpSp>
      <p:pic>
        <p:nvPicPr>
          <p:cNvPr id="13334" name="Picture 2">
            <a:extLst>
              <a:ext uri="{FF2B5EF4-FFF2-40B4-BE49-F238E27FC236}">
                <a16:creationId xmlns:a16="http://schemas.microsoft.com/office/drawing/2014/main" id="{D2424368-C63B-41F1-9196-6AC27A8F6C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7389" y="3851275"/>
            <a:ext cx="209232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295338BF-410E-412C-B51D-B36538D874CF}"/>
              </a:ext>
            </a:extLst>
          </p:cNvPr>
          <p:cNvSpPr>
            <a:spLocks noGrp="1"/>
          </p:cNvSpPr>
          <p:nvPr>
            <p:ph type="title"/>
          </p:nvPr>
        </p:nvSpPr>
        <p:spPr>
          <a:xfrm>
            <a:off x="1981201" y="479426"/>
            <a:ext cx="8220075" cy="993775"/>
          </a:xfrm>
        </p:spPr>
        <p:txBody>
          <a:bodyPr/>
          <a:lstStyle/>
          <a:p>
            <a:pPr eaLnBrk="1" hangingPunct="1"/>
            <a:r>
              <a:rPr lang="en-GB" altLang="en-US" sz="2800" dirty="0">
                <a:latin typeface="Comic Sans MS" panose="030F0702030302020204" pitchFamily="66" charset="0"/>
              </a:rPr>
              <a:t>What’s the difference between past and present perfect?</a:t>
            </a:r>
          </a:p>
        </p:txBody>
      </p:sp>
      <p:sp>
        <p:nvSpPr>
          <p:cNvPr id="8" name="Rectangle 7">
            <a:extLst>
              <a:ext uri="{FF2B5EF4-FFF2-40B4-BE49-F238E27FC236}">
                <a16:creationId xmlns:a16="http://schemas.microsoft.com/office/drawing/2014/main" id="{5C4CDD0F-2BAB-4E47-88AA-37A07B8B5990}"/>
              </a:ext>
            </a:extLst>
          </p:cNvPr>
          <p:cNvSpPr/>
          <p:nvPr/>
        </p:nvSpPr>
        <p:spPr>
          <a:xfrm>
            <a:off x="2576514" y="1473200"/>
            <a:ext cx="3379787" cy="190500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Before he </a:t>
            </a:r>
            <a:r>
              <a:rPr lang="en-GB" sz="1600" b="1" dirty="0">
                <a:solidFill>
                  <a:schemeClr val="accent2"/>
                </a:solidFill>
              </a:rPr>
              <a:t>came</a:t>
            </a:r>
            <a:r>
              <a:rPr lang="en-GB" sz="1600" dirty="0">
                <a:solidFill>
                  <a:schemeClr val="tx1"/>
                </a:solidFill>
              </a:rPr>
              <a:t> to our town, </a:t>
            </a:r>
            <a:r>
              <a:rPr lang="en-GB" sz="1600" dirty="0" err="1">
                <a:solidFill>
                  <a:schemeClr val="tx1"/>
                </a:solidFill>
              </a:rPr>
              <a:t>Kashaan</a:t>
            </a:r>
            <a:r>
              <a:rPr lang="en-GB" sz="1600" dirty="0">
                <a:solidFill>
                  <a:schemeClr val="tx1"/>
                </a:solidFill>
              </a:rPr>
              <a:t> </a:t>
            </a:r>
            <a:r>
              <a:rPr lang="en-GB" sz="1600" b="1" dirty="0">
                <a:solidFill>
                  <a:schemeClr val="accent2"/>
                </a:solidFill>
              </a:rPr>
              <a:t>was</a:t>
            </a:r>
            <a:r>
              <a:rPr lang="en-GB" sz="1600" dirty="0">
                <a:solidFill>
                  <a:schemeClr val="tx1"/>
                </a:solidFill>
              </a:rPr>
              <a:t> in Birmingham.</a:t>
            </a:r>
          </a:p>
          <a:p>
            <a:pPr algn="ctr">
              <a:defRPr/>
            </a:pPr>
            <a:r>
              <a:rPr lang="en-GB" sz="1600" dirty="0">
                <a:solidFill>
                  <a:schemeClr val="tx1"/>
                </a:solidFill>
              </a:rPr>
              <a:t>His mum </a:t>
            </a:r>
            <a:r>
              <a:rPr lang="en-GB" sz="1600" b="1" dirty="0">
                <a:solidFill>
                  <a:schemeClr val="accent2"/>
                </a:solidFill>
              </a:rPr>
              <a:t>got</a:t>
            </a:r>
            <a:r>
              <a:rPr lang="en-GB" sz="1600" dirty="0">
                <a:solidFill>
                  <a:schemeClr val="tx1"/>
                </a:solidFill>
              </a:rPr>
              <a:t> a new job so the family </a:t>
            </a:r>
            <a:r>
              <a:rPr lang="en-GB" sz="1600" b="1" dirty="0">
                <a:solidFill>
                  <a:schemeClr val="accent2"/>
                </a:solidFill>
              </a:rPr>
              <a:t>moved</a:t>
            </a:r>
            <a:r>
              <a:rPr lang="en-GB" sz="1600" dirty="0">
                <a:solidFill>
                  <a:schemeClr val="tx1"/>
                </a:solidFill>
              </a:rPr>
              <a:t> here.  </a:t>
            </a:r>
          </a:p>
          <a:p>
            <a:pPr algn="ctr">
              <a:defRPr/>
            </a:pPr>
            <a:r>
              <a:rPr lang="en-GB" sz="1600" dirty="0">
                <a:solidFill>
                  <a:schemeClr val="tx1"/>
                </a:solidFill>
              </a:rPr>
              <a:t>When I </a:t>
            </a:r>
            <a:r>
              <a:rPr lang="en-GB" sz="1600" b="1" dirty="0">
                <a:solidFill>
                  <a:schemeClr val="accent2"/>
                </a:solidFill>
              </a:rPr>
              <a:t>met</a:t>
            </a:r>
            <a:r>
              <a:rPr lang="en-GB" sz="1600" dirty="0">
                <a:solidFill>
                  <a:schemeClr val="tx1"/>
                </a:solidFill>
              </a:rPr>
              <a:t> </a:t>
            </a:r>
            <a:r>
              <a:rPr lang="en-GB" sz="1600" dirty="0" err="1">
                <a:solidFill>
                  <a:schemeClr val="tx1"/>
                </a:solidFill>
              </a:rPr>
              <a:t>Kashaan</a:t>
            </a:r>
            <a:r>
              <a:rPr lang="en-GB" sz="1600" dirty="0">
                <a:solidFill>
                  <a:schemeClr val="tx1"/>
                </a:solidFill>
              </a:rPr>
              <a:t>, he </a:t>
            </a:r>
            <a:r>
              <a:rPr lang="en-GB" sz="1600" b="1" dirty="0">
                <a:solidFill>
                  <a:schemeClr val="accent2"/>
                </a:solidFill>
              </a:rPr>
              <a:t>spoke</a:t>
            </a:r>
            <a:r>
              <a:rPr lang="en-GB" sz="1600" dirty="0">
                <a:solidFill>
                  <a:schemeClr val="tx1"/>
                </a:solidFill>
              </a:rPr>
              <a:t> with a ‘</a:t>
            </a:r>
            <a:r>
              <a:rPr lang="en-GB" sz="1600" dirty="0" err="1">
                <a:solidFill>
                  <a:schemeClr val="tx1"/>
                </a:solidFill>
              </a:rPr>
              <a:t>Brummie</a:t>
            </a:r>
            <a:r>
              <a:rPr lang="en-GB" sz="1600" dirty="0">
                <a:solidFill>
                  <a:schemeClr val="tx1"/>
                </a:solidFill>
              </a:rPr>
              <a:t>’ accent.</a:t>
            </a:r>
          </a:p>
        </p:txBody>
      </p:sp>
      <p:sp>
        <p:nvSpPr>
          <p:cNvPr id="11" name="Rectangle 10">
            <a:extLst>
              <a:ext uri="{FF2B5EF4-FFF2-40B4-BE49-F238E27FC236}">
                <a16:creationId xmlns:a16="http://schemas.microsoft.com/office/drawing/2014/main" id="{FB2612FA-951A-4095-94F7-77DD994BAA57}"/>
              </a:ext>
            </a:extLst>
          </p:cNvPr>
          <p:cNvSpPr/>
          <p:nvPr/>
        </p:nvSpPr>
        <p:spPr>
          <a:xfrm>
            <a:off x="6261100" y="1473200"/>
            <a:ext cx="3379788" cy="1905000"/>
          </a:xfrm>
          <a:prstGeom prst="rect">
            <a:avLst/>
          </a:prstGeom>
          <a:solidFill>
            <a:schemeClr val="bg1"/>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My friend </a:t>
            </a:r>
            <a:r>
              <a:rPr lang="en-GB" sz="1600" dirty="0" err="1">
                <a:solidFill>
                  <a:schemeClr val="tx1"/>
                </a:solidFill>
              </a:rPr>
              <a:t>Kashaan</a:t>
            </a:r>
            <a:r>
              <a:rPr lang="en-GB" sz="1600" dirty="0">
                <a:solidFill>
                  <a:schemeClr val="tx1"/>
                </a:solidFill>
              </a:rPr>
              <a:t> </a:t>
            </a:r>
            <a:r>
              <a:rPr lang="en-GB" sz="1600" b="1" dirty="0">
                <a:solidFill>
                  <a:schemeClr val="accent4"/>
                </a:solidFill>
              </a:rPr>
              <a:t>has lived </a:t>
            </a:r>
            <a:r>
              <a:rPr lang="en-GB" sz="1600" dirty="0">
                <a:solidFill>
                  <a:schemeClr val="tx1"/>
                </a:solidFill>
              </a:rPr>
              <a:t>in this town for five years.</a:t>
            </a:r>
          </a:p>
          <a:p>
            <a:pPr algn="ctr">
              <a:defRPr/>
            </a:pPr>
            <a:r>
              <a:rPr lang="en-GB" sz="1600" dirty="0">
                <a:solidFill>
                  <a:schemeClr val="tx1"/>
                </a:solidFill>
              </a:rPr>
              <a:t>We </a:t>
            </a:r>
            <a:r>
              <a:rPr lang="en-GB" sz="1600" b="1" dirty="0">
                <a:solidFill>
                  <a:schemeClr val="accent4"/>
                </a:solidFill>
              </a:rPr>
              <a:t>have been </a:t>
            </a:r>
            <a:r>
              <a:rPr lang="en-GB" sz="1600" dirty="0">
                <a:solidFill>
                  <a:schemeClr val="tx1"/>
                </a:solidFill>
              </a:rPr>
              <a:t>best friends all that time. </a:t>
            </a:r>
          </a:p>
          <a:p>
            <a:pPr algn="ctr">
              <a:defRPr/>
            </a:pPr>
            <a:r>
              <a:rPr lang="en-GB" sz="1600" dirty="0">
                <a:solidFill>
                  <a:schemeClr val="tx1"/>
                </a:solidFill>
              </a:rPr>
              <a:t>His dad says he </a:t>
            </a:r>
            <a:r>
              <a:rPr lang="en-GB" sz="1600" b="1" dirty="0">
                <a:solidFill>
                  <a:schemeClr val="accent4"/>
                </a:solidFill>
              </a:rPr>
              <a:t>has taken </a:t>
            </a:r>
            <a:r>
              <a:rPr lang="en-GB" sz="1600" dirty="0">
                <a:solidFill>
                  <a:schemeClr val="tx1"/>
                </a:solidFill>
              </a:rPr>
              <a:t>on the way I speak.</a:t>
            </a:r>
          </a:p>
        </p:txBody>
      </p:sp>
      <p:grpSp>
        <p:nvGrpSpPr>
          <p:cNvPr id="12" name="Group 18">
            <a:extLst>
              <a:ext uri="{FF2B5EF4-FFF2-40B4-BE49-F238E27FC236}">
                <a16:creationId xmlns:a16="http://schemas.microsoft.com/office/drawing/2014/main" id="{7518227B-C2CE-4C16-A5EC-FBAD9E7B140B}"/>
              </a:ext>
            </a:extLst>
          </p:cNvPr>
          <p:cNvGrpSpPr>
            <a:grpSpLocks/>
          </p:cNvGrpSpPr>
          <p:nvPr/>
        </p:nvGrpSpPr>
        <p:grpSpPr bwMode="auto">
          <a:xfrm>
            <a:off x="2541588" y="3503613"/>
            <a:ext cx="7212012" cy="869950"/>
            <a:chOff x="795152" y="3556464"/>
            <a:chExt cx="7703491" cy="952656"/>
          </a:xfrm>
        </p:grpSpPr>
        <p:cxnSp>
          <p:nvCxnSpPr>
            <p:cNvPr id="13" name="Straight Arrow Connector 12">
              <a:extLst>
                <a:ext uri="{FF2B5EF4-FFF2-40B4-BE49-F238E27FC236}">
                  <a16:creationId xmlns:a16="http://schemas.microsoft.com/office/drawing/2014/main" id="{587A8FD2-32B2-4D71-AFE8-75BE924F90DB}"/>
                </a:ext>
              </a:extLst>
            </p:cNvPr>
            <p:cNvCxnSpPr/>
            <p:nvPr/>
          </p:nvCxnSpPr>
          <p:spPr>
            <a:xfrm>
              <a:off x="1047808" y="4241403"/>
              <a:ext cx="6911607"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B29B3C-1EDC-4DD0-A267-FC6D939E8F24}"/>
                </a:ext>
              </a:extLst>
            </p:cNvPr>
            <p:cNvCxnSpPr/>
            <p:nvPr/>
          </p:nvCxnSpPr>
          <p:spPr>
            <a:xfrm>
              <a:off x="6875874" y="3931963"/>
              <a:ext cx="0" cy="577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9">
              <a:extLst>
                <a:ext uri="{FF2B5EF4-FFF2-40B4-BE49-F238E27FC236}">
                  <a16:creationId xmlns:a16="http://schemas.microsoft.com/office/drawing/2014/main" id="{C31BCA81-A9AF-4D50-84D8-315E3116A025}"/>
                </a:ext>
              </a:extLst>
            </p:cNvPr>
            <p:cNvSpPr txBox="1">
              <a:spLocks noChangeArrowheads="1"/>
            </p:cNvSpPr>
            <p:nvPr/>
          </p:nvSpPr>
          <p:spPr bwMode="auto">
            <a:xfrm>
              <a:off x="795152" y="3563418"/>
              <a:ext cx="752884" cy="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800" dirty="0">
                  <a:latin typeface="+mn-lt"/>
                </a:rPr>
                <a:t>past</a:t>
              </a:r>
            </a:p>
          </p:txBody>
        </p:sp>
        <p:sp>
          <p:nvSpPr>
            <p:cNvPr id="16" name="TextBox 13">
              <a:extLst>
                <a:ext uri="{FF2B5EF4-FFF2-40B4-BE49-F238E27FC236}">
                  <a16:creationId xmlns:a16="http://schemas.microsoft.com/office/drawing/2014/main" id="{67526F52-4700-4C97-9930-5F45402F60D6}"/>
                </a:ext>
              </a:extLst>
            </p:cNvPr>
            <p:cNvSpPr txBox="1">
              <a:spLocks noChangeArrowheads="1"/>
            </p:cNvSpPr>
            <p:nvPr/>
          </p:nvSpPr>
          <p:spPr bwMode="auto">
            <a:xfrm>
              <a:off x="7579582" y="3563418"/>
              <a:ext cx="919061" cy="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800" dirty="0">
                  <a:latin typeface="+mn-lt"/>
                </a:rPr>
                <a:t>future</a:t>
              </a:r>
            </a:p>
          </p:txBody>
        </p:sp>
        <p:sp>
          <p:nvSpPr>
            <p:cNvPr id="17" name="TextBox 14">
              <a:extLst>
                <a:ext uri="{FF2B5EF4-FFF2-40B4-BE49-F238E27FC236}">
                  <a16:creationId xmlns:a16="http://schemas.microsoft.com/office/drawing/2014/main" id="{D15E6059-128F-46DA-9F22-8E32CA608FFF}"/>
                </a:ext>
              </a:extLst>
            </p:cNvPr>
            <p:cNvSpPr txBox="1">
              <a:spLocks noChangeArrowheads="1"/>
            </p:cNvSpPr>
            <p:nvPr/>
          </p:nvSpPr>
          <p:spPr bwMode="auto">
            <a:xfrm>
              <a:off x="6596086" y="3556464"/>
              <a:ext cx="663013" cy="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800">
                  <a:latin typeface="+mn-lt"/>
                </a:rPr>
                <a:t>now</a:t>
              </a:r>
            </a:p>
          </p:txBody>
        </p:sp>
        <p:cxnSp>
          <p:nvCxnSpPr>
            <p:cNvPr id="18" name="Straight Arrow Connector 17">
              <a:extLst>
                <a:ext uri="{FF2B5EF4-FFF2-40B4-BE49-F238E27FC236}">
                  <a16:creationId xmlns:a16="http://schemas.microsoft.com/office/drawing/2014/main" id="{A617578E-0237-4BEF-B1D4-B0B8E41F28B0}"/>
                </a:ext>
              </a:extLst>
            </p:cNvPr>
            <p:cNvCxnSpPr/>
            <p:nvPr/>
          </p:nvCxnSpPr>
          <p:spPr>
            <a:xfrm>
              <a:off x="3084325" y="4364830"/>
              <a:ext cx="3744070"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0D3A565-9608-409F-B8F9-69865F3E509F}"/>
                </a:ext>
              </a:extLst>
            </p:cNvPr>
            <p:cNvCxnSpPr/>
            <p:nvPr/>
          </p:nvCxnSpPr>
          <p:spPr>
            <a:xfrm>
              <a:off x="3084325" y="3749428"/>
              <a:ext cx="0" cy="47285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20" name="Title 20">
            <a:extLst>
              <a:ext uri="{FF2B5EF4-FFF2-40B4-BE49-F238E27FC236}">
                <a16:creationId xmlns:a16="http://schemas.microsoft.com/office/drawing/2014/main" id="{AD61A7ED-8BDC-4511-BC01-392C8FFC0278}"/>
              </a:ext>
            </a:extLst>
          </p:cNvPr>
          <p:cNvSpPr>
            <a:spLocks/>
          </p:cNvSpPr>
          <p:nvPr/>
        </p:nvSpPr>
        <p:spPr bwMode="auto">
          <a:xfrm>
            <a:off x="1981201" y="4221163"/>
            <a:ext cx="8220075" cy="995362"/>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2800" dirty="0">
                <a:latin typeface="Comic Sans MS" panose="030F0702030302020204" pitchFamily="66" charset="0"/>
              </a:rPr>
              <a:t>It’s all about the timing…</a:t>
            </a:r>
          </a:p>
        </p:txBody>
      </p:sp>
      <p:sp>
        <p:nvSpPr>
          <p:cNvPr id="22" name="Rectangle 21">
            <a:extLst>
              <a:ext uri="{FF2B5EF4-FFF2-40B4-BE49-F238E27FC236}">
                <a16:creationId xmlns:a16="http://schemas.microsoft.com/office/drawing/2014/main" id="{4C3CFA3A-46F8-41FA-8C5D-8378B3FB679D}"/>
              </a:ext>
            </a:extLst>
          </p:cNvPr>
          <p:cNvSpPr>
            <a:spLocks noChangeArrowheads="1"/>
          </p:cNvSpPr>
          <p:nvPr/>
        </p:nvSpPr>
        <p:spPr bwMode="auto">
          <a:xfrm>
            <a:off x="2233614" y="5267325"/>
            <a:ext cx="3862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b="1" dirty="0">
                <a:solidFill>
                  <a:schemeClr val="accent2"/>
                </a:solidFill>
                <a:latin typeface="+mn-lt"/>
                <a:cs typeface="Arial" panose="020B0604020202020204" pitchFamily="34" charset="0"/>
              </a:rPr>
              <a:t>Past</a:t>
            </a:r>
            <a:r>
              <a:rPr lang="en-GB" altLang="en-US" sz="1600" b="1" dirty="0">
                <a:solidFill>
                  <a:srgbClr val="7030A0"/>
                </a:solidFill>
                <a:latin typeface="+mn-lt"/>
                <a:cs typeface="Arial" panose="020B0604020202020204" pitchFamily="34" charset="0"/>
              </a:rPr>
              <a:t> </a:t>
            </a:r>
            <a:r>
              <a:rPr lang="en-GB" altLang="en-US" sz="1600" dirty="0">
                <a:latin typeface="+mn-lt"/>
                <a:cs typeface="Arial" panose="020B0604020202020204" pitchFamily="34" charset="0"/>
              </a:rPr>
              <a:t>tense is used for activities or events that started and finished in the past.</a:t>
            </a:r>
          </a:p>
        </p:txBody>
      </p:sp>
      <p:sp>
        <p:nvSpPr>
          <p:cNvPr id="23" name="Rectangle 22">
            <a:extLst>
              <a:ext uri="{FF2B5EF4-FFF2-40B4-BE49-F238E27FC236}">
                <a16:creationId xmlns:a16="http://schemas.microsoft.com/office/drawing/2014/main" id="{3B18E279-1B68-4EFF-BF35-54918BB7708A}"/>
              </a:ext>
            </a:extLst>
          </p:cNvPr>
          <p:cNvSpPr>
            <a:spLocks noChangeArrowheads="1"/>
          </p:cNvSpPr>
          <p:nvPr/>
        </p:nvSpPr>
        <p:spPr bwMode="auto">
          <a:xfrm>
            <a:off x="6192838" y="4994276"/>
            <a:ext cx="37195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b="1" dirty="0">
                <a:solidFill>
                  <a:schemeClr val="accent4"/>
                </a:solidFill>
                <a:latin typeface="+mn-lt"/>
                <a:cs typeface="Arial" panose="020B0604020202020204" pitchFamily="34" charset="0"/>
              </a:rPr>
              <a:t>Present perfect </a:t>
            </a:r>
            <a:r>
              <a:rPr lang="en-GB" altLang="en-US" sz="1600" dirty="0">
                <a:latin typeface="+mn-lt"/>
                <a:cs typeface="Arial" panose="020B0604020202020204" pitchFamily="34" charset="0"/>
              </a:rPr>
              <a:t>tense is used for activities that started in the past but are still true now, or have an effect on what is happening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7258D830-C197-490B-AD11-C5E547335A2A}"/>
              </a:ext>
            </a:extLst>
          </p:cNvPr>
          <p:cNvSpPr>
            <a:spLocks noGrp="1"/>
          </p:cNvSpPr>
          <p:nvPr>
            <p:ph type="title"/>
          </p:nvPr>
        </p:nvSpPr>
        <p:spPr>
          <a:xfrm>
            <a:off x="1981201" y="479426"/>
            <a:ext cx="8220075" cy="993775"/>
          </a:xfrm>
        </p:spPr>
        <p:txBody>
          <a:bodyPr/>
          <a:lstStyle/>
          <a:p>
            <a:pPr eaLnBrk="1" hangingPunct="1"/>
            <a:r>
              <a:rPr lang="en-GB" altLang="en-US" sz="3600" dirty="0">
                <a:latin typeface="Comic Sans MS" panose="030F0702030302020204" pitchFamily="66" charset="0"/>
              </a:rPr>
              <a:t>Making the Present Perfect Tense</a:t>
            </a:r>
          </a:p>
        </p:txBody>
      </p:sp>
      <p:sp>
        <p:nvSpPr>
          <p:cNvPr id="25" name="TextBox 5">
            <a:extLst>
              <a:ext uri="{FF2B5EF4-FFF2-40B4-BE49-F238E27FC236}">
                <a16:creationId xmlns:a16="http://schemas.microsoft.com/office/drawing/2014/main" id="{CB26CDD5-1CF5-45D4-B854-FCE3C1DE8050}"/>
              </a:ext>
            </a:extLst>
          </p:cNvPr>
          <p:cNvSpPr txBox="1">
            <a:spLocks noChangeArrowheads="1"/>
          </p:cNvSpPr>
          <p:nvPr/>
        </p:nvSpPr>
        <p:spPr bwMode="auto">
          <a:xfrm>
            <a:off x="2532064" y="3262314"/>
            <a:ext cx="71278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a:spcAft>
                <a:spcPts val="600"/>
              </a:spcAft>
              <a:buFont typeface="+mj-lt"/>
              <a:buAutoNum type="arabicPeriod"/>
              <a:defRPr/>
            </a:pPr>
            <a:r>
              <a:rPr lang="en-GB" altLang="en-US" sz="1600" dirty="0">
                <a:latin typeface="+mn-lt"/>
                <a:cs typeface="Arial" charset="0"/>
              </a:rPr>
              <a:t>My friend Kashaan </a:t>
            </a:r>
            <a:r>
              <a:rPr lang="en-GB" altLang="en-US" sz="1600" b="1" dirty="0">
                <a:solidFill>
                  <a:schemeClr val="accent4"/>
                </a:solidFill>
                <a:latin typeface="+mn-lt"/>
                <a:cs typeface="Arial" charset="0"/>
              </a:rPr>
              <a:t>_____</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b="1" dirty="0">
                <a:solidFill>
                  <a:schemeClr val="accent4"/>
                </a:solidFill>
                <a:latin typeface="+mn-lt"/>
                <a:cs typeface="Arial" charset="0"/>
              </a:rPr>
              <a:t>lived</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dirty="0">
                <a:latin typeface="+mn-lt"/>
                <a:cs typeface="Arial" charset="0"/>
              </a:rPr>
              <a:t>in this town for five years.</a:t>
            </a:r>
          </a:p>
          <a:p>
            <a:pPr marL="342900" indent="-342900">
              <a:spcAft>
                <a:spcPts val="600"/>
              </a:spcAft>
              <a:buFont typeface="+mj-lt"/>
              <a:buAutoNum type="arabicPeriod"/>
              <a:defRPr/>
            </a:pPr>
            <a:r>
              <a:rPr lang="en-GB" altLang="en-US" sz="1600" dirty="0">
                <a:latin typeface="+mn-lt"/>
                <a:cs typeface="Arial" charset="0"/>
              </a:rPr>
              <a:t>We </a:t>
            </a:r>
            <a:r>
              <a:rPr lang="en-GB" altLang="en-US" sz="1600" b="1" dirty="0">
                <a:solidFill>
                  <a:schemeClr val="accent4"/>
                </a:solidFill>
                <a:latin typeface="+mn-lt"/>
                <a:cs typeface="Arial" charset="0"/>
              </a:rPr>
              <a:t>_____</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b="1" dirty="0">
                <a:solidFill>
                  <a:schemeClr val="accent4"/>
                </a:solidFill>
                <a:latin typeface="+mn-lt"/>
                <a:cs typeface="Arial" charset="0"/>
              </a:rPr>
              <a:t>been</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dirty="0">
                <a:latin typeface="+mn-lt"/>
                <a:cs typeface="Arial" charset="0"/>
              </a:rPr>
              <a:t>best friends all that time. </a:t>
            </a:r>
          </a:p>
          <a:p>
            <a:pPr marL="342900" indent="-342900">
              <a:spcAft>
                <a:spcPts val="600"/>
              </a:spcAft>
              <a:buFont typeface="+mj-lt"/>
              <a:buAutoNum type="arabicPeriod"/>
              <a:defRPr/>
            </a:pPr>
            <a:r>
              <a:rPr lang="en-GB" altLang="en-US" sz="1600" dirty="0">
                <a:latin typeface="+mn-lt"/>
                <a:cs typeface="Arial" charset="0"/>
              </a:rPr>
              <a:t>His dad says he </a:t>
            </a:r>
            <a:r>
              <a:rPr lang="en-GB" altLang="en-US" sz="1600" dirty="0">
                <a:solidFill>
                  <a:schemeClr val="accent4"/>
                </a:solidFill>
                <a:latin typeface="+mn-lt"/>
                <a:cs typeface="Arial" charset="0"/>
              </a:rPr>
              <a:t>_</a:t>
            </a:r>
            <a:r>
              <a:rPr lang="en-GB" altLang="en-US" sz="1600" b="1" dirty="0">
                <a:solidFill>
                  <a:schemeClr val="accent4"/>
                </a:solidFill>
                <a:latin typeface="+mn-lt"/>
                <a:cs typeface="Arial" charset="0"/>
              </a:rPr>
              <a:t>____</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b="1" dirty="0">
                <a:solidFill>
                  <a:schemeClr val="accent4"/>
                </a:solidFill>
                <a:latin typeface="+mn-lt"/>
                <a:cs typeface="Arial" charset="0"/>
              </a:rPr>
              <a:t>taken</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dirty="0">
                <a:latin typeface="+mn-lt"/>
                <a:cs typeface="Arial" charset="0"/>
              </a:rPr>
              <a:t>on the way I speak.</a:t>
            </a:r>
          </a:p>
          <a:p>
            <a:pPr marL="342900" indent="-342900">
              <a:spcAft>
                <a:spcPts val="600"/>
              </a:spcAft>
              <a:buFont typeface="+mj-lt"/>
              <a:buAutoNum type="arabicPeriod"/>
              <a:defRPr/>
            </a:pPr>
            <a:r>
              <a:rPr lang="en-GB" altLang="en-US" sz="1600" dirty="0">
                <a:latin typeface="+mn-lt"/>
                <a:cs typeface="Arial" charset="0"/>
              </a:rPr>
              <a:t>Unfortunately, the cat </a:t>
            </a:r>
            <a:r>
              <a:rPr lang="en-GB" altLang="en-US" sz="1600" b="1" dirty="0">
                <a:solidFill>
                  <a:schemeClr val="accent4"/>
                </a:solidFill>
                <a:latin typeface="+mn-lt"/>
                <a:cs typeface="Arial" charset="0"/>
              </a:rPr>
              <a:t>_____ been </a:t>
            </a:r>
            <a:r>
              <a:rPr lang="en-GB" altLang="en-US" sz="1600" dirty="0">
                <a:latin typeface="+mn-lt"/>
                <a:cs typeface="Arial" charset="0"/>
              </a:rPr>
              <a:t>sick on the carpet – yuk!</a:t>
            </a:r>
          </a:p>
          <a:p>
            <a:pPr marL="342900" indent="-342900">
              <a:spcAft>
                <a:spcPts val="600"/>
              </a:spcAft>
              <a:buFont typeface="+mj-lt"/>
              <a:buAutoNum type="arabicPeriod"/>
              <a:defRPr/>
            </a:pPr>
            <a:r>
              <a:rPr lang="en-GB" altLang="en-US" sz="1600" dirty="0">
                <a:latin typeface="+mn-lt"/>
                <a:cs typeface="Arial" charset="0"/>
              </a:rPr>
              <a:t>Mum asked, “Where </a:t>
            </a:r>
            <a:r>
              <a:rPr lang="en-GB" altLang="en-US" sz="1600" b="1" dirty="0">
                <a:solidFill>
                  <a:schemeClr val="accent4"/>
                </a:solidFill>
                <a:latin typeface="+mn-lt"/>
                <a:cs typeface="Arial" charset="0"/>
              </a:rPr>
              <a:t>_____</a:t>
            </a:r>
            <a:r>
              <a:rPr lang="en-GB" altLang="en-US" sz="1600" dirty="0">
                <a:solidFill>
                  <a:schemeClr val="accent4"/>
                </a:solidFill>
                <a:latin typeface="+mn-lt"/>
                <a:cs typeface="Arial" charset="0"/>
              </a:rPr>
              <a:t> you </a:t>
            </a:r>
            <a:r>
              <a:rPr lang="en-GB" altLang="en-US" sz="1600" b="1" dirty="0">
                <a:solidFill>
                  <a:schemeClr val="accent4"/>
                </a:solidFill>
                <a:latin typeface="+mn-lt"/>
                <a:cs typeface="Arial" charset="0"/>
              </a:rPr>
              <a:t>been</a:t>
            </a:r>
            <a:r>
              <a:rPr lang="en-GB" altLang="en-US" sz="1600" dirty="0">
                <a:solidFill>
                  <a:schemeClr val="accent4"/>
                </a:solidFill>
                <a:latin typeface="+mn-lt"/>
                <a:cs typeface="Arial" charset="0"/>
              </a:rPr>
              <a:t> </a:t>
            </a:r>
            <a:r>
              <a:rPr lang="en-GB" altLang="en-US" sz="1600" dirty="0">
                <a:latin typeface="+mn-lt"/>
                <a:cs typeface="Arial" charset="0"/>
              </a:rPr>
              <a:t>all this time?”</a:t>
            </a:r>
          </a:p>
          <a:p>
            <a:pPr marL="342900" indent="-342900">
              <a:spcAft>
                <a:spcPts val="600"/>
              </a:spcAft>
              <a:buFont typeface="+mj-lt"/>
              <a:buAutoNum type="arabicPeriod"/>
              <a:defRPr/>
            </a:pPr>
            <a:r>
              <a:rPr lang="en-GB" altLang="en-US" sz="1600" dirty="0">
                <a:latin typeface="+mn-lt"/>
                <a:cs typeface="Arial" charset="0"/>
              </a:rPr>
              <a:t>What a shame; Sports Day </a:t>
            </a:r>
            <a:r>
              <a:rPr lang="en-GB" altLang="en-US" sz="1600" b="1" dirty="0">
                <a:solidFill>
                  <a:schemeClr val="accent4"/>
                </a:solidFill>
                <a:latin typeface="+mn-lt"/>
                <a:cs typeface="Arial" charset="0"/>
              </a:rPr>
              <a:t>_____ been </a:t>
            </a:r>
            <a:r>
              <a:rPr lang="en-GB" altLang="en-US" sz="1600" dirty="0">
                <a:latin typeface="+mn-lt"/>
                <a:cs typeface="Arial" charset="0"/>
              </a:rPr>
              <a:t>postponed because of the rain.</a:t>
            </a:r>
          </a:p>
          <a:p>
            <a:pPr marL="342900" indent="-342900">
              <a:spcAft>
                <a:spcPts val="600"/>
              </a:spcAft>
              <a:buFont typeface="+mj-lt"/>
              <a:buAutoNum type="arabicPeriod"/>
              <a:defRPr/>
            </a:pPr>
            <a:r>
              <a:rPr lang="en-GB" altLang="en-US" sz="1600" dirty="0">
                <a:solidFill>
                  <a:schemeClr val="accent4"/>
                </a:solidFill>
                <a:latin typeface="+mn-lt"/>
                <a:cs typeface="Arial" charset="0"/>
              </a:rPr>
              <a:t> </a:t>
            </a:r>
            <a:r>
              <a:rPr lang="en-GB" altLang="en-US" sz="1600" b="1" dirty="0">
                <a:solidFill>
                  <a:schemeClr val="accent4"/>
                </a:solidFill>
                <a:latin typeface="+mn-lt"/>
                <a:cs typeface="Arial" charset="0"/>
              </a:rPr>
              <a:t>_____</a:t>
            </a:r>
            <a:r>
              <a:rPr lang="en-GB" altLang="en-US" sz="1600" dirty="0">
                <a:solidFill>
                  <a:schemeClr val="accent4"/>
                </a:solidFill>
                <a:latin typeface="+mn-lt"/>
                <a:cs typeface="Arial" charset="0"/>
              </a:rPr>
              <a:t> </a:t>
            </a:r>
            <a:r>
              <a:rPr lang="en-GB" altLang="en-US" sz="1600" dirty="0">
                <a:latin typeface="+mn-lt"/>
                <a:cs typeface="Arial" charset="0"/>
              </a:rPr>
              <a:t>every</a:t>
            </a:r>
            <a:r>
              <a:rPr lang="en-GB" altLang="en-US" sz="1600" dirty="0">
                <a:solidFill>
                  <a:schemeClr val="accent4"/>
                </a:solidFill>
                <a:latin typeface="+mn-lt"/>
                <a:cs typeface="Arial" charset="0"/>
              </a:rPr>
              <a:t> </a:t>
            </a:r>
            <a:r>
              <a:rPr lang="en-GB" altLang="en-US" sz="1600" dirty="0">
                <a:latin typeface="+mn-lt"/>
                <a:cs typeface="Arial" charset="0"/>
              </a:rPr>
              <a:t>person </a:t>
            </a:r>
            <a:r>
              <a:rPr lang="en-GB" altLang="en-US" sz="1600" b="1" dirty="0">
                <a:solidFill>
                  <a:schemeClr val="accent4"/>
                </a:solidFill>
                <a:latin typeface="+mn-lt"/>
                <a:cs typeface="Arial" charset="0"/>
              </a:rPr>
              <a:t>chosen</a:t>
            </a:r>
            <a:r>
              <a:rPr lang="en-GB" altLang="en-US" sz="1600" dirty="0">
                <a:latin typeface="+mn-lt"/>
                <a:cs typeface="Arial" charset="0"/>
              </a:rPr>
              <a:t> a partner now?</a:t>
            </a:r>
          </a:p>
          <a:p>
            <a:pPr marL="342900" indent="-342900">
              <a:spcAft>
                <a:spcPts val="600"/>
              </a:spcAft>
              <a:buFont typeface="+mj-lt"/>
              <a:buAutoNum type="arabicPeriod"/>
              <a:defRPr/>
            </a:pPr>
            <a:r>
              <a:rPr lang="en-GB" altLang="en-US" sz="1600" dirty="0">
                <a:latin typeface="+mn-lt"/>
                <a:cs typeface="Arial" charset="0"/>
              </a:rPr>
              <a:t>“What </a:t>
            </a:r>
            <a:r>
              <a:rPr lang="en-GB" altLang="en-US" sz="1600" b="1" dirty="0">
                <a:solidFill>
                  <a:schemeClr val="accent4"/>
                </a:solidFill>
                <a:latin typeface="+mn-lt"/>
                <a:cs typeface="Arial" charset="0"/>
              </a:rPr>
              <a:t>____ happened </a:t>
            </a:r>
            <a:r>
              <a:rPr lang="en-GB" altLang="en-US" sz="1600" dirty="0">
                <a:latin typeface="+mn-lt"/>
                <a:cs typeface="Arial" charset="0"/>
              </a:rPr>
              <a:t>to all my pencils?” asked the teacher.</a:t>
            </a:r>
          </a:p>
        </p:txBody>
      </p:sp>
      <p:pic>
        <p:nvPicPr>
          <p:cNvPr id="14340" name="Picture 14">
            <a:extLst>
              <a:ext uri="{FF2B5EF4-FFF2-40B4-BE49-F238E27FC236}">
                <a16:creationId xmlns:a16="http://schemas.microsoft.com/office/drawing/2014/main" id="{34319EF1-B315-4865-853D-B7BB1125FA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61563" y="6643689"/>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7DB3DF73-195D-4532-A4CC-6CFCFE425C82}"/>
              </a:ext>
            </a:extLst>
          </p:cNvPr>
          <p:cNvGrpSpPr>
            <a:grpSpLocks/>
          </p:cNvGrpSpPr>
          <p:nvPr/>
        </p:nvGrpSpPr>
        <p:grpSpPr bwMode="auto">
          <a:xfrm>
            <a:off x="3074989" y="3240088"/>
            <a:ext cx="2920999" cy="2589213"/>
            <a:chOff x="1549797" y="3239956"/>
            <a:chExt cx="2921685" cy="2588510"/>
          </a:xfrm>
        </p:grpSpPr>
        <p:sp>
          <p:nvSpPr>
            <p:cNvPr id="28" name="TextBox 5">
              <a:extLst>
                <a:ext uri="{FF2B5EF4-FFF2-40B4-BE49-F238E27FC236}">
                  <a16:creationId xmlns:a16="http://schemas.microsoft.com/office/drawing/2014/main" id="{58BF927B-B30A-4B7D-AAA8-FDC5AE7127BF}"/>
                </a:ext>
              </a:extLst>
            </p:cNvPr>
            <p:cNvSpPr txBox="1">
              <a:spLocks noChangeArrowheads="1"/>
            </p:cNvSpPr>
            <p:nvPr/>
          </p:nvSpPr>
          <p:spPr bwMode="auto">
            <a:xfrm>
              <a:off x="3104324" y="3239956"/>
              <a:ext cx="647852"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defRPr/>
              </a:pPr>
              <a:r>
                <a:rPr lang="en-GB" altLang="en-US" sz="1600" b="1" dirty="0">
                  <a:solidFill>
                    <a:srgbClr val="00B0F0"/>
                  </a:solidFill>
                  <a:latin typeface="+mn-lt"/>
                  <a:cs typeface="Arial" panose="020B0604020202020204" pitchFamily="34" charset="0"/>
                </a:rPr>
                <a:t>has</a:t>
              </a:r>
            </a:p>
          </p:txBody>
        </p:sp>
        <p:sp>
          <p:nvSpPr>
            <p:cNvPr id="29" name="TextBox 5">
              <a:extLst>
                <a:ext uri="{FF2B5EF4-FFF2-40B4-BE49-F238E27FC236}">
                  <a16:creationId xmlns:a16="http://schemas.microsoft.com/office/drawing/2014/main" id="{BF9A4302-4D11-4BE5-A216-544E95124564}"/>
                </a:ext>
              </a:extLst>
            </p:cNvPr>
            <p:cNvSpPr txBox="1">
              <a:spLocks noChangeArrowheads="1"/>
            </p:cNvSpPr>
            <p:nvPr/>
          </p:nvSpPr>
          <p:spPr bwMode="auto">
            <a:xfrm>
              <a:off x="1691911" y="3578002"/>
              <a:ext cx="720894"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defRPr/>
              </a:pPr>
              <a:r>
                <a:rPr lang="en-GB" altLang="en-US" sz="1600" b="1" dirty="0">
                  <a:solidFill>
                    <a:srgbClr val="00B0F0"/>
                  </a:solidFill>
                  <a:latin typeface="+mn-lt"/>
                  <a:cs typeface="Arial" panose="020B0604020202020204" pitchFamily="34" charset="0"/>
                </a:rPr>
                <a:t>have</a:t>
              </a:r>
            </a:p>
          </p:txBody>
        </p:sp>
        <p:sp>
          <p:nvSpPr>
            <p:cNvPr id="30" name="TextBox 5">
              <a:extLst>
                <a:ext uri="{FF2B5EF4-FFF2-40B4-BE49-F238E27FC236}">
                  <a16:creationId xmlns:a16="http://schemas.microsoft.com/office/drawing/2014/main" id="{DBF8E473-E1E6-4966-985F-DC021998F211}"/>
                </a:ext>
              </a:extLst>
            </p:cNvPr>
            <p:cNvSpPr txBox="1">
              <a:spLocks noChangeArrowheads="1"/>
            </p:cNvSpPr>
            <p:nvPr/>
          </p:nvSpPr>
          <p:spPr bwMode="auto">
            <a:xfrm>
              <a:off x="2772459" y="3906525"/>
              <a:ext cx="719307"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defRPr/>
              </a:pPr>
              <a:r>
                <a:rPr lang="en-GB" altLang="en-US" sz="1600" b="1" dirty="0">
                  <a:solidFill>
                    <a:srgbClr val="00B0F0"/>
                  </a:solidFill>
                  <a:latin typeface="+mn-lt"/>
                  <a:cs typeface="Arial" panose="020B0604020202020204" pitchFamily="34" charset="0"/>
                </a:rPr>
                <a:t>has</a:t>
              </a:r>
            </a:p>
          </p:txBody>
        </p:sp>
        <p:sp>
          <p:nvSpPr>
            <p:cNvPr id="31" name="TextBox 5">
              <a:extLst>
                <a:ext uri="{FF2B5EF4-FFF2-40B4-BE49-F238E27FC236}">
                  <a16:creationId xmlns:a16="http://schemas.microsoft.com/office/drawing/2014/main" id="{0E098662-2556-4817-9797-50938153F098}"/>
                </a:ext>
              </a:extLst>
            </p:cNvPr>
            <p:cNvSpPr txBox="1">
              <a:spLocks noChangeArrowheads="1"/>
            </p:cNvSpPr>
            <p:nvPr/>
          </p:nvSpPr>
          <p:spPr bwMode="auto">
            <a:xfrm>
              <a:off x="3391728" y="4208069"/>
              <a:ext cx="720894"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defRPr/>
              </a:pPr>
              <a:r>
                <a:rPr lang="en-GB" altLang="en-US" sz="1600" b="1" dirty="0">
                  <a:solidFill>
                    <a:srgbClr val="00B0F0"/>
                  </a:solidFill>
                  <a:latin typeface="+mn-lt"/>
                  <a:cs typeface="Arial" panose="020B0604020202020204" pitchFamily="34" charset="0"/>
                </a:rPr>
                <a:t>has</a:t>
              </a:r>
            </a:p>
          </p:txBody>
        </p:sp>
        <p:sp>
          <p:nvSpPr>
            <p:cNvPr id="32" name="TextBox 5">
              <a:extLst>
                <a:ext uri="{FF2B5EF4-FFF2-40B4-BE49-F238E27FC236}">
                  <a16:creationId xmlns:a16="http://schemas.microsoft.com/office/drawing/2014/main" id="{D1F2A7A8-35FA-4377-867F-D0D97FDE8EE4}"/>
                </a:ext>
              </a:extLst>
            </p:cNvPr>
            <p:cNvSpPr txBox="1">
              <a:spLocks noChangeArrowheads="1"/>
            </p:cNvSpPr>
            <p:nvPr/>
          </p:nvSpPr>
          <p:spPr bwMode="auto">
            <a:xfrm>
              <a:off x="3132112" y="4527069"/>
              <a:ext cx="720894"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defRPr/>
              </a:pPr>
              <a:r>
                <a:rPr lang="en-GB" altLang="en-US" sz="1600" b="1" dirty="0">
                  <a:solidFill>
                    <a:srgbClr val="00B0F0"/>
                  </a:solidFill>
                  <a:latin typeface="+mn-lt"/>
                  <a:cs typeface="Arial" panose="020B0604020202020204" pitchFamily="34" charset="0"/>
                </a:rPr>
                <a:t>have</a:t>
              </a:r>
            </a:p>
          </p:txBody>
        </p:sp>
        <p:sp>
          <p:nvSpPr>
            <p:cNvPr id="33" name="TextBox 5">
              <a:extLst>
                <a:ext uri="{FF2B5EF4-FFF2-40B4-BE49-F238E27FC236}">
                  <a16:creationId xmlns:a16="http://schemas.microsoft.com/office/drawing/2014/main" id="{6D485D6F-68AD-451F-8D16-2C61E8768E29}"/>
                </a:ext>
              </a:extLst>
            </p:cNvPr>
            <p:cNvSpPr txBox="1">
              <a:spLocks noChangeArrowheads="1"/>
            </p:cNvSpPr>
            <p:nvPr/>
          </p:nvSpPr>
          <p:spPr bwMode="auto">
            <a:xfrm>
              <a:off x="3752175" y="4854006"/>
              <a:ext cx="719307" cy="33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defRPr/>
              </a:pPr>
              <a:r>
                <a:rPr lang="en-GB" altLang="en-US" sz="1600" b="1" dirty="0">
                  <a:solidFill>
                    <a:srgbClr val="00B0F0"/>
                  </a:solidFill>
                  <a:latin typeface="+mn-lt"/>
                  <a:cs typeface="Arial" panose="020B0604020202020204" pitchFamily="34" charset="0"/>
                </a:rPr>
                <a:t>has</a:t>
              </a:r>
            </a:p>
          </p:txBody>
        </p:sp>
        <p:sp>
          <p:nvSpPr>
            <p:cNvPr id="34" name="TextBox 5">
              <a:extLst>
                <a:ext uri="{FF2B5EF4-FFF2-40B4-BE49-F238E27FC236}">
                  <a16:creationId xmlns:a16="http://schemas.microsoft.com/office/drawing/2014/main" id="{3C5C8A81-5A55-4B2E-8089-A4BB40E8D4D2}"/>
                </a:ext>
              </a:extLst>
            </p:cNvPr>
            <p:cNvSpPr txBox="1">
              <a:spLocks noChangeArrowheads="1"/>
            </p:cNvSpPr>
            <p:nvPr/>
          </p:nvSpPr>
          <p:spPr bwMode="auto">
            <a:xfrm>
              <a:off x="1549797" y="5169833"/>
              <a:ext cx="719306"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defRPr/>
              </a:pPr>
              <a:r>
                <a:rPr lang="en-GB" altLang="en-US" sz="1600" b="1" dirty="0">
                  <a:solidFill>
                    <a:srgbClr val="00B0F0"/>
                  </a:solidFill>
                  <a:latin typeface="+mn-lt"/>
                  <a:cs typeface="Arial" panose="020B0604020202020204" pitchFamily="34" charset="0"/>
                </a:rPr>
                <a:t>Has</a:t>
              </a:r>
            </a:p>
          </p:txBody>
        </p:sp>
        <p:sp>
          <p:nvSpPr>
            <p:cNvPr id="35" name="TextBox 5">
              <a:extLst>
                <a:ext uri="{FF2B5EF4-FFF2-40B4-BE49-F238E27FC236}">
                  <a16:creationId xmlns:a16="http://schemas.microsoft.com/office/drawing/2014/main" id="{660A70C8-3822-441A-B33E-3388819C9DAD}"/>
                </a:ext>
              </a:extLst>
            </p:cNvPr>
            <p:cNvSpPr txBox="1">
              <a:spLocks noChangeArrowheads="1"/>
            </p:cNvSpPr>
            <p:nvPr/>
          </p:nvSpPr>
          <p:spPr bwMode="auto">
            <a:xfrm>
              <a:off x="2053152" y="5490421"/>
              <a:ext cx="719307"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None/>
                <a:defRPr/>
              </a:pPr>
              <a:r>
                <a:rPr lang="en-GB" altLang="en-US" sz="1600" b="1" dirty="0">
                  <a:solidFill>
                    <a:srgbClr val="00B0F0"/>
                  </a:solidFill>
                  <a:latin typeface="+mn-lt"/>
                  <a:cs typeface="Arial" panose="020B0604020202020204" pitchFamily="34" charset="0"/>
                </a:rPr>
                <a:t>has</a:t>
              </a:r>
            </a:p>
          </p:txBody>
        </p:sp>
      </p:grpSp>
      <p:sp>
        <p:nvSpPr>
          <p:cNvPr id="36" name="TextBox 35">
            <a:extLst>
              <a:ext uri="{FF2B5EF4-FFF2-40B4-BE49-F238E27FC236}">
                <a16:creationId xmlns:a16="http://schemas.microsoft.com/office/drawing/2014/main" id="{5D699928-1650-4651-BF41-17E1B21269AD}"/>
              </a:ext>
            </a:extLst>
          </p:cNvPr>
          <p:cNvSpPr txBox="1"/>
          <p:nvPr/>
        </p:nvSpPr>
        <p:spPr bwMode="auto">
          <a:xfrm>
            <a:off x="2892425" y="1477964"/>
            <a:ext cx="6407150" cy="1570037"/>
          </a:xfrm>
          <a:prstGeom prst="rect">
            <a:avLst/>
          </a:prstGeom>
          <a:noFill/>
        </p:spPr>
        <p:txBody>
          <a:bodyPr>
            <a:spAutoFit/>
          </a:bodyPr>
          <a:lstStyle/>
          <a:p>
            <a:pPr algn="ctr">
              <a:defRPr/>
            </a:pPr>
            <a:r>
              <a:rPr lang="en-GB" sz="2400" b="1" dirty="0">
                <a:solidFill>
                  <a:srgbClr val="FF9933"/>
                </a:solidFill>
                <a:latin typeface="Comic Sans MS" panose="030F0702030302020204" pitchFamily="66" charset="0"/>
                <a:cs typeface="Arial" panose="020B0604020202020204" pitchFamily="34" charset="0"/>
              </a:rPr>
              <a:t>A little extra word…</a:t>
            </a:r>
            <a:endParaRPr lang="en-GB" sz="2000" b="1" dirty="0">
              <a:solidFill>
                <a:srgbClr val="FF9933"/>
              </a:solidFill>
              <a:latin typeface="Comic Sans MS" panose="030F0702030302020204" pitchFamily="66" charset="0"/>
              <a:cs typeface="Arial" panose="020B0604020202020204" pitchFamily="34" charset="0"/>
            </a:endParaRPr>
          </a:p>
          <a:p>
            <a:pPr marL="342900" indent="-342900">
              <a:buFont typeface="Arial" panose="020B0604020202020204" pitchFamily="34" charset="0"/>
              <a:buChar char="•"/>
              <a:defRPr/>
            </a:pPr>
            <a:r>
              <a:rPr lang="en-GB" b="1" dirty="0">
                <a:solidFill>
                  <a:schemeClr val="accent4"/>
                </a:solidFill>
                <a:latin typeface="Comic Sans MS" panose="030F0702030302020204" pitchFamily="66" charset="0"/>
                <a:cs typeface="Arial" panose="020B0604020202020204" pitchFamily="34" charset="0"/>
              </a:rPr>
              <a:t>Present perfect </a:t>
            </a:r>
            <a:r>
              <a:rPr lang="en-GB" dirty="0">
                <a:latin typeface="Comic Sans MS" panose="030F0702030302020204" pitchFamily="66" charset="0"/>
                <a:cs typeface="Arial" panose="020B0604020202020204" pitchFamily="34" charset="0"/>
              </a:rPr>
              <a:t>tense uses the </a:t>
            </a:r>
            <a:r>
              <a:rPr lang="en-GB" b="1" dirty="0">
                <a:latin typeface="Comic Sans MS" panose="030F0702030302020204" pitchFamily="66" charset="0"/>
                <a:cs typeface="Arial" panose="020B0604020202020204" pitchFamily="34" charset="0"/>
              </a:rPr>
              <a:t>auxiliary </a:t>
            </a:r>
            <a:r>
              <a:rPr lang="en-GB" dirty="0">
                <a:latin typeface="Comic Sans MS" panose="030F0702030302020204" pitchFamily="66" charset="0"/>
                <a:cs typeface="Arial" panose="020B0604020202020204" pitchFamily="34" charset="0"/>
              </a:rPr>
              <a:t>verb</a:t>
            </a:r>
            <a:r>
              <a:rPr lang="en-GB" b="1" dirty="0">
                <a:latin typeface="Comic Sans MS" panose="030F0702030302020204" pitchFamily="66" charset="0"/>
                <a:cs typeface="Arial" panose="020B0604020202020204" pitchFamily="34" charset="0"/>
              </a:rPr>
              <a:t> HAVE</a:t>
            </a:r>
            <a:r>
              <a:rPr lang="en-GB" dirty="0">
                <a:latin typeface="Comic Sans MS" panose="030F0702030302020204" pitchFamily="66" charset="0"/>
                <a:cs typeface="Arial" panose="020B0604020202020204" pitchFamily="34" charset="0"/>
              </a:rPr>
              <a:t>  before the main verb.</a:t>
            </a:r>
          </a:p>
          <a:p>
            <a:pPr marL="342900" indent="-342900">
              <a:buFont typeface="Arial" panose="020B0604020202020204" pitchFamily="34" charset="0"/>
              <a:buChar char="•"/>
              <a:defRPr/>
            </a:pPr>
            <a:r>
              <a:rPr lang="en-GB" dirty="0">
                <a:latin typeface="Comic Sans MS" panose="030F0702030302020204" pitchFamily="66" charset="0"/>
                <a:cs typeface="Arial" panose="020B0604020202020204" pitchFamily="34" charset="0"/>
              </a:rPr>
              <a:t>Use ‘</a:t>
            </a:r>
            <a:r>
              <a:rPr lang="en-GB" b="1" dirty="0">
                <a:latin typeface="Comic Sans MS" panose="030F0702030302020204" pitchFamily="66" charset="0"/>
                <a:cs typeface="Arial" panose="020B0604020202020204" pitchFamily="34" charset="0"/>
              </a:rPr>
              <a:t>have</a:t>
            </a:r>
            <a:r>
              <a:rPr lang="en-GB" dirty="0">
                <a:latin typeface="Comic Sans MS" panose="030F0702030302020204" pitchFamily="66" charset="0"/>
                <a:cs typeface="Arial" panose="020B0604020202020204" pitchFamily="34" charset="0"/>
              </a:rPr>
              <a:t>’ for I / you / we / they.</a:t>
            </a:r>
          </a:p>
          <a:p>
            <a:pPr marL="342900" indent="-342900">
              <a:buFont typeface="Arial" panose="020B0604020202020204" pitchFamily="34" charset="0"/>
              <a:buChar char="•"/>
              <a:defRPr/>
            </a:pPr>
            <a:r>
              <a:rPr lang="en-GB" dirty="0">
                <a:latin typeface="Comic Sans MS" panose="030F0702030302020204" pitchFamily="66" charset="0"/>
                <a:cs typeface="Arial" panose="020B0604020202020204" pitchFamily="34" charset="0"/>
              </a:rPr>
              <a:t>Use ‘</a:t>
            </a:r>
            <a:r>
              <a:rPr lang="en-GB" b="1" dirty="0">
                <a:latin typeface="Comic Sans MS" panose="030F0702030302020204" pitchFamily="66" charset="0"/>
                <a:cs typeface="Arial" panose="020B0604020202020204" pitchFamily="34" charset="0"/>
              </a:rPr>
              <a:t>has</a:t>
            </a:r>
            <a:r>
              <a:rPr lang="en-GB" dirty="0">
                <a:latin typeface="Comic Sans MS" panose="030F0702030302020204" pitchFamily="66" charset="0"/>
                <a:cs typeface="Arial" panose="020B0604020202020204" pitchFamily="34" charset="0"/>
              </a:rPr>
              <a:t>’ for he / she /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83FA173D-1358-45B9-9B18-3849C7E189F0}"/>
              </a:ext>
            </a:extLst>
          </p:cNvPr>
          <p:cNvSpPr>
            <a:spLocks noGrp="1"/>
          </p:cNvSpPr>
          <p:nvPr>
            <p:ph type="title"/>
          </p:nvPr>
        </p:nvSpPr>
        <p:spPr>
          <a:xfrm>
            <a:off x="1981201" y="479426"/>
            <a:ext cx="8220075" cy="993775"/>
          </a:xfrm>
        </p:spPr>
        <p:txBody>
          <a:bodyPr/>
          <a:lstStyle/>
          <a:p>
            <a:pPr eaLnBrk="1" hangingPunct="1"/>
            <a:r>
              <a:rPr lang="en-GB" altLang="en-US" sz="3600" dirty="0">
                <a:latin typeface="Comic Sans MS" panose="030F0702030302020204" pitchFamily="66" charset="0"/>
              </a:rPr>
              <a:t>Your Turn!</a:t>
            </a:r>
          </a:p>
        </p:txBody>
      </p:sp>
      <p:sp>
        <p:nvSpPr>
          <p:cNvPr id="24" name="TextBox 5">
            <a:extLst>
              <a:ext uri="{FF2B5EF4-FFF2-40B4-BE49-F238E27FC236}">
                <a16:creationId xmlns:a16="http://schemas.microsoft.com/office/drawing/2014/main" id="{842D1C6D-B2BF-468C-B7B9-03DA149AC593}"/>
              </a:ext>
            </a:extLst>
          </p:cNvPr>
          <p:cNvSpPr txBox="1">
            <a:spLocks noChangeArrowheads="1"/>
          </p:cNvSpPr>
          <p:nvPr/>
        </p:nvSpPr>
        <p:spPr bwMode="auto">
          <a:xfrm>
            <a:off x="2387600" y="127317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n-GB" altLang="en-US" sz="1800" dirty="0">
                <a:latin typeface="Comic Sans MS" panose="030F0702030302020204" pitchFamily="66" charset="0"/>
                <a:cs typeface="Arial" panose="020B0604020202020204" pitchFamily="34" charset="0"/>
              </a:rPr>
              <a:t>Can you decide which verb form is correct?</a:t>
            </a:r>
            <a:endParaRPr lang="en-GB" altLang="en-US" sz="1400" dirty="0">
              <a:latin typeface="Comic Sans MS" panose="030F0702030302020204" pitchFamily="66" charset="0"/>
              <a:cs typeface="Arial" panose="020B0604020202020204" pitchFamily="34" charset="0"/>
            </a:endParaRPr>
          </a:p>
        </p:txBody>
      </p:sp>
      <p:grpSp>
        <p:nvGrpSpPr>
          <p:cNvPr id="38" name="Group 18">
            <a:extLst>
              <a:ext uri="{FF2B5EF4-FFF2-40B4-BE49-F238E27FC236}">
                <a16:creationId xmlns:a16="http://schemas.microsoft.com/office/drawing/2014/main" id="{7F05A86B-CFB1-43C3-945B-84EEBEA83579}"/>
              </a:ext>
            </a:extLst>
          </p:cNvPr>
          <p:cNvGrpSpPr>
            <a:grpSpLocks/>
          </p:cNvGrpSpPr>
          <p:nvPr/>
        </p:nvGrpSpPr>
        <p:grpSpPr bwMode="auto">
          <a:xfrm>
            <a:off x="2914650" y="5324475"/>
            <a:ext cx="6362700" cy="768350"/>
            <a:chOff x="795152" y="3556464"/>
            <a:chExt cx="7703491" cy="952656"/>
          </a:xfrm>
        </p:grpSpPr>
        <p:cxnSp>
          <p:nvCxnSpPr>
            <p:cNvPr id="39" name="Straight Arrow Connector 38">
              <a:extLst>
                <a:ext uri="{FF2B5EF4-FFF2-40B4-BE49-F238E27FC236}">
                  <a16:creationId xmlns:a16="http://schemas.microsoft.com/office/drawing/2014/main" id="{D0E13F8F-FC86-4237-8BAA-F9C8CDC8194F}"/>
                </a:ext>
              </a:extLst>
            </p:cNvPr>
            <p:cNvCxnSpPr/>
            <p:nvPr/>
          </p:nvCxnSpPr>
          <p:spPr>
            <a:xfrm>
              <a:off x="1046938" y="4241432"/>
              <a:ext cx="6911615"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2C0B54-706B-4E0C-974B-3D42BDFC432A}"/>
                </a:ext>
              </a:extLst>
            </p:cNvPr>
            <p:cNvCxnSpPr/>
            <p:nvPr/>
          </p:nvCxnSpPr>
          <p:spPr>
            <a:xfrm>
              <a:off x="6876451" y="3932409"/>
              <a:ext cx="0" cy="57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9">
              <a:extLst>
                <a:ext uri="{FF2B5EF4-FFF2-40B4-BE49-F238E27FC236}">
                  <a16:creationId xmlns:a16="http://schemas.microsoft.com/office/drawing/2014/main" id="{B4EB2B72-3FA4-4171-BC10-F2C848083E6F}"/>
                </a:ext>
              </a:extLst>
            </p:cNvPr>
            <p:cNvSpPr txBox="1">
              <a:spLocks noChangeArrowheads="1"/>
            </p:cNvSpPr>
            <p:nvPr/>
          </p:nvSpPr>
          <p:spPr bwMode="auto">
            <a:xfrm>
              <a:off x="795152" y="3564337"/>
              <a:ext cx="753435"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400" dirty="0">
                  <a:latin typeface="+mn-lt"/>
                </a:rPr>
                <a:t>past</a:t>
              </a:r>
            </a:p>
          </p:txBody>
        </p:sp>
        <p:sp>
          <p:nvSpPr>
            <p:cNvPr id="42" name="TextBox 13">
              <a:extLst>
                <a:ext uri="{FF2B5EF4-FFF2-40B4-BE49-F238E27FC236}">
                  <a16:creationId xmlns:a16="http://schemas.microsoft.com/office/drawing/2014/main" id="{CF09967A-2E7E-49CF-BE8C-A61AF41B276D}"/>
                </a:ext>
              </a:extLst>
            </p:cNvPr>
            <p:cNvSpPr txBox="1">
              <a:spLocks noChangeArrowheads="1"/>
            </p:cNvSpPr>
            <p:nvPr/>
          </p:nvSpPr>
          <p:spPr bwMode="auto">
            <a:xfrm>
              <a:off x="7579913" y="3564337"/>
              <a:ext cx="918730"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400" dirty="0">
                  <a:latin typeface="+mn-lt"/>
                </a:rPr>
                <a:t>future</a:t>
              </a:r>
            </a:p>
          </p:txBody>
        </p:sp>
        <p:sp>
          <p:nvSpPr>
            <p:cNvPr id="43" name="TextBox 14">
              <a:extLst>
                <a:ext uri="{FF2B5EF4-FFF2-40B4-BE49-F238E27FC236}">
                  <a16:creationId xmlns:a16="http://schemas.microsoft.com/office/drawing/2014/main" id="{6E8C63BF-1C3C-46A7-945E-203B109F4B78}"/>
                </a:ext>
              </a:extLst>
            </p:cNvPr>
            <p:cNvSpPr txBox="1">
              <a:spLocks noChangeArrowheads="1"/>
            </p:cNvSpPr>
            <p:nvPr/>
          </p:nvSpPr>
          <p:spPr bwMode="auto">
            <a:xfrm>
              <a:off x="6595835" y="3556464"/>
              <a:ext cx="663101"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400">
                  <a:latin typeface="+mn-lt"/>
                </a:rPr>
                <a:t>now</a:t>
              </a:r>
            </a:p>
          </p:txBody>
        </p:sp>
        <p:cxnSp>
          <p:nvCxnSpPr>
            <p:cNvPr id="44" name="Straight Arrow Connector 43">
              <a:extLst>
                <a:ext uri="{FF2B5EF4-FFF2-40B4-BE49-F238E27FC236}">
                  <a16:creationId xmlns:a16="http://schemas.microsoft.com/office/drawing/2014/main" id="{311AAFD7-B00C-4008-9249-0FD528708289}"/>
                </a:ext>
              </a:extLst>
            </p:cNvPr>
            <p:cNvCxnSpPr/>
            <p:nvPr/>
          </p:nvCxnSpPr>
          <p:spPr>
            <a:xfrm>
              <a:off x="3084289" y="4365435"/>
              <a:ext cx="3744112"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1323D4-78ED-4E46-9C55-DA956EAF2053}"/>
                </a:ext>
              </a:extLst>
            </p:cNvPr>
            <p:cNvCxnSpPr/>
            <p:nvPr/>
          </p:nvCxnSpPr>
          <p:spPr>
            <a:xfrm>
              <a:off x="3084289" y="3749357"/>
              <a:ext cx="0" cy="47239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5">
            <a:extLst>
              <a:ext uri="{FF2B5EF4-FFF2-40B4-BE49-F238E27FC236}">
                <a16:creationId xmlns:a16="http://schemas.microsoft.com/office/drawing/2014/main" id="{23ED56FB-CC4B-44FB-8490-9870953CAF3F}"/>
              </a:ext>
            </a:extLst>
          </p:cNvPr>
          <p:cNvSpPr txBox="1">
            <a:spLocks noChangeArrowheads="1"/>
          </p:cNvSpPr>
          <p:nvPr/>
        </p:nvSpPr>
        <p:spPr bwMode="auto">
          <a:xfrm>
            <a:off x="2495550" y="1747838"/>
            <a:ext cx="3443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dirty="0">
                <a:latin typeface="+mn-lt"/>
                <a:cs typeface="Arial" panose="020B0604020202020204" pitchFamily="34" charset="0"/>
              </a:rPr>
              <a:t>I went to the zoo yesterday.</a:t>
            </a:r>
          </a:p>
          <a:p>
            <a:pPr>
              <a:spcBef>
                <a:spcPct val="0"/>
              </a:spcBef>
              <a:buNone/>
              <a:defRPr/>
            </a:pPr>
            <a:r>
              <a:rPr lang="en-GB" altLang="en-US" sz="1600" dirty="0">
                <a:latin typeface="+mn-lt"/>
                <a:cs typeface="Arial" panose="020B0604020202020204" pitchFamily="34" charset="0"/>
              </a:rPr>
              <a:t>I have been to the zoo yesterday.</a:t>
            </a:r>
            <a:endParaRPr lang="en-GB" altLang="en-US" sz="1200" dirty="0">
              <a:latin typeface="+mn-lt"/>
              <a:cs typeface="Arial" panose="020B0604020202020204" pitchFamily="34" charset="0"/>
            </a:endParaRPr>
          </a:p>
        </p:txBody>
      </p:sp>
      <p:sp>
        <p:nvSpPr>
          <p:cNvPr id="47" name="TextBox 5">
            <a:extLst>
              <a:ext uri="{FF2B5EF4-FFF2-40B4-BE49-F238E27FC236}">
                <a16:creationId xmlns:a16="http://schemas.microsoft.com/office/drawing/2014/main" id="{FE44A295-63B1-4944-90A8-60A8066A3590}"/>
              </a:ext>
            </a:extLst>
          </p:cNvPr>
          <p:cNvSpPr txBox="1">
            <a:spLocks noChangeArrowheads="1"/>
          </p:cNvSpPr>
          <p:nvPr/>
        </p:nvSpPr>
        <p:spPr bwMode="auto">
          <a:xfrm>
            <a:off x="2166939" y="1747839"/>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b="1" dirty="0">
                <a:latin typeface="+mn-lt"/>
                <a:cs typeface="Arial" panose="020B0604020202020204" pitchFamily="34" charset="0"/>
              </a:rPr>
              <a:t>1.</a:t>
            </a:r>
            <a:endParaRPr lang="en-GB" altLang="en-US" sz="1200" b="1" dirty="0">
              <a:latin typeface="+mn-lt"/>
              <a:cs typeface="Arial" panose="020B0604020202020204" pitchFamily="34" charset="0"/>
            </a:endParaRPr>
          </a:p>
        </p:txBody>
      </p:sp>
      <p:sp>
        <p:nvSpPr>
          <p:cNvPr id="48" name="TextBox 5">
            <a:extLst>
              <a:ext uri="{FF2B5EF4-FFF2-40B4-BE49-F238E27FC236}">
                <a16:creationId xmlns:a16="http://schemas.microsoft.com/office/drawing/2014/main" id="{D74B6172-E0C1-4825-BFC4-3A47A13AA1B0}"/>
              </a:ext>
            </a:extLst>
          </p:cNvPr>
          <p:cNvSpPr txBox="1">
            <a:spLocks noChangeArrowheads="1"/>
          </p:cNvSpPr>
          <p:nvPr/>
        </p:nvSpPr>
        <p:spPr bwMode="auto">
          <a:xfrm>
            <a:off x="2495550" y="2243139"/>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400" dirty="0">
                <a:solidFill>
                  <a:schemeClr val="accent4"/>
                </a:solidFill>
                <a:latin typeface="+mn-lt"/>
                <a:cs typeface="Arial" panose="020B0604020202020204" pitchFamily="34" charset="0"/>
              </a:rPr>
              <a:t>Use simple past tense here!</a:t>
            </a:r>
            <a:endParaRPr lang="en-GB" altLang="en-US" sz="1100" dirty="0">
              <a:solidFill>
                <a:schemeClr val="accent4"/>
              </a:solidFill>
              <a:latin typeface="+mn-lt"/>
              <a:cs typeface="Arial" panose="020B0604020202020204" pitchFamily="34" charset="0"/>
            </a:endParaRPr>
          </a:p>
        </p:txBody>
      </p:sp>
      <p:pic>
        <p:nvPicPr>
          <p:cNvPr id="3" name="Picture 2">
            <a:extLst>
              <a:ext uri="{FF2B5EF4-FFF2-40B4-BE49-F238E27FC236}">
                <a16:creationId xmlns:a16="http://schemas.microsoft.com/office/drawing/2014/main" id="{A9D8E2AF-37EA-45DA-8737-82C6AAEC5E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1" y="1722439"/>
            <a:ext cx="2571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5">
            <a:extLst>
              <a:ext uri="{FF2B5EF4-FFF2-40B4-BE49-F238E27FC236}">
                <a16:creationId xmlns:a16="http://schemas.microsoft.com/office/drawing/2014/main" id="{9019F46F-D1C7-459E-9402-10467E90C980}"/>
              </a:ext>
            </a:extLst>
          </p:cNvPr>
          <p:cNvSpPr txBox="1">
            <a:spLocks noChangeArrowheads="1"/>
          </p:cNvSpPr>
          <p:nvPr/>
        </p:nvSpPr>
        <p:spPr bwMode="auto">
          <a:xfrm>
            <a:off x="2495551" y="2651125"/>
            <a:ext cx="619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dirty="0">
                <a:latin typeface="+mn-lt"/>
                <a:cs typeface="Arial" panose="020B0604020202020204" pitchFamily="34" charset="0"/>
              </a:rPr>
              <a:t>When you have eaten your dinner, you can go and play.</a:t>
            </a:r>
          </a:p>
          <a:p>
            <a:pPr>
              <a:spcBef>
                <a:spcPct val="0"/>
              </a:spcBef>
              <a:buNone/>
              <a:defRPr/>
            </a:pPr>
            <a:r>
              <a:rPr lang="en-GB" altLang="en-US" sz="1600" dirty="0">
                <a:latin typeface="+mn-lt"/>
                <a:cs typeface="Arial" panose="020B0604020202020204" pitchFamily="34" charset="0"/>
              </a:rPr>
              <a:t>When you ate your tea, you can go and play.</a:t>
            </a:r>
            <a:endParaRPr lang="en-GB" altLang="en-US" sz="1200" dirty="0">
              <a:latin typeface="+mn-lt"/>
              <a:cs typeface="Arial" panose="020B0604020202020204" pitchFamily="34" charset="0"/>
            </a:endParaRPr>
          </a:p>
        </p:txBody>
      </p:sp>
      <p:sp>
        <p:nvSpPr>
          <p:cNvPr id="50" name="TextBox 5">
            <a:extLst>
              <a:ext uri="{FF2B5EF4-FFF2-40B4-BE49-F238E27FC236}">
                <a16:creationId xmlns:a16="http://schemas.microsoft.com/office/drawing/2014/main" id="{B1484361-EC08-4714-8B25-8C1B8CC84CF8}"/>
              </a:ext>
            </a:extLst>
          </p:cNvPr>
          <p:cNvSpPr txBox="1">
            <a:spLocks noChangeArrowheads="1"/>
          </p:cNvSpPr>
          <p:nvPr/>
        </p:nvSpPr>
        <p:spPr bwMode="auto">
          <a:xfrm>
            <a:off x="2166939" y="2651125"/>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b="1" dirty="0">
                <a:latin typeface="+mn-lt"/>
                <a:cs typeface="Arial" panose="020B0604020202020204" pitchFamily="34" charset="0"/>
              </a:rPr>
              <a:t>2.</a:t>
            </a:r>
            <a:endParaRPr lang="en-GB" altLang="en-US" sz="1200" b="1" dirty="0">
              <a:latin typeface="+mn-lt"/>
              <a:cs typeface="Arial" panose="020B0604020202020204" pitchFamily="34" charset="0"/>
            </a:endParaRPr>
          </a:p>
        </p:txBody>
      </p:sp>
      <p:sp>
        <p:nvSpPr>
          <p:cNvPr id="51" name="TextBox 5">
            <a:extLst>
              <a:ext uri="{FF2B5EF4-FFF2-40B4-BE49-F238E27FC236}">
                <a16:creationId xmlns:a16="http://schemas.microsoft.com/office/drawing/2014/main" id="{4B36BDC7-87E2-4730-AE4F-BE921017E7C2}"/>
              </a:ext>
            </a:extLst>
          </p:cNvPr>
          <p:cNvSpPr txBox="1">
            <a:spLocks noChangeArrowheads="1"/>
          </p:cNvSpPr>
          <p:nvPr/>
        </p:nvSpPr>
        <p:spPr bwMode="auto">
          <a:xfrm>
            <a:off x="2495550" y="3146426"/>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sp>
        <p:nvSpPr>
          <p:cNvPr id="52" name="TextBox 5">
            <a:extLst>
              <a:ext uri="{FF2B5EF4-FFF2-40B4-BE49-F238E27FC236}">
                <a16:creationId xmlns:a16="http://schemas.microsoft.com/office/drawing/2014/main" id="{B7CCDA01-9D9F-4F30-A0F2-6F0291CF4520}"/>
              </a:ext>
            </a:extLst>
          </p:cNvPr>
          <p:cNvSpPr txBox="1">
            <a:spLocks noChangeArrowheads="1"/>
          </p:cNvSpPr>
          <p:nvPr/>
        </p:nvSpPr>
        <p:spPr bwMode="auto">
          <a:xfrm>
            <a:off x="2495550" y="3594100"/>
            <a:ext cx="5132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dirty="0">
                <a:latin typeface="+mn-lt"/>
                <a:cs typeface="Arial" panose="020B0604020202020204" pitchFamily="34" charset="0"/>
              </a:rPr>
              <a:t>I have lost my pencil during the last lesson.</a:t>
            </a:r>
          </a:p>
          <a:p>
            <a:pPr>
              <a:spcBef>
                <a:spcPct val="0"/>
              </a:spcBef>
              <a:buNone/>
              <a:defRPr/>
            </a:pPr>
            <a:r>
              <a:rPr lang="en-GB" altLang="en-US" sz="1600" dirty="0">
                <a:latin typeface="+mn-lt"/>
                <a:cs typeface="Arial" panose="020B0604020202020204" pitchFamily="34" charset="0"/>
              </a:rPr>
              <a:t>I lost my pencil during the last lesson.</a:t>
            </a:r>
            <a:endParaRPr lang="en-GB" altLang="en-US" sz="1200" dirty="0">
              <a:latin typeface="+mn-lt"/>
              <a:cs typeface="Arial" panose="020B0604020202020204" pitchFamily="34" charset="0"/>
            </a:endParaRPr>
          </a:p>
        </p:txBody>
      </p:sp>
      <p:sp>
        <p:nvSpPr>
          <p:cNvPr id="53" name="TextBox 5">
            <a:extLst>
              <a:ext uri="{FF2B5EF4-FFF2-40B4-BE49-F238E27FC236}">
                <a16:creationId xmlns:a16="http://schemas.microsoft.com/office/drawing/2014/main" id="{EE05926B-E6E3-4719-BA64-99A7DBF0E044}"/>
              </a:ext>
            </a:extLst>
          </p:cNvPr>
          <p:cNvSpPr txBox="1">
            <a:spLocks noChangeArrowheads="1"/>
          </p:cNvSpPr>
          <p:nvPr/>
        </p:nvSpPr>
        <p:spPr bwMode="auto">
          <a:xfrm>
            <a:off x="2166939" y="3594100"/>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b="1" dirty="0">
                <a:latin typeface="+mn-lt"/>
                <a:cs typeface="Arial" panose="020B0604020202020204" pitchFamily="34" charset="0"/>
              </a:rPr>
              <a:t>3.</a:t>
            </a:r>
            <a:endParaRPr lang="en-GB" altLang="en-US" sz="1200" b="1" dirty="0">
              <a:latin typeface="+mn-lt"/>
              <a:cs typeface="Arial" panose="020B0604020202020204" pitchFamily="34" charset="0"/>
            </a:endParaRPr>
          </a:p>
        </p:txBody>
      </p:sp>
      <p:sp>
        <p:nvSpPr>
          <p:cNvPr id="54" name="TextBox 5">
            <a:extLst>
              <a:ext uri="{FF2B5EF4-FFF2-40B4-BE49-F238E27FC236}">
                <a16:creationId xmlns:a16="http://schemas.microsoft.com/office/drawing/2014/main" id="{4DC0AD13-D005-4F1B-985F-1B44094A8CE3}"/>
              </a:ext>
            </a:extLst>
          </p:cNvPr>
          <p:cNvSpPr txBox="1">
            <a:spLocks noChangeArrowheads="1"/>
          </p:cNvSpPr>
          <p:nvPr/>
        </p:nvSpPr>
        <p:spPr bwMode="auto">
          <a:xfrm>
            <a:off x="2495550" y="4089401"/>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400" dirty="0">
                <a:solidFill>
                  <a:schemeClr val="accent4"/>
                </a:solidFill>
                <a:latin typeface="+mn-lt"/>
                <a:cs typeface="Arial" panose="020B0604020202020204" pitchFamily="34" charset="0"/>
              </a:rPr>
              <a:t>Use simple past tense here!</a:t>
            </a:r>
            <a:endParaRPr lang="en-GB" altLang="en-US" sz="1100" dirty="0">
              <a:solidFill>
                <a:schemeClr val="accent4"/>
              </a:solidFill>
              <a:latin typeface="+mn-lt"/>
              <a:cs typeface="Arial" panose="020B0604020202020204" pitchFamily="34" charset="0"/>
            </a:endParaRPr>
          </a:p>
        </p:txBody>
      </p:sp>
      <p:sp>
        <p:nvSpPr>
          <p:cNvPr id="55" name="TextBox 5">
            <a:extLst>
              <a:ext uri="{FF2B5EF4-FFF2-40B4-BE49-F238E27FC236}">
                <a16:creationId xmlns:a16="http://schemas.microsoft.com/office/drawing/2014/main" id="{9D887077-564F-4F42-82C3-B60004FCA1C4}"/>
              </a:ext>
            </a:extLst>
          </p:cNvPr>
          <p:cNvSpPr txBox="1">
            <a:spLocks noChangeArrowheads="1"/>
          </p:cNvSpPr>
          <p:nvPr/>
        </p:nvSpPr>
        <p:spPr bwMode="auto">
          <a:xfrm>
            <a:off x="2495550" y="4438650"/>
            <a:ext cx="528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dirty="0">
                <a:latin typeface="+mn-lt"/>
                <a:cs typeface="Arial" panose="020B0604020202020204" pitchFamily="34" charset="0"/>
              </a:rPr>
              <a:t>Wait for me! I haven’t put my coat on yet.</a:t>
            </a:r>
          </a:p>
          <a:p>
            <a:pPr>
              <a:spcBef>
                <a:spcPct val="0"/>
              </a:spcBef>
              <a:buNone/>
              <a:defRPr/>
            </a:pPr>
            <a:r>
              <a:rPr lang="en-GB" altLang="en-US" sz="1600" dirty="0">
                <a:latin typeface="+mn-lt"/>
                <a:cs typeface="Arial" panose="020B0604020202020204" pitchFamily="34" charset="0"/>
              </a:rPr>
              <a:t>Wait for me! I didn’t put my coat on yet.</a:t>
            </a:r>
            <a:endParaRPr lang="en-GB" altLang="en-US" sz="1200" dirty="0">
              <a:latin typeface="+mn-lt"/>
              <a:cs typeface="Arial" panose="020B0604020202020204" pitchFamily="34" charset="0"/>
            </a:endParaRPr>
          </a:p>
        </p:txBody>
      </p:sp>
      <p:sp>
        <p:nvSpPr>
          <p:cNvPr id="56" name="TextBox 5">
            <a:extLst>
              <a:ext uri="{FF2B5EF4-FFF2-40B4-BE49-F238E27FC236}">
                <a16:creationId xmlns:a16="http://schemas.microsoft.com/office/drawing/2014/main" id="{A0701196-8A12-43AB-9437-36300B04FA6D}"/>
              </a:ext>
            </a:extLst>
          </p:cNvPr>
          <p:cNvSpPr txBox="1">
            <a:spLocks noChangeArrowheads="1"/>
          </p:cNvSpPr>
          <p:nvPr/>
        </p:nvSpPr>
        <p:spPr bwMode="auto">
          <a:xfrm>
            <a:off x="2166939" y="4438650"/>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600" b="1" dirty="0">
                <a:latin typeface="+mn-lt"/>
                <a:cs typeface="Arial" panose="020B0604020202020204" pitchFamily="34" charset="0"/>
              </a:rPr>
              <a:t>4.</a:t>
            </a:r>
            <a:endParaRPr lang="en-GB" altLang="en-US" sz="1200" b="1" dirty="0">
              <a:latin typeface="+mn-lt"/>
              <a:cs typeface="Arial" panose="020B0604020202020204" pitchFamily="34" charset="0"/>
            </a:endParaRPr>
          </a:p>
        </p:txBody>
      </p:sp>
      <p:sp>
        <p:nvSpPr>
          <p:cNvPr id="57" name="TextBox 5">
            <a:extLst>
              <a:ext uri="{FF2B5EF4-FFF2-40B4-BE49-F238E27FC236}">
                <a16:creationId xmlns:a16="http://schemas.microsoft.com/office/drawing/2014/main" id="{B285808B-6C26-4AD8-B1A2-61B0C5601214}"/>
              </a:ext>
            </a:extLst>
          </p:cNvPr>
          <p:cNvSpPr txBox="1">
            <a:spLocks noChangeArrowheads="1"/>
          </p:cNvSpPr>
          <p:nvPr/>
        </p:nvSpPr>
        <p:spPr bwMode="auto">
          <a:xfrm>
            <a:off x="2495550" y="4933950"/>
            <a:ext cx="34432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pic>
        <p:nvPicPr>
          <p:cNvPr id="58" name="Picture 57">
            <a:extLst>
              <a:ext uri="{FF2B5EF4-FFF2-40B4-BE49-F238E27FC236}">
                <a16:creationId xmlns:a16="http://schemas.microsoft.com/office/drawing/2014/main" id="{757B1814-02D2-4819-98F9-904C177E35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10489" y="2640013"/>
            <a:ext cx="2571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B469E09F-78EF-4812-B553-466B662DB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1239" y="3846514"/>
            <a:ext cx="2571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B3AC19E-7302-47E7-AE32-E8A1B9E6A8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5889" y="4397375"/>
            <a:ext cx="2571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
            <a:extLst>
              <a:ext uri="{FF2B5EF4-FFF2-40B4-BE49-F238E27FC236}">
                <a16:creationId xmlns:a16="http://schemas.microsoft.com/office/drawing/2014/main" id="{ECE429D5-8016-4A3F-AB63-580626C2C6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2466975"/>
            <a:ext cx="2246312"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4"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F622-FC9C-44F7-BF46-DC3041F72173}"/>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2800" dirty="0">
                <a:latin typeface="Comic Sans MS" panose="030F0702030302020204" pitchFamily="66" charset="0"/>
              </a:rPr>
              <a:t>Complete these sentences. </a:t>
            </a:r>
          </a:p>
        </p:txBody>
      </p:sp>
      <p:pic>
        <p:nvPicPr>
          <p:cNvPr id="5" name="Content Placeholder 4">
            <a:extLst>
              <a:ext uri="{FF2B5EF4-FFF2-40B4-BE49-F238E27FC236}">
                <a16:creationId xmlns:a16="http://schemas.microsoft.com/office/drawing/2014/main" id="{B092E885-3EFC-4EDE-A790-65EE54419BF5}"/>
              </a:ext>
            </a:extLst>
          </p:cNvPr>
          <p:cNvPicPr>
            <a:picLocks noGrp="1" noChangeAspect="1"/>
          </p:cNvPicPr>
          <p:nvPr>
            <p:ph idx="1"/>
          </p:nvPr>
        </p:nvPicPr>
        <p:blipFill>
          <a:blip r:embed="rId2"/>
          <a:stretch>
            <a:fillRect/>
          </a:stretch>
        </p:blipFill>
        <p:spPr>
          <a:xfrm>
            <a:off x="2890037" y="1675261"/>
            <a:ext cx="7939887" cy="4783781"/>
          </a:xfrm>
          <a:prstGeom prst="rect">
            <a:avLst/>
          </a:prstGeom>
        </p:spPr>
      </p:pic>
    </p:spTree>
    <p:extLst>
      <p:ext uri="{BB962C8B-B14F-4D97-AF65-F5344CB8AC3E}">
        <p14:creationId xmlns:p14="http://schemas.microsoft.com/office/powerpoint/2010/main" val="127957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1BF145-C19C-47E2-BE89-04AB869CA2A2}"/>
              </a:ext>
            </a:extLst>
          </p:cNvPr>
          <p:cNvSpPr>
            <a:spLocks noGrp="1"/>
          </p:cNvSpPr>
          <p:nvPr>
            <p:ph type="title"/>
          </p:nvPr>
        </p:nvSpPr>
        <p:spPr>
          <a:xfrm>
            <a:off x="5354955" y="552182"/>
            <a:ext cx="5998840" cy="4548138"/>
          </a:xfrm>
          <a:noFill/>
        </p:spPr>
        <p:txBody>
          <a:bodyPr vert="horz" lIns="91440" tIns="45720" rIns="91440" bIns="45720" rtlCol="0" anchor="b">
            <a:normAutofit/>
          </a:bodyPr>
          <a:lstStyle/>
          <a:p>
            <a:pPr marL="0" lvl="0" indent="0" algn="l" rtl="0">
              <a:lnSpc>
                <a:spcPct val="95000"/>
              </a:lnSpc>
              <a:spcBef>
                <a:spcPts val="1200"/>
              </a:spcBef>
              <a:spcAft>
                <a:spcPts val="0"/>
              </a:spcAft>
              <a:buSzPts val="1400"/>
              <a:buNone/>
            </a:pPr>
            <a:r>
              <a:rPr lang="en-US" sz="2000" dirty="0">
                <a:latin typeface="Comic Sans MS" panose="030F0702030302020204" pitchFamily="66" charset="0"/>
              </a:rPr>
              <a:t>Today we will read about a very famous villain.</a:t>
            </a:r>
            <a:br>
              <a:rPr lang="en-US" sz="2000" dirty="0">
                <a:latin typeface="Comic Sans MS" panose="030F0702030302020204" pitchFamily="66" charset="0"/>
              </a:rPr>
            </a:br>
            <a:br>
              <a:rPr lang="en-US" sz="2000" dirty="0">
                <a:latin typeface="Comic Sans MS" panose="030F0702030302020204" pitchFamily="66" charset="0"/>
              </a:rPr>
            </a:br>
            <a:r>
              <a:rPr lang="en-US" sz="2000" dirty="0">
                <a:latin typeface="Comic Sans MS" panose="030F0702030302020204" pitchFamily="66" charset="0"/>
              </a:rPr>
              <a:t>And we’ll also find out about tools that every villain needs.</a:t>
            </a:r>
            <a:br>
              <a:rPr lang="en-US" sz="2000" dirty="0">
                <a:latin typeface="Comic Sans MS" panose="030F0702030302020204" pitchFamily="66" charset="0"/>
              </a:rPr>
            </a:br>
            <a:br>
              <a:rPr lang="en-US" sz="2000" dirty="0">
                <a:latin typeface="Comic Sans MS" panose="030F0702030302020204" pitchFamily="66" charset="0"/>
              </a:rPr>
            </a:br>
            <a:r>
              <a:rPr lang="en-GB" sz="2000" dirty="0">
                <a:latin typeface="Comic Sans MS"/>
                <a:ea typeface="Comic Sans MS"/>
                <a:cs typeface="Comic Sans MS"/>
                <a:sym typeface="Comic Sans MS"/>
              </a:rPr>
              <a:t>Remember the reciprocal reading strategies and use them to help you understand your reading:</a:t>
            </a:r>
            <a:br>
              <a:rPr lang="en-GB" sz="2000" dirty="0">
                <a:latin typeface="Comic Sans MS"/>
                <a:ea typeface="Comic Sans MS"/>
                <a:cs typeface="Comic Sans MS"/>
                <a:sym typeface="Comic Sans MS"/>
              </a:rPr>
            </a:br>
            <a:r>
              <a:rPr lang="en-GB" sz="2000" dirty="0">
                <a:solidFill>
                  <a:schemeClr val="accent5"/>
                </a:solidFill>
                <a:latin typeface="Comic Sans MS"/>
                <a:ea typeface="Comic Sans MS"/>
                <a:cs typeface="Comic Sans MS"/>
                <a:sym typeface="Comic Sans MS"/>
              </a:rPr>
              <a:t>Predicting</a:t>
            </a:r>
            <a:br>
              <a:rPr lang="en-GB" sz="2000" dirty="0">
                <a:solidFill>
                  <a:schemeClr val="accent5"/>
                </a:solidFill>
                <a:latin typeface="Comic Sans MS"/>
                <a:ea typeface="Comic Sans MS"/>
                <a:cs typeface="Comic Sans MS"/>
                <a:sym typeface="Comic Sans MS"/>
              </a:rPr>
            </a:br>
            <a:r>
              <a:rPr lang="en-GB" sz="2000" dirty="0">
                <a:solidFill>
                  <a:schemeClr val="accent5"/>
                </a:solidFill>
                <a:latin typeface="Comic Sans MS"/>
                <a:ea typeface="Comic Sans MS"/>
                <a:cs typeface="Comic Sans MS"/>
                <a:sym typeface="Comic Sans MS"/>
              </a:rPr>
              <a:t>Questioning</a:t>
            </a:r>
            <a:br>
              <a:rPr lang="en-GB" sz="2000" dirty="0">
                <a:solidFill>
                  <a:schemeClr val="accent5"/>
                </a:solidFill>
                <a:latin typeface="Comic Sans MS"/>
                <a:ea typeface="Comic Sans MS"/>
                <a:cs typeface="Comic Sans MS"/>
                <a:sym typeface="Comic Sans MS"/>
              </a:rPr>
            </a:br>
            <a:r>
              <a:rPr lang="en-GB" sz="2000" dirty="0">
                <a:solidFill>
                  <a:schemeClr val="accent5"/>
                </a:solidFill>
                <a:latin typeface="Comic Sans MS"/>
                <a:ea typeface="Comic Sans MS"/>
                <a:cs typeface="Comic Sans MS"/>
                <a:sym typeface="Comic Sans MS"/>
              </a:rPr>
              <a:t>Clarifying</a:t>
            </a:r>
            <a:br>
              <a:rPr lang="en-GB" sz="2000" dirty="0">
                <a:solidFill>
                  <a:schemeClr val="accent5"/>
                </a:solidFill>
                <a:latin typeface="Comic Sans MS"/>
                <a:ea typeface="Comic Sans MS"/>
                <a:cs typeface="Comic Sans MS"/>
                <a:sym typeface="Comic Sans MS"/>
              </a:rPr>
            </a:br>
            <a:r>
              <a:rPr lang="en-GB" sz="2000" dirty="0">
                <a:solidFill>
                  <a:schemeClr val="accent5"/>
                </a:solidFill>
                <a:latin typeface="Comic Sans MS"/>
                <a:ea typeface="Comic Sans MS"/>
                <a:cs typeface="Comic Sans MS"/>
                <a:sym typeface="Comic Sans MS"/>
              </a:rPr>
              <a:t>Summarising</a:t>
            </a:r>
            <a:br>
              <a:rPr lang="en-GB" sz="3600" dirty="0">
                <a:solidFill>
                  <a:schemeClr val="accent5"/>
                </a:solidFill>
                <a:latin typeface="Comic Sans MS"/>
                <a:ea typeface="Comic Sans MS"/>
                <a:cs typeface="Comic Sans MS"/>
                <a:sym typeface="Comic Sans MS"/>
              </a:rPr>
            </a:br>
            <a:endParaRPr lang="en-US" sz="3600" dirty="0">
              <a:latin typeface="Comic Sans MS" panose="030F0702030302020204" pitchFamily="66" charset="0"/>
            </a:endParaRPr>
          </a:p>
        </p:txBody>
      </p:sp>
      <p:pic>
        <p:nvPicPr>
          <p:cNvPr id="4" name="Google Shape;114;p27">
            <a:extLst>
              <a:ext uri="{FF2B5EF4-FFF2-40B4-BE49-F238E27FC236}">
                <a16:creationId xmlns:a16="http://schemas.microsoft.com/office/drawing/2014/main" id="{EF1F69F4-3A48-4D3A-A20B-EDCE9A76CBEF}"/>
              </a:ext>
            </a:extLst>
          </p:cNvPr>
          <p:cNvPicPr preferRelativeResize="0">
            <a:picLocks noGrp="1"/>
          </p:cNvPicPr>
          <p:nvPr>
            <p:ph idx="1"/>
          </p:nvPr>
        </p:nvPicPr>
        <p:blipFill rotWithShape="1">
          <a:blip r:embed="rId2"/>
          <a:srcRect t="7545" r="2" b="3029"/>
          <a:stretch/>
        </p:blipFill>
        <p:spPr>
          <a:xfrm>
            <a:off x="20" y="10"/>
            <a:ext cx="4992985" cy="6857990"/>
          </a:xfrm>
          <a:prstGeom prst="rect">
            <a:avLst/>
          </a:prstGeom>
          <a:noFill/>
        </p:spPr>
      </p:pic>
    </p:spTree>
    <p:extLst>
      <p:ext uri="{BB962C8B-B14F-4D97-AF65-F5344CB8AC3E}">
        <p14:creationId xmlns:p14="http://schemas.microsoft.com/office/powerpoint/2010/main" val="1681157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800</Words>
  <Application>Microsoft Office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Comic Sans MS</vt:lpstr>
      <vt:lpstr>Sassoon Infant Md</vt:lpstr>
      <vt:lpstr>Sassoon Infant Rg</vt:lpstr>
      <vt:lpstr>Trebuchet MS</vt:lpstr>
      <vt:lpstr>Twinkl SemiBold</vt:lpstr>
      <vt:lpstr>Office Theme</vt:lpstr>
      <vt:lpstr>Tuesday 2nd February  English</vt:lpstr>
      <vt:lpstr>Tenses</vt:lpstr>
      <vt:lpstr>Past and Present</vt:lpstr>
      <vt:lpstr>Past and Present</vt:lpstr>
      <vt:lpstr>What’s the difference between past and present perfect?</vt:lpstr>
      <vt:lpstr>Making the Present Perfect Tense</vt:lpstr>
      <vt:lpstr>Your Turn!</vt:lpstr>
      <vt:lpstr>Complete these sentences. </vt:lpstr>
      <vt:lpstr>Today we will read about a very famous villain.  And we’ll also find out about tools that every villain needs.  Remember the reciprocal reading strategies and use them to help you understand your reading: Predicting Questioning Clarifying Summarising </vt:lpstr>
      <vt:lpstr>Read the next two slides about Hitler.    Question: Think about what you have read about Hitler. If you met him, think of one question you would ask him.  Summarise: what you think was Hitler’s worst crime.   </vt:lpstr>
      <vt:lpstr>PowerPoint Presentation</vt:lpstr>
      <vt:lpstr>Read the next two slides to find out what every successful villain needs.  We have been thinking about features of nonfiction texts. For today’s final activity you will think about diagrams, labels and captions. </vt:lpstr>
      <vt:lpstr>After reading this page, look at number 1 on the last screen. Design your own homemade armour.  Look around your house for ideas.  Draw a labelled diagram of your armour.  Add captions for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2nd February English</dc:title>
  <dc:creator>Louise Richardson</dc:creator>
  <cp:lastModifiedBy>Louise Richardson</cp:lastModifiedBy>
  <cp:revision>5</cp:revision>
  <dcterms:created xsi:type="dcterms:W3CDTF">2021-01-31T14:17:21Z</dcterms:created>
  <dcterms:modified xsi:type="dcterms:W3CDTF">2021-02-01T19:22:09Z</dcterms:modified>
</cp:coreProperties>
</file>