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371" r:id="rId11"/>
    <p:sldId id="297" r:id="rId12"/>
    <p:sldId id="298" r:id="rId13"/>
    <p:sldId id="372" r:id="rId14"/>
    <p:sldId id="299" r:id="rId15"/>
    <p:sldId id="335" r:id="rId16"/>
    <p:sldId id="373" r:id="rId17"/>
    <p:sldId id="374" r:id="rId18"/>
    <p:sldId id="375" r:id="rId19"/>
    <p:sldId id="376" r:id="rId20"/>
    <p:sldId id="301" r:id="rId21"/>
    <p:sldId id="351" r:id="rId22"/>
    <p:sldId id="377" r:id="rId23"/>
    <p:sldId id="316" r:id="rId24"/>
    <p:sldId id="3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12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06/02/2021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14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7.png"/><Relationship Id="rId1" Type="http://schemas.openxmlformats.org/officeDocument/2006/relationships/tags" Target="../tags/tag6.xml"/><Relationship Id="rId11" Type="http://schemas.openxmlformats.org/officeDocument/2006/relationships/image" Target="../media/image40.png"/><Relationship Id="rId15" Type="http://schemas.openxmlformats.org/officeDocument/2006/relationships/image" Target="../media/image46.png"/><Relationship Id="rId10" Type="http://schemas.openxmlformats.org/officeDocument/2006/relationships/image" Target="../media/image38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Relationship Id="rId1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59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8.png"/><Relationship Id="rId1" Type="http://schemas.openxmlformats.org/officeDocument/2006/relationships/tags" Target="../tags/tag7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7.png"/><Relationship Id="rId10" Type="http://schemas.openxmlformats.org/officeDocument/2006/relationships/image" Target="../media/image53.png"/><Relationship Id="rId9" Type="http://schemas.openxmlformats.org/officeDocument/2006/relationships/image" Target="../media/image52.png"/><Relationship Id="rId1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61.png"/><Relationship Id="rId11" Type="http://schemas.openxmlformats.org/officeDocument/2006/relationships/image" Target="../media/image65.png"/><Relationship Id="rId5" Type="http://schemas.openxmlformats.org/officeDocument/2006/relationships/image" Target="../media/image60.png"/><Relationship Id="rId10" Type="http://schemas.openxmlformats.org/officeDocument/2006/relationships/image" Target="../media/image64.png"/><Relationship Id="rId9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11" Type="http://schemas.openxmlformats.org/officeDocument/2006/relationships/image" Target="../media/image70.png"/><Relationship Id="rId5" Type="http://schemas.openxmlformats.org/officeDocument/2006/relationships/image" Target="../media/image11.png"/><Relationship Id="rId10" Type="http://schemas.openxmlformats.org/officeDocument/2006/relationships/image" Target="../media/image69.png"/><Relationship Id="rId4" Type="http://schemas.openxmlformats.org/officeDocument/2006/relationships/image" Target="../media/image10.png"/><Relationship Id="rId9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11" Type="http://schemas.openxmlformats.org/officeDocument/2006/relationships/image" Target="../media/image9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4" Type="http://schemas.openxmlformats.org/officeDocument/2006/relationships/image" Target="../media/image11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png"/><Relationship Id="rId7" Type="http://schemas.openxmlformats.org/officeDocument/2006/relationships/image" Target="../media/image300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11" Type="http://schemas.openxmlformats.org/officeDocument/2006/relationships/image" Target="../media/image33.png"/><Relationship Id="rId10" Type="http://schemas.openxmlformats.org/officeDocument/2006/relationships/image" Target="../media/image32.png"/><Relationship Id="rId9" Type="http://schemas.openxmlformats.org/officeDocument/2006/relationships/image" Target="../media/image3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14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40.png"/><Relationship Id="rId15" Type="http://schemas.openxmlformats.org/officeDocument/2006/relationships/image" Target="../media/image44.png"/><Relationship Id="rId10" Type="http://schemas.openxmlformats.org/officeDocument/2006/relationships/image" Target="../media/image38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Relationship Id="rId1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2810"/>
            <a:ext cx="6462320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41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797152" y="618947"/>
            <a:ext cx="1634756" cy="748442"/>
            <a:chOff x="1797152" y="618947"/>
            <a:chExt cx="1634756" cy="74844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7152" y="618947"/>
              <a:ext cx="1634756" cy="748442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 rot="771936">
              <a:off x="1965215" y="780509"/>
              <a:ext cx="645684" cy="4030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£2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39875" y="441308"/>
            <a:ext cx="1876030" cy="1319623"/>
            <a:chOff x="3539875" y="441308"/>
            <a:chExt cx="1876030" cy="131962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39875" y="441308"/>
              <a:ext cx="1876030" cy="131962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 rot="771936">
                  <a:off x="3678290" y="1028596"/>
                  <a:ext cx="645684" cy="4030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solidFill>
                        <a:schemeClr val="tx1"/>
                      </a:solidFill>
                    </a:rPr>
                    <a:t>£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771936">
                  <a:off x="3678290" y="1028596"/>
                  <a:ext cx="645684" cy="403043"/>
                </a:xfrm>
                <a:prstGeom prst="rect">
                  <a:avLst/>
                </a:prstGeom>
                <a:blipFill>
                  <a:blip r:embed="rId7"/>
                  <a:stretch>
                    <a:fillRect b="-4348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4207197" y="1492012"/>
            <a:ext cx="2284719" cy="1728311"/>
            <a:chOff x="4207197" y="1492012"/>
            <a:chExt cx="2284719" cy="172831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07197" y="1492012"/>
              <a:ext cx="2284719" cy="172831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 rot="387997">
                  <a:off x="4331687" y="1827188"/>
                  <a:ext cx="645684" cy="4030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solidFill>
                        <a:schemeClr val="tx1"/>
                      </a:solidFill>
                    </a:rPr>
                    <a:t>£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87997">
                  <a:off x="4331687" y="1827188"/>
                  <a:ext cx="645684" cy="403043"/>
                </a:xfrm>
                <a:prstGeom prst="rect">
                  <a:avLst/>
                </a:prstGeom>
                <a:blipFill>
                  <a:blip r:embed="rId9"/>
                  <a:stretch>
                    <a:fillRect b="-9877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1797152" y="1350558"/>
            <a:ext cx="2171468" cy="1275307"/>
            <a:chOff x="1797152" y="1350558"/>
            <a:chExt cx="2171468" cy="127530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797152" y="1350558"/>
              <a:ext cx="2171468" cy="1275307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 rot="20700317">
              <a:off x="1963795" y="1958107"/>
              <a:ext cx="645684" cy="4030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£3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481683" y="466505"/>
            <a:ext cx="1989281" cy="1600288"/>
            <a:chOff x="5481683" y="466505"/>
            <a:chExt cx="1989281" cy="160028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481683" y="466505"/>
              <a:ext cx="1989281" cy="160028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 rot="324935">
                  <a:off x="5620644" y="1065127"/>
                  <a:ext cx="645684" cy="4030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solidFill>
                        <a:schemeClr val="tx1"/>
                      </a:solidFill>
                    </a:rPr>
                    <a:t>£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24935">
                  <a:off x="5620644" y="1065127"/>
                  <a:ext cx="645684" cy="403043"/>
                </a:xfrm>
                <a:prstGeom prst="rect">
                  <a:avLst/>
                </a:prstGeom>
                <a:blipFill>
                  <a:blip r:embed="rId12"/>
                  <a:stretch>
                    <a:fillRect b="-11392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TextBox 21"/>
          <p:cNvSpPr txBox="1"/>
          <p:nvPr/>
        </p:nvSpPr>
        <p:spPr>
          <a:xfrm>
            <a:off x="914401" y="3214839"/>
            <a:ext cx="7039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total cost of a train, two bucket and spades and one t-shirt is £18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5877" y="4011650"/>
            <a:ext cx="787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Form an equation to represent this information.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17803" y="5277506"/>
            <a:ext cx="747045" cy="74704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720647" y="542019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20337" y="4791033"/>
            <a:ext cx="639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66498" y="4799194"/>
                <a:ext cx="8208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2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6498" y="4799194"/>
                <a:ext cx="820866" cy="461665"/>
              </a:xfrm>
              <a:prstGeom prst="rect">
                <a:avLst/>
              </a:prstGeom>
              <a:blipFill>
                <a:blip r:embed="rId14"/>
                <a:stretch>
                  <a:fillRect l="-74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52158" y="4800745"/>
                <a:ext cx="13057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158" y="4800745"/>
                <a:ext cx="1305739" cy="461665"/>
              </a:xfrm>
              <a:prstGeom prst="rect">
                <a:avLst/>
              </a:prstGeom>
              <a:blipFill>
                <a:blip r:embed="rId15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1709663" y="1462124"/>
            <a:ext cx="2258957" cy="12598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 rot="677211">
            <a:off x="3968621" y="1609307"/>
            <a:ext cx="2523296" cy="14554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3341748" y="429571"/>
            <a:ext cx="2139936" cy="12047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29085" y="4799193"/>
                <a:ext cx="8208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085" y="4799193"/>
                <a:ext cx="820866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0794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5" grpId="0"/>
      <p:bldP spid="25" grpId="1"/>
      <p:bldP spid="27" grpId="0"/>
      <p:bldP spid="29" grpId="0"/>
      <p:bldP spid="30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622990" y="486253"/>
            <a:ext cx="5989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Write an equation to represent the bar model.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345811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94">
                  <a:extLst>
                    <a:ext uri="{9D8B030D-6E8A-4147-A177-3AD203B41FA5}">
                      <a16:colId xmlns:a16="http://schemas.microsoft.com/office/drawing/2014/main" val="3584843937"/>
                    </a:ext>
                  </a:extLst>
                </a:gridCol>
                <a:gridCol w="1599894">
                  <a:extLst>
                    <a:ext uri="{9D8B030D-6E8A-4147-A177-3AD203B41FA5}">
                      <a16:colId xmlns:a16="http://schemas.microsoft.com/office/drawing/2014/main" val="2616650788"/>
                    </a:ext>
                  </a:extLst>
                </a:gridCol>
                <a:gridCol w="1599894">
                  <a:extLst>
                    <a:ext uri="{9D8B030D-6E8A-4147-A177-3AD203B41FA5}">
                      <a16:colId xmlns:a16="http://schemas.microsoft.com/office/drawing/2014/main" val="2824220407"/>
                    </a:ext>
                  </a:extLst>
                </a:gridCol>
                <a:gridCol w="1296318">
                  <a:extLst>
                    <a:ext uri="{9D8B030D-6E8A-4147-A177-3AD203B41FA5}">
                      <a16:colId xmlns:a16="http://schemas.microsoft.com/office/drawing/2014/main" val="2500651070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03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03231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298284" y="1345100"/>
            <a:ext cx="639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20076" y="1717627"/>
            <a:ext cx="639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005439" y="1689407"/>
                <a:ext cx="63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439" y="1689407"/>
                <a:ext cx="63907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638796" y="1689407"/>
                <a:ext cx="63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796" y="1689407"/>
                <a:ext cx="63907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07180" y="1689407"/>
                <a:ext cx="63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180" y="1689407"/>
                <a:ext cx="639076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02849" y="2268666"/>
                <a:ext cx="12450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19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849" y="2268666"/>
                <a:ext cx="1245037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28338" y="2268666"/>
                <a:ext cx="24090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338" y="2268666"/>
                <a:ext cx="2409022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12655" y="2268666"/>
                <a:ext cx="611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/>
                  <a:t>3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655" y="2268666"/>
                <a:ext cx="611186" cy="461665"/>
              </a:xfrm>
              <a:prstGeom prst="rect">
                <a:avLst/>
              </a:prstGeom>
              <a:blipFill>
                <a:blip r:embed="rId10"/>
                <a:stretch>
                  <a:fillRect l="-16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16032" y="2268666"/>
                <a:ext cx="7640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4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032" y="2268666"/>
                <a:ext cx="764068" cy="461665"/>
              </a:xfrm>
              <a:prstGeom prst="rect">
                <a:avLst/>
              </a:prstGeom>
              <a:blipFill>
                <a:blip r:embed="rId11"/>
                <a:stretch>
                  <a:fillRect l="-8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8653"/>
              </p:ext>
            </p:extLst>
          </p:nvPr>
        </p:nvGraphicFramePr>
        <p:xfrm>
          <a:off x="1516655" y="326367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335">
                  <a:extLst>
                    <a:ext uri="{9D8B030D-6E8A-4147-A177-3AD203B41FA5}">
                      <a16:colId xmlns:a16="http://schemas.microsoft.com/office/drawing/2014/main" val="3584843937"/>
                    </a:ext>
                  </a:extLst>
                </a:gridCol>
                <a:gridCol w="1307335">
                  <a:extLst>
                    <a:ext uri="{9D8B030D-6E8A-4147-A177-3AD203B41FA5}">
                      <a16:colId xmlns:a16="http://schemas.microsoft.com/office/drawing/2014/main" val="2616650788"/>
                    </a:ext>
                  </a:extLst>
                </a:gridCol>
                <a:gridCol w="3481330">
                  <a:extLst>
                    <a:ext uri="{9D8B030D-6E8A-4147-A177-3AD203B41FA5}">
                      <a16:colId xmlns:a16="http://schemas.microsoft.com/office/drawing/2014/main" val="250065107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03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03231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334122" y="3211489"/>
            <a:ext cx="639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903962" y="3590344"/>
                <a:ext cx="63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962" y="3590344"/>
                <a:ext cx="639076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093773" y="3590343"/>
                <a:ext cx="63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773" y="3590343"/>
                <a:ext cx="63907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5692522" y="3578933"/>
            <a:ext cx="639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17803" y="5277506"/>
            <a:ext cx="747045" cy="747045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5720647" y="542019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732849" y="4208534"/>
                <a:ext cx="611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>
                    <a:solidFill>
                      <a:schemeClr val="accent1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849" y="4208534"/>
                <a:ext cx="611186" cy="461665"/>
              </a:xfrm>
              <a:prstGeom prst="rect">
                <a:avLst/>
              </a:prstGeom>
              <a:blipFill>
                <a:blip r:embed="rId15"/>
                <a:stretch>
                  <a:fillRect l="-1485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36226" y="4208534"/>
                <a:ext cx="7640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9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226" y="4208534"/>
                <a:ext cx="764068" cy="461665"/>
              </a:xfrm>
              <a:prstGeom prst="rect">
                <a:avLst/>
              </a:prstGeom>
              <a:blipFill>
                <a:blip r:embed="rId16"/>
                <a:stretch>
                  <a:fillRect l="-8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655903" y="4208534"/>
                <a:ext cx="12450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15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903" y="4208534"/>
                <a:ext cx="1245037" cy="461665"/>
              </a:xfrm>
              <a:prstGeom prst="rect">
                <a:avLst/>
              </a:prstGeom>
              <a:blipFill>
                <a:blip r:embed="rId1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46592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7" grpId="1"/>
      <p:bldP spid="38" grpId="0"/>
      <p:bldP spid="39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6" grpId="0"/>
      <p:bldP spid="46" grpId="1"/>
      <p:bldP spid="47" grpId="0"/>
      <p:bldP spid="56" grpId="0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22990" y="486253"/>
            <a:ext cx="5989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Draw a bar model to represent each equation.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70183" y="1388125"/>
                <a:ext cx="14652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3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183" y="1388125"/>
                <a:ext cx="1465243" cy="461665"/>
              </a:xfrm>
              <a:prstGeom prst="rect">
                <a:avLst/>
              </a:prstGeom>
              <a:blipFill>
                <a:blip r:embed="rId5"/>
                <a:stretch>
                  <a:fillRect l="-666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19945" y="3593984"/>
                <a:ext cx="14652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8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945" y="3593984"/>
                <a:ext cx="1465243" cy="461665"/>
              </a:xfrm>
              <a:prstGeom prst="rect">
                <a:avLst/>
              </a:prstGeom>
              <a:blipFill>
                <a:blip r:embed="rId6"/>
                <a:stretch>
                  <a:fillRect l="-6224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17803" y="5277506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20647" y="542019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068747"/>
              </p:ext>
            </p:extLst>
          </p:nvPr>
        </p:nvGraphicFramePr>
        <p:xfrm>
          <a:off x="1524000" y="228999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163605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45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96851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10729" y="2253567"/>
            <a:ext cx="639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18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159959"/>
              </p:ext>
            </p:extLst>
          </p:nvPr>
        </p:nvGraphicFramePr>
        <p:xfrm>
          <a:off x="1524000" y="228999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585535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359920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6315748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63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8918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78289" y="2568714"/>
                <a:ext cx="63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289" y="2568714"/>
                <a:ext cx="63907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46193" y="2568714"/>
                <a:ext cx="63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193" y="2568714"/>
                <a:ext cx="63907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70545" y="2568714"/>
                <a:ext cx="63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545" y="2568714"/>
                <a:ext cx="63907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27548"/>
              </p:ext>
            </p:extLst>
          </p:nvPr>
        </p:nvGraphicFramePr>
        <p:xfrm>
          <a:off x="1524000" y="439313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163605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45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96851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52462" y="4324886"/>
                <a:ext cx="63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462" y="4324886"/>
                <a:ext cx="63907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19066"/>
              </p:ext>
            </p:extLst>
          </p:nvPr>
        </p:nvGraphicFramePr>
        <p:xfrm>
          <a:off x="1524000" y="476397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9518">
                  <a:extLst>
                    <a:ext uri="{9D8B030D-6E8A-4147-A177-3AD203B41FA5}">
                      <a16:colId xmlns:a16="http://schemas.microsoft.com/office/drawing/2014/main" val="51497045"/>
                    </a:ext>
                  </a:extLst>
                </a:gridCol>
                <a:gridCol w="2056482">
                  <a:extLst>
                    <a:ext uri="{9D8B030D-6E8A-4147-A177-3AD203B41FA5}">
                      <a16:colId xmlns:a16="http://schemas.microsoft.com/office/drawing/2014/main" val="2658755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996899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85142" y="4718562"/>
            <a:ext cx="639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41848" y="4733962"/>
            <a:ext cx="639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037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5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782" y="500062"/>
            <a:ext cx="3232788" cy="22541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752" y="992479"/>
            <a:ext cx="637056" cy="9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369" y="2889985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15556" y="1180869"/>
                <a:ext cx="13440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556" y="1180869"/>
                <a:ext cx="134405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16" y="1836472"/>
            <a:ext cx="637056" cy="9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743" y="1836472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15556" y="2024862"/>
                <a:ext cx="13440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556" y="2024862"/>
                <a:ext cx="1344058" cy="523220"/>
              </a:xfrm>
              <a:prstGeom prst="rect">
                <a:avLst/>
              </a:prstGeom>
              <a:blipFill>
                <a:blip r:embed="rId9"/>
                <a:stretch>
                  <a:fillRect l="-909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72" y="2708468"/>
            <a:ext cx="637056" cy="90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399" y="2708468"/>
            <a:ext cx="637056" cy="90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370" y="2889985"/>
            <a:ext cx="469433" cy="6950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371" y="2889985"/>
            <a:ext cx="469433" cy="6950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372" y="2889985"/>
            <a:ext cx="469433" cy="6950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373" y="2889985"/>
            <a:ext cx="469433" cy="6950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374" y="2889985"/>
            <a:ext cx="469433" cy="69500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375" y="2889985"/>
            <a:ext cx="469433" cy="69500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376" y="2889985"/>
            <a:ext cx="469433" cy="69500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377" y="2889985"/>
            <a:ext cx="469433" cy="6950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375" y="2889985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15556" y="2941468"/>
                <a:ext cx="16638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10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556" y="2941468"/>
                <a:ext cx="1663809" cy="523220"/>
              </a:xfrm>
              <a:prstGeom prst="rect">
                <a:avLst/>
              </a:prstGeom>
              <a:blipFill>
                <a:blip r:embed="rId10"/>
                <a:stretch>
                  <a:fillRect l="-7326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835" y="3787248"/>
            <a:ext cx="469433" cy="6950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72" y="3684750"/>
            <a:ext cx="637056" cy="90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399" y="3684750"/>
            <a:ext cx="637056" cy="90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836" y="3787248"/>
            <a:ext cx="469433" cy="6950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37" y="3787248"/>
            <a:ext cx="469433" cy="6950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838" y="3787248"/>
            <a:ext cx="469433" cy="69500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839" y="3787248"/>
            <a:ext cx="469433" cy="69500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840" y="3787248"/>
            <a:ext cx="469433" cy="69500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841" y="3787248"/>
            <a:ext cx="469433" cy="69500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842" y="3787248"/>
            <a:ext cx="469433" cy="69500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843" y="3787248"/>
            <a:ext cx="469433" cy="69500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41" y="3787248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315556" y="3969777"/>
                <a:ext cx="16638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556" y="3969777"/>
                <a:ext cx="1663809" cy="523220"/>
              </a:xfrm>
              <a:prstGeom prst="rect">
                <a:avLst/>
              </a:prstGeom>
              <a:blipFill>
                <a:blip r:embed="rId11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21" y="4826302"/>
            <a:ext cx="469433" cy="69500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72" y="4700970"/>
            <a:ext cx="637056" cy="900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451" y="4826302"/>
            <a:ext cx="469433" cy="69500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748" y="4826302"/>
            <a:ext cx="469433" cy="69500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45" y="4826302"/>
            <a:ext cx="469433" cy="69500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42" y="4826302"/>
            <a:ext cx="469433" cy="695004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6315556" y="4998086"/>
            <a:ext cx="166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8298" y="5461287"/>
            <a:ext cx="8134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What if step 3 was to add 16 </a:t>
            </a:r>
          </a:p>
          <a:p>
            <a:pPr algn="ctr"/>
            <a:r>
              <a:rPr lang="en-GB" sz="2000" dirty="0"/>
              <a:t>What will the answer be then?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54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2" grpId="0"/>
      <p:bldP spid="37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2" y="334776"/>
                <a:ext cx="7846871" cy="5570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 multilink and base ten 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to represent these expressions. 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a) 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                            b) 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c) 3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                              d)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Write each statement as an algebraic expression.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 more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</m:t>
                    </m:r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double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</m:t>
                    </m:r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divided by 6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846871" cy="5570756"/>
              </a:xfrm>
              <a:prstGeom prst="rect">
                <a:avLst/>
              </a:prstGeom>
              <a:blipFill>
                <a:blip r:embed="rId4"/>
                <a:stretch>
                  <a:fillRect l="-1632" t="-985" b="-1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684" y="334776"/>
            <a:ext cx="637056" cy="90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415" y="439923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11926" y="553943"/>
                <a:ext cx="914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926" y="553943"/>
                <a:ext cx="91496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589008" y="556592"/>
                <a:ext cx="914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008" y="556592"/>
                <a:ext cx="914967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14" y="1753311"/>
            <a:ext cx="637056" cy="9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901" y="1763913"/>
            <a:ext cx="637056" cy="90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957" y="1945971"/>
            <a:ext cx="469433" cy="6950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960" y="1945971"/>
            <a:ext cx="469433" cy="6950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62" y="1945971"/>
            <a:ext cx="469433" cy="6950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910" y="1753311"/>
            <a:ext cx="637056" cy="90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797" y="1763913"/>
            <a:ext cx="637056" cy="90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62" y="3062894"/>
            <a:ext cx="637056" cy="90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800" y="3073496"/>
            <a:ext cx="637056" cy="90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737" y="3094206"/>
            <a:ext cx="637056" cy="90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24" y="3319912"/>
            <a:ext cx="469433" cy="6950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183" y="3247180"/>
            <a:ext cx="469433" cy="6950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672" y="3247180"/>
            <a:ext cx="469433" cy="6950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161" y="3247180"/>
            <a:ext cx="469433" cy="6950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649" y="3247180"/>
            <a:ext cx="469433" cy="69500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015" y="3094206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89657" y="4346640"/>
                <a:ext cx="198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657" y="4346640"/>
                <a:ext cx="1986358" cy="461665"/>
              </a:xfrm>
              <a:prstGeom prst="rect">
                <a:avLst/>
              </a:prstGeom>
              <a:blipFill>
                <a:blip r:embed="rId7"/>
                <a:stretch>
                  <a:fillRect l="-30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92694" y="4884883"/>
                <a:ext cx="198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>
                    <a:solidFill>
                      <a:schemeClr val="accent1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94" y="4884883"/>
                <a:ext cx="1986358" cy="461665"/>
              </a:xfrm>
              <a:prstGeom prst="rect">
                <a:avLst/>
              </a:prstGeom>
              <a:blipFill>
                <a:blip r:embed="rId8"/>
                <a:stretch>
                  <a:fillRect l="-460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92694" y="5349142"/>
                <a:ext cx="616854" cy="699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  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94" y="5349142"/>
                <a:ext cx="616854" cy="6996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5FE85BB-BEBB-4513-B2C0-2188ADC0B270}"/>
                  </a:ext>
                </a:extLst>
              </p:cNvPr>
              <p:cNvSpPr txBox="1"/>
              <p:nvPr/>
            </p:nvSpPr>
            <p:spPr>
              <a:xfrm>
                <a:off x="667512" y="334776"/>
                <a:ext cx="7846871" cy="5570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 multilink and base ten 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to represent these expressions. 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a) 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                            b) 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c) 3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                              d)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Write each statement as an algebraic expression.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 more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</m:t>
                    </m:r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double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</m:t>
                    </m:r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divided by 6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5FE85BB-BEBB-4513-B2C0-2188ADC0B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7846871" cy="5570756"/>
              </a:xfrm>
              <a:prstGeom prst="rect">
                <a:avLst/>
              </a:prstGeom>
              <a:blipFill>
                <a:blip r:embed="rId11"/>
                <a:stretch>
                  <a:fillRect l="-1632" t="-985" b="-1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41">
            <a:extLst>
              <a:ext uri="{FF2B5EF4-FFF2-40B4-BE49-F238E27FC236}">
                <a16:creationId xmlns:a16="http://schemas.microsoft.com/office/drawing/2014/main" id="{9A4A7D84-1496-4462-8A60-A7306AC139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684" y="334776"/>
            <a:ext cx="637056" cy="9000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8782115-298C-498F-98AE-C9A012AABB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415" y="439923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DFAC24F-2D98-4397-909B-EBA7CDC2A202}"/>
                  </a:ext>
                </a:extLst>
              </p:cNvPr>
              <p:cNvSpPr txBox="1"/>
              <p:nvPr/>
            </p:nvSpPr>
            <p:spPr>
              <a:xfrm>
                <a:off x="6211926" y="553943"/>
                <a:ext cx="914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DFAC24F-2D98-4397-909B-EBA7CDC2A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926" y="553943"/>
                <a:ext cx="914967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3A1C5D7-D320-4187-B077-026F3DB09924}"/>
                  </a:ext>
                </a:extLst>
              </p:cNvPr>
              <p:cNvSpPr txBox="1"/>
              <p:nvPr/>
            </p:nvSpPr>
            <p:spPr>
              <a:xfrm>
                <a:off x="7589008" y="556592"/>
                <a:ext cx="914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</a:t>
                </a: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3A1C5D7-D320-4187-B077-026F3DB099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008" y="556592"/>
                <a:ext cx="914967" cy="461665"/>
              </a:xfrm>
              <a:prstGeom prst="rect">
                <a:avLst/>
              </a:prstGeom>
              <a:blipFill>
                <a:blip r:embed="rId1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1274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444944" y="815015"/>
            <a:ext cx="2228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Expression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00375" y="1347506"/>
                <a:ext cx="20247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5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375" y="1347506"/>
                <a:ext cx="2024743" cy="461665"/>
              </a:xfrm>
              <a:prstGeom prst="rect">
                <a:avLst/>
              </a:prstGeom>
              <a:blipFill>
                <a:blip r:embed="rId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1974899" y="1809171"/>
            <a:ext cx="269167" cy="6988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91988" y="2534958"/>
                <a:ext cx="22280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Different values depending on the value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988" y="2534958"/>
                <a:ext cx="2228044" cy="1200329"/>
              </a:xfrm>
              <a:prstGeom prst="rect">
                <a:avLst/>
              </a:prstGeom>
              <a:blipFill>
                <a:blip r:embed="rId6"/>
                <a:stretch>
                  <a:fillRect l="-2186" t="-4061" r="-4918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653166" y="4227466"/>
                <a:ext cx="9092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/>
                  <a:t>7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5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166" y="4227466"/>
                <a:ext cx="909247" cy="461665"/>
              </a:xfrm>
              <a:prstGeom prst="rect">
                <a:avLst/>
              </a:prstGeom>
              <a:blipFill>
                <a:blip r:embed="rId7"/>
                <a:stretch>
                  <a:fillRect l="-10067" t="-10526" r="-469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13789" y="4227465"/>
                <a:ext cx="9092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12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789" y="4227465"/>
                <a:ext cx="909247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476186" y="5041027"/>
                <a:ext cx="1206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/>
                  <a:t>1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0+</m:t>
                    </m:r>
                  </m:oMath>
                </a14:m>
                <a:r>
                  <a:rPr lang="en-GB" sz="2400" dirty="0"/>
                  <a:t> 5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186" y="5041027"/>
                <a:ext cx="1206768" cy="461665"/>
              </a:xfrm>
              <a:prstGeom prst="rect">
                <a:avLst/>
              </a:prstGeom>
              <a:blipFill>
                <a:blip r:embed="rId10"/>
                <a:stretch>
                  <a:fillRect l="-757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413788" y="5041026"/>
                <a:ext cx="9092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15</a:t>
                </a: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788" y="5041026"/>
                <a:ext cx="909247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5130451" y="810626"/>
            <a:ext cx="2228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469906" y="1347506"/>
                <a:ext cx="20247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5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11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906" y="1347506"/>
                <a:ext cx="2024743" cy="461665"/>
              </a:xfrm>
              <a:prstGeom prst="rect">
                <a:avLst/>
              </a:prstGeom>
              <a:blipFill>
                <a:blip r:embed="rId1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/>
          <p:cNvCxnSpPr>
            <a:cxnSpLocks/>
          </p:cNvCxnSpPr>
          <p:nvPr/>
        </p:nvCxnSpPr>
        <p:spPr>
          <a:xfrm flipH="1" flipV="1">
            <a:off x="5740365" y="1809171"/>
            <a:ext cx="269167" cy="6988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130451" y="2508069"/>
                <a:ext cx="22280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is a specific unknown value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451" y="2508069"/>
                <a:ext cx="2228044" cy="830997"/>
              </a:xfrm>
              <a:prstGeom prst="rect">
                <a:avLst/>
              </a:prstGeom>
              <a:blipFill>
                <a:blip r:embed="rId13"/>
                <a:stretch>
                  <a:fillRect l="-822" t="-5839" r="-548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ounded Rectangle 12"/>
          <p:cNvSpPr/>
          <p:nvPr/>
        </p:nvSpPr>
        <p:spPr>
          <a:xfrm>
            <a:off x="4657454" y="548640"/>
            <a:ext cx="3092210" cy="31866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50" grpId="0"/>
      <p:bldP spid="53" grpId="0"/>
      <p:bldP spid="55" grpId="0"/>
      <p:bldP spid="56" grpId="0"/>
      <p:bldP spid="57" grpId="0"/>
      <p:bldP spid="58" grpId="0"/>
      <p:bldP spid="72" grpId="0"/>
      <p:bldP spid="74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750742"/>
              </p:ext>
            </p:extLst>
          </p:nvPr>
        </p:nvGraphicFramePr>
        <p:xfrm>
          <a:off x="1595229" y="1415657"/>
          <a:ext cx="6096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214792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75329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87687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Words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Concrete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Algebra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72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59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1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04470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788" y="1756780"/>
            <a:ext cx="460134" cy="650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922" y="2598705"/>
            <a:ext cx="381855" cy="5653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3743" y="1874346"/>
            <a:ext cx="222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 think of a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28481" y="1871519"/>
                <a:ext cx="7383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481" y="1871519"/>
                <a:ext cx="73831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595229" y="2533090"/>
            <a:ext cx="222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Add 5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788" y="2422930"/>
            <a:ext cx="460134" cy="6500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335" y="2598705"/>
            <a:ext cx="381855" cy="5653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48" y="2598705"/>
            <a:ext cx="381855" cy="5653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323" y="2598705"/>
            <a:ext cx="381855" cy="5653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898" y="2598705"/>
            <a:ext cx="381855" cy="5653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38922" y="2547902"/>
                <a:ext cx="8671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000" dirty="0"/>
                  <a:t> 5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922" y="2547902"/>
                <a:ext cx="867137" cy="400110"/>
              </a:xfrm>
              <a:prstGeom prst="rect">
                <a:avLst/>
              </a:prstGeom>
              <a:blipFill>
                <a:blip r:embed="rId8"/>
                <a:stretch>
                  <a:fillRect t="-9091" r="-699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531535" y="3154115"/>
            <a:ext cx="222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My answer is 7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788" y="3168172"/>
            <a:ext cx="381855" cy="5653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654" y="2992397"/>
            <a:ext cx="460134" cy="65005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201" y="3168172"/>
            <a:ext cx="381855" cy="56534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614" y="3168172"/>
            <a:ext cx="381855" cy="5653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189" y="3168172"/>
            <a:ext cx="381855" cy="5653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764" y="3168172"/>
            <a:ext cx="381855" cy="56534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654" y="3952643"/>
            <a:ext cx="381855" cy="56534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67" y="3952643"/>
            <a:ext cx="381855" cy="56534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80" y="3952643"/>
            <a:ext cx="381855" cy="56534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055" y="3952643"/>
            <a:ext cx="381855" cy="56534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630" y="3952643"/>
            <a:ext cx="381855" cy="56534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541" y="3957777"/>
            <a:ext cx="381855" cy="56534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116" y="3957777"/>
            <a:ext cx="381855" cy="5653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40207" y="3625458"/>
                <a:ext cx="8671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207" y="3625458"/>
                <a:ext cx="86713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17566" y="3500785"/>
                <a:ext cx="13966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000" dirty="0"/>
                  <a:t> 5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7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566" y="3500785"/>
                <a:ext cx="1396643" cy="400110"/>
              </a:xfrm>
              <a:prstGeom prst="rect">
                <a:avLst/>
              </a:prstGeom>
              <a:blipFill>
                <a:blip r:embed="rId1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737" y="511688"/>
            <a:ext cx="637056" cy="900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985" y="614186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266979" y="730855"/>
                <a:ext cx="914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979" y="730855"/>
                <a:ext cx="914967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21600" y="730855"/>
                <a:ext cx="914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600" y="730855"/>
                <a:ext cx="914967" cy="461665"/>
              </a:xfrm>
              <a:prstGeom prst="rect">
                <a:avLst/>
              </a:prstGeom>
              <a:blipFill>
                <a:blip r:embed="rId1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1598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  <p:bldP spid="15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6045"/>
              </p:ext>
            </p:extLst>
          </p:nvPr>
        </p:nvGraphicFramePr>
        <p:xfrm>
          <a:off x="1595229" y="1415657"/>
          <a:ext cx="60960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214792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75329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87687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Words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Concrete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Algebra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72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59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1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0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04470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788" y="1756780"/>
            <a:ext cx="460134" cy="6500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3743" y="1874346"/>
            <a:ext cx="222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 think of a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28481" y="1871519"/>
                <a:ext cx="7383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481" y="1871519"/>
                <a:ext cx="73831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595229" y="2533090"/>
            <a:ext cx="222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Multiply by 2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788" y="2422930"/>
            <a:ext cx="460134" cy="6500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38922" y="2547902"/>
                <a:ext cx="8671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0" dirty="0"/>
                  <a:t>2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922" y="2547902"/>
                <a:ext cx="867137" cy="400110"/>
              </a:xfrm>
              <a:prstGeom prst="rect">
                <a:avLst/>
              </a:prstGeom>
              <a:blipFill>
                <a:blip r:embed="rId7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437769" y="4123010"/>
            <a:ext cx="222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My answer is 7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654" y="2992397"/>
            <a:ext cx="460134" cy="6500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614" y="3168172"/>
            <a:ext cx="381855" cy="5653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189" y="3168172"/>
            <a:ext cx="381855" cy="5653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764" y="3168172"/>
            <a:ext cx="381855" cy="56534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096" y="4663631"/>
            <a:ext cx="381855" cy="56534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509" y="4663631"/>
            <a:ext cx="381855" cy="56534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922" y="4663631"/>
            <a:ext cx="381855" cy="56534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497" y="4663631"/>
            <a:ext cx="381855" cy="56534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072" y="4663631"/>
            <a:ext cx="381855" cy="56534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983" y="4668765"/>
            <a:ext cx="381855" cy="56534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558" y="4668765"/>
            <a:ext cx="381855" cy="5653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54649" y="4336446"/>
                <a:ext cx="8671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649" y="4336446"/>
                <a:ext cx="86713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554305" y="3168172"/>
            <a:ext cx="222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Add 3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906" y="2408118"/>
            <a:ext cx="460134" cy="6500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80" y="3018946"/>
            <a:ext cx="460134" cy="6500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146643" y="3190792"/>
                <a:ext cx="10228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0" dirty="0"/>
                  <a:t>2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000" dirty="0"/>
                  <a:t> 3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643" y="3190792"/>
                <a:ext cx="1022887" cy="400110"/>
              </a:xfrm>
              <a:prstGeom prst="rect">
                <a:avLst/>
              </a:prstGeom>
              <a:blipFill>
                <a:blip r:embed="rId1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177" y="3714884"/>
            <a:ext cx="460134" cy="65005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137" y="3890659"/>
            <a:ext cx="381855" cy="56534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12" y="3890659"/>
            <a:ext cx="381855" cy="56534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287" y="3890659"/>
            <a:ext cx="381855" cy="56534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003" y="3741433"/>
            <a:ext cx="460134" cy="6500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872757" y="4173330"/>
                <a:ext cx="16497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0" dirty="0"/>
                  <a:t>2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000" dirty="0"/>
                  <a:t> 3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7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757" y="4173330"/>
                <a:ext cx="1649761" cy="400110"/>
              </a:xfrm>
              <a:prstGeom prst="rect">
                <a:avLst/>
              </a:prstGeom>
              <a:blipFill>
                <a:blip r:embed="rId11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17803" y="5277506"/>
            <a:ext cx="747045" cy="74704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5720647" y="542019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737" y="511688"/>
            <a:ext cx="637056" cy="9000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985" y="614186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66979" y="730855"/>
                <a:ext cx="914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979" y="730855"/>
                <a:ext cx="91496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521600" y="730855"/>
                <a:ext cx="9149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600" y="730855"/>
                <a:ext cx="914967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6844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4" grpId="0"/>
      <p:bldP spid="15" grpId="0"/>
      <p:bldP spid="29" grpId="0"/>
      <p:bldP spid="31" grpId="0"/>
      <p:bldP spid="34" grpId="0"/>
      <p:bldP spid="40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797152" y="618947"/>
            <a:ext cx="1634756" cy="748442"/>
            <a:chOff x="1797152" y="618947"/>
            <a:chExt cx="1634756" cy="74844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7152" y="618947"/>
              <a:ext cx="1634756" cy="748442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 rot="771936">
              <a:off x="1965215" y="780509"/>
              <a:ext cx="645684" cy="4030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£2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39875" y="441308"/>
            <a:ext cx="1876030" cy="1319623"/>
            <a:chOff x="3539875" y="441308"/>
            <a:chExt cx="1876030" cy="131962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39875" y="441308"/>
              <a:ext cx="1876030" cy="131962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 rot="771936">
                  <a:off x="3678290" y="1028596"/>
                  <a:ext cx="645684" cy="4030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solidFill>
                        <a:schemeClr val="tx1"/>
                      </a:solidFill>
                    </a:rPr>
                    <a:t>£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771936">
                  <a:off x="3678290" y="1028596"/>
                  <a:ext cx="645684" cy="403043"/>
                </a:xfrm>
                <a:prstGeom prst="rect">
                  <a:avLst/>
                </a:prstGeom>
                <a:blipFill>
                  <a:blip r:embed="rId7"/>
                  <a:stretch>
                    <a:fillRect b="-4348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4207197" y="1492012"/>
            <a:ext cx="2284719" cy="1728311"/>
            <a:chOff x="4207197" y="1492012"/>
            <a:chExt cx="2284719" cy="172831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07197" y="1492012"/>
              <a:ext cx="2284719" cy="172831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 rot="387997">
                  <a:off x="4331687" y="1827188"/>
                  <a:ext cx="645684" cy="4030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solidFill>
                        <a:schemeClr val="tx1"/>
                      </a:solidFill>
                    </a:rPr>
                    <a:t>£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87997">
                  <a:off x="4331687" y="1827188"/>
                  <a:ext cx="645684" cy="403043"/>
                </a:xfrm>
                <a:prstGeom prst="rect">
                  <a:avLst/>
                </a:prstGeom>
                <a:blipFill>
                  <a:blip r:embed="rId9"/>
                  <a:stretch>
                    <a:fillRect b="-9877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1797152" y="1350558"/>
            <a:ext cx="2171468" cy="1275307"/>
            <a:chOff x="1797152" y="1350558"/>
            <a:chExt cx="2171468" cy="127530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797152" y="1350558"/>
              <a:ext cx="2171468" cy="1275307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 rot="20700317">
              <a:off x="1963795" y="1958107"/>
              <a:ext cx="645684" cy="4030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£3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481683" y="466505"/>
            <a:ext cx="1989281" cy="1600288"/>
            <a:chOff x="5481683" y="466505"/>
            <a:chExt cx="1989281" cy="160028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481683" y="466505"/>
              <a:ext cx="1989281" cy="160028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 rot="324935">
                  <a:off x="5620644" y="1065127"/>
                  <a:ext cx="645684" cy="4030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>
                      <a:solidFill>
                        <a:schemeClr val="tx1"/>
                      </a:solidFill>
                    </a:rPr>
                    <a:t>£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24935">
                  <a:off x="5620644" y="1065127"/>
                  <a:ext cx="645684" cy="403043"/>
                </a:xfrm>
                <a:prstGeom prst="rect">
                  <a:avLst/>
                </a:prstGeom>
                <a:blipFill>
                  <a:blip r:embed="rId12"/>
                  <a:stretch>
                    <a:fillRect b="-11392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TextBox 21"/>
          <p:cNvSpPr txBox="1"/>
          <p:nvPr/>
        </p:nvSpPr>
        <p:spPr>
          <a:xfrm>
            <a:off x="914401" y="3214839"/>
            <a:ext cx="787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total cost of the rugby ball and the panda is £6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401" y="3769974"/>
            <a:ext cx="7877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Form an equation to represent this information.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17803" y="5277506"/>
            <a:ext cx="747045" cy="74704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720647" y="542019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6" name="Oval 25"/>
          <p:cNvSpPr/>
          <p:nvPr/>
        </p:nvSpPr>
        <p:spPr>
          <a:xfrm>
            <a:off x="1553378" y="441308"/>
            <a:ext cx="1986497" cy="10571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293711" y="4350643"/>
            <a:ext cx="639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28" name="Oval 27"/>
          <p:cNvSpPr/>
          <p:nvPr/>
        </p:nvSpPr>
        <p:spPr>
          <a:xfrm rot="755689">
            <a:off x="5329033" y="387561"/>
            <a:ext cx="2396103" cy="1646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39875" y="4358804"/>
                <a:ext cx="6390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875" y="4358804"/>
                <a:ext cx="639076" cy="461665"/>
              </a:xfrm>
              <a:prstGeom prst="rect">
                <a:avLst/>
              </a:prstGeom>
              <a:blipFill>
                <a:blip r:embed="rId14"/>
                <a:stretch>
                  <a:fillRect l="-952" r="-3810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10166" y="4350642"/>
                <a:ext cx="13057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166" y="4350642"/>
                <a:ext cx="1305739" cy="461665"/>
              </a:xfrm>
              <a:prstGeom prst="rect">
                <a:avLst/>
              </a:prstGeom>
              <a:blipFill>
                <a:blip r:embed="rId15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4194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5" grpId="0"/>
      <p:bldP spid="25" grpId="1"/>
      <p:bldP spid="26" grpId="0" animBg="1"/>
      <p:bldP spid="27" grpId="0"/>
      <p:bldP spid="28" grpId="0" animBg="1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0.7|1|0.6|0.7|1.9|3.3|1.6|3.3|1.4|6.6|3.9|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6.4|2.9|1.4|7.2|2.2|5.5|1.6|2.3|1.6|1.3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5.1|5.1|2.7|4.5|1.6|2.6|2.5|2.8|1.2|0.7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3.9|1.8|1.9|3.2|2.2|1.2|1.6|2.4|2.5|0.8|5.2|4.4|1.7|1|1.1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5.7|2.3|5.7|3.3|3.5|2.5|7.6|3.3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7.4|1.5|5.9|1|1.9|1.2|8.9|2.9|3.4|2.5|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.3|4.4|1|1|2.6|3.7|0.7|3|2|5.3|1.1|6.1|1.4|2.9|2.6|1.6|2.2|1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4.5|3.8|6.5|3.6|0.8|0.7|5.7|2.4|10.8|2.6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6|1.5|1.6|1.2|1.4|2.8|1.4|1.7|2.2|6.2|2.9|2.6|2.9|4.7|4.2|1.8|12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522d4c35-b548-4432-90ae-af4376e1c4b4"/>
    <ds:schemaRef ds:uri="cee99ee9-287b-4f9a-957c-ba5ae7375c9a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97A470-36B4-4E0D-9E13-8184F1E294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5325</TotalTime>
  <Words>431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1 - 2 on the worksheet</vt:lpstr>
      <vt:lpstr>PowerPoint Presentation</vt:lpstr>
      <vt:lpstr>PowerPoint Presentation</vt:lpstr>
      <vt:lpstr>Have a go at the rest of the questions on the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Tanya Thompson</cp:lastModifiedBy>
  <cp:revision>381</cp:revision>
  <dcterms:created xsi:type="dcterms:W3CDTF">2019-07-05T11:02:13Z</dcterms:created>
  <dcterms:modified xsi:type="dcterms:W3CDTF">2021-02-06T08:12:08Z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