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embeddedFontLst>
    <p:embeddedFont>
      <p:font typeface="Comic Sans MS" panose="030F0702030302020204" pitchFamily="66" charset="0"/>
      <p:regular r:id="rId20"/>
      <p:bold r:id="rId21"/>
      <p:italic r:id="rId22"/>
      <p:boldItalic r:id="rId23"/>
    </p:embeddedFont>
    <p:embeddedFont>
      <p:font typeface="NTR" panose="020B0604020202020204" charset="0"/>
      <p:regular r:id="rId24"/>
    </p:embeddedFont>
    <p:embeddedFont>
      <p:font typeface="Play" panose="020B060402020202020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7">
          <p15:clr>
            <a:srgbClr val="A4A3A4"/>
          </p15:clr>
        </p15:guide>
        <p15:guide id="4" orient="horz" pos="3997">
          <p15:clr>
            <a:srgbClr val="A4A3A4"/>
          </p15:clr>
        </p15:guide>
        <p15:guide id="5" pos="5443">
          <p15:clr>
            <a:srgbClr val="A4A3A4"/>
          </p15:clr>
        </p15:guide>
        <p15:guide id="6" orient="horz" pos="323">
          <p15:clr>
            <a:srgbClr val="A4A3A4"/>
          </p15:clr>
        </p15:guide>
        <p15:guide id="7" pos="476">
          <p15:clr>
            <a:srgbClr val="A4A3A4"/>
          </p15:clr>
        </p15:guide>
        <p15:guide id="8" orient="horz" pos="459">
          <p15:clr>
            <a:srgbClr val="A4A3A4"/>
          </p15:clr>
        </p15:guide>
        <p15:guide id="9" orient="horz" pos="3838">
          <p15:clr>
            <a:srgbClr val="A4A3A4"/>
          </p15:clr>
        </p15:guide>
        <p15:guide id="10" pos="528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gzoiQxh/VaxmRFLGpVPlTlgY/M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76"/>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 name="Google Shape;3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bab4388e80_0_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bab4388e8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ab4388e80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ab4388e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bab4388e80_0_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bab4388e8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gbab4388e80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 name="Google Shape;36;gbab4388e8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 name="Google Shape;42;p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 name="Google Shape;4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bab4388e80_0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bab4388e8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 name="Google Shape;6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
        <p:cNvGrpSpPr/>
        <p:nvPr/>
      </p:nvGrpSpPr>
      <p:grpSpPr>
        <a:xfrm>
          <a:off x="0" y="0"/>
          <a:ext cx="0" cy="0"/>
          <a:chOff x="0" y="0"/>
          <a:chExt cx="0" cy="0"/>
        </a:xfrm>
      </p:grpSpPr>
      <p:sp>
        <p:nvSpPr>
          <p:cNvPr id="9" name="Google Shape;9;p15"/>
          <p:cNvSpPr/>
          <p:nvPr/>
        </p:nvSpPr>
        <p:spPr>
          <a:xfrm>
            <a:off x="457200" y="438150"/>
            <a:ext cx="8220075" cy="5957888"/>
          </a:xfrm>
          <a:prstGeom prst="roundRect">
            <a:avLst>
              <a:gd name="adj" fmla="val 2649"/>
            </a:avLst>
          </a:prstGeom>
          <a:solidFill>
            <a:schemeClr val="lt1">
              <a:alpha val="89803"/>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0" i="0" u="none" strike="noStrike" cap="none">
                <a:solidFill>
                  <a:schemeClr val="lt1"/>
                </a:solidFill>
                <a:latin typeface="NTR"/>
                <a:ea typeface="NTR"/>
                <a:cs typeface="NTR"/>
                <a:sym typeface="NTR"/>
              </a:rPr>
              <a:t> </a:t>
            </a:r>
            <a:endParaRPr/>
          </a:p>
        </p:txBody>
      </p:sp>
      <p:pic>
        <p:nvPicPr>
          <p:cNvPr id="10" name="Google Shape;10;p15"/>
          <p:cNvPicPr preferRelativeResize="0"/>
          <p:nvPr/>
        </p:nvPicPr>
        <p:blipFill rotWithShape="1">
          <a:blip r:embed="rId2">
            <a:alphaModFix/>
          </a:blip>
          <a:srcRect/>
          <a:stretch/>
        </p:blipFill>
        <p:spPr>
          <a:xfrm>
            <a:off x="8486775" y="6700838"/>
            <a:ext cx="585788" cy="85725"/>
          </a:xfrm>
          <a:prstGeom prst="rect">
            <a:avLst/>
          </a:prstGeom>
          <a:noFill/>
          <a:ln>
            <a:noFill/>
          </a:ln>
        </p:spPr>
      </p:pic>
      <p:sp>
        <p:nvSpPr>
          <p:cNvPr id="11" name="Google Shape;11;p15"/>
          <p:cNvSpPr>
            <a:spLocks noGrp="1"/>
          </p:cNvSpPr>
          <p:nvPr>
            <p:ph type="title"/>
          </p:nvPr>
        </p:nvSpPr>
        <p:spPr>
          <a:xfrm>
            <a:off x="457198" y="485773"/>
            <a:ext cx="8220075" cy="1595581"/>
          </a:xfrm>
          <a:prstGeom prst="roundRect">
            <a:avLst>
              <a:gd name="adj" fmla="val 9639"/>
            </a:avLst>
          </a:prstGeom>
          <a:noFill/>
          <a:ln>
            <a:noFill/>
          </a:ln>
        </p:spPr>
        <p:txBody>
          <a:bodyPr spcFirstLastPara="1" wrap="square" lIns="252000" tIns="252000" rIns="252000" bIns="252000" anchor="ctr" anchorCtr="1">
            <a:normAutofit/>
          </a:bodyPr>
          <a:lstStyle>
            <a:lvl1pPr lvl="0" algn="l">
              <a:lnSpc>
                <a:spcPct val="90000"/>
              </a:lnSpc>
              <a:spcBef>
                <a:spcPts val="0"/>
              </a:spcBef>
              <a:spcAft>
                <a:spcPts val="0"/>
              </a:spcAft>
              <a:buSzPts val="1400"/>
              <a:buNone/>
              <a:defRPr sz="4000" b="1">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 name="Google Shape;12;p15"/>
          <p:cNvSpPr>
            <a:spLocks noGrp="1"/>
          </p:cNvSpPr>
          <p:nvPr>
            <p:ph type="body" idx="1"/>
          </p:nvPr>
        </p:nvSpPr>
        <p:spPr>
          <a:xfrm>
            <a:off x="457197" y="2153354"/>
            <a:ext cx="8220075" cy="4242683"/>
          </a:xfrm>
          <a:prstGeom prst="roundRect">
            <a:avLst>
              <a:gd name="adj" fmla="val 2583"/>
            </a:avLst>
          </a:prstGeom>
          <a:noFill/>
          <a:ln>
            <a:noFill/>
          </a:ln>
        </p:spPr>
        <p:txBody>
          <a:bodyPr spcFirstLastPara="1" wrap="square" lIns="252000" tIns="252000" rIns="252000" bIns="252000" anchor="t" anchorCtr="0">
            <a:noAutofit/>
          </a:bodyPr>
          <a:lstStyle>
            <a:lvl1pPr marL="457200" lvl="0" indent="-342900" algn="l">
              <a:lnSpc>
                <a:spcPct val="90000"/>
              </a:lnSpc>
              <a:spcBef>
                <a:spcPts val="1000"/>
              </a:spcBef>
              <a:spcAft>
                <a:spcPts val="0"/>
              </a:spcAft>
              <a:buClr>
                <a:srgbClr val="1C1C1C"/>
              </a:buClr>
              <a:buSzPts val="1800"/>
              <a:buChar char="•"/>
              <a:defRPr sz="1800">
                <a:latin typeface="NTR"/>
                <a:ea typeface="NTR"/>
                <a:cs typeface="NTR"/>
                <a:sym typeface="NTR"/>
              </a:defRPr>
            </a:lvl1pPr>
            <a:lvl2pPr marL="914400" lvl="1" indent="-330200" algn="l">
              <a:lnSpc>
                <a:spcPct val="90000"/>
              </a:lnSpc>
              <a:spcBef>
                <a:spcPts val="500"/>
              </a:spcBef>
              <a:spcAft>
                <a:spcPts val="0"/>
              </a:spcAft>
              <a:buClr>
                <a:srgbClr val="1C1C1C"/>
              </a:buClr>
              <a:buSzPts val="1600"/>
              <a:buChar char="•"/>
              <a:defRPr sz="1600">
                <a:latin typeface="NTR"/>
                <a:ea typeface="NTR"/>
                <a:cs typeface="NTR"/>
                <a:sym typeface="NTR"/>
              </a:defRPr>
            </a:lvl2pPr>
            <a:lvl3pPr marL="1371600" lvl="2" indent="-317500" algn="l">
              <a:lnSpc>
                <a:spcPct val="90000"/>
              </a:lnSpc>
              <a:spcBef>
                <a:spcPts val="500"/>
              </a:spcBef>
              <a:spcAft>
                <a:spcPts val="0"/>
              </a:spcAft>
              <a:buClr>
                <a:srgbClr val="1C1C1C"/>
              </a:buClr>
              <a:buSzPts val="1400"/>
              <a:buChar char="•"/>
              <a:defRPr sz="1400">
                <a:latin typeface="NTR"/>
                <a:ea typeface="NTR"/>
                <a:cs typeface="NTR"/>
                <a:sym typeface="NTR"/>
              </a:defRPr>
            </a:lvl3pPr>
            <a:lvl4pPr marL="1828800" lvl="3" indent="-317500" algn="l">
              <a:lnSpc>
                <a:spcPct val="90000"/>
              </a:lnSpc>
              <a:spcBef>
                <a:spcPts val="500"/>
              </a:spcBef>
              <a:spcAft>
                <a:spcPts val="0"/>
              </a:spcAft>
              <a:buClr>
                <a:srgbClr val="1C1C1C"/>
              </a:buClr>
              <a:buSzPts val="1400"/>
              <a:buChar char="•"/>
              <a:defRPr sz="1400">
                <a:latin typeface="NTR"/>
                <a:ea typeface="NTR"/>
                <a:cs typeface="NTR"/>
                <a:sym typeface="NTR"/>
              </a:defRPr>
            </a:lvl4pPr>
            <a:lvl5pPr marL="2286000" lvl="4" indent="-317500" algn="l">
              <a:lnSpc>
                <a:spcPct val="90000"/>
              </a:lnSpc>
              <a:spcBef>
                <a:spcPts val="500"/>
              </a:spcBef>
              <a:spcAft>
                <a:spcPts val="0"/>
              </a:spcAft>
              <a:buClr>
                <a:srgbClr val="1C1C1C"/>
              </a:buClr>
              <a:buSzPts val="1400"/>
              <a:buChar char="•"/>
              <a:defRPr sz="1400">
                <a:latin typeface="NTR"/>
                <a:ea typeface="NTR"/>
                <a:cs typeface="NTR"/>
                <a:sym typeface="NT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1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17"/>
          <p:cNvSpPr/>
          <p:nvPr/>
        </p:nvSpPr>
        <p:spPr>
          <a:xfrm>
            <a:off x="457200" y="438150"/>
            <a:ext cx="8220075" cy="5957888"/>
          </a:xfrm>
          <a:prstGeom prst="roundRect">
            <a:avLst>
              <a:gd name="adj" fmla="val 2649"/>
            </a:avLst>
          </a:prstGeom>
          <a:solidFill>
            <a:schemeClr val="lt1">
              <a:alpha val="89803"/>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0" i="0" u="none" strike="noStrike" cap="none">
                <a:solidFill>
                  <a:schemeClr val="lt1"/>
                </a:solidFill>
                <a:latin typeface="NTR"/>
                <a:ea typeface="NTR"/>
                <a:cs typeface="NTR"/>
                <a:sym typeface="NTR"/>
              </a:rPr>
              <a:t> </a:t>
            </a:r>
            <a:endParaRPr/>
          </a:p>
        </p:txBody>
      </p:sp>
      <p:pic>
        <p:nvPicPr>
          <p:cNvPr id="16" name="Google Shape;16;p17"/>
          <p:cNvPicPr preferRelativeResize="0"/>
          <p:nvPr/>
        </p:nvPicPr>
        <p:blipFill rotWithShape="1">
          <a:blip r:embed="rId2">
            <a:alphaModFix/>
          </a:blip>
          <a:srcRect/>
          <a:stretch/>
        </p:blipFill>
        <p:spPr>
          <a:xfrm>
            <a:off x="8486775" y="6700838"/>
            <a:ext cx="585788" cy="85725"/>
          </a:xfrm>
          <a:prstGeom prst="rect">
            <a:avLst/>
          </a:prstGeom>
          <a:noFill/>
          <a:ln>
            <a:noFill/>
          </a:ln>
        </p:spPr>
      </p:pic>
      <p:sp>
        <p:nvSpPr>
          <p:cNvPr id="17" name="Google Shape;17;p17"/>
          <p:cNvSpPr>
            <a:spLocks noGrp="1"/>
          </p:cNvSpPr>
          <p:nvPr>
            <p:ph type="ctrTitle"/>
          </p:nvPr>
        </p:nvSpPr>
        <p:spPr>
          <a:xfrm>
            <a:off x="466725" y="1122363"/>
            <a:ext cx="8201025" cy="2387600"/>
          </a:xfrm>
          <a:prstGeom prst="roundRect">
            <a:avLst>
              <a:gd name="adj" fmla="val 9639"/>
            </a:avLst>
          </a:prstGeom>
          <a:noFill/>
          <a:ln>
            <a:noFill/>
          </a:ln>
        </p:spPr>
        <p:txBody>
          <a:bodyPr spcFirstLastPara="1" wrap="square" lIns="252000" tIns="252000" rIns="252000" bIns="252000" anchor="ctr" anchorCtr="1">
            <a:normAutofit/>
          </a:bodyPr>
          <a:lstStyle>
            <a:lvl1pPr lvl="0" algn="ctr">
              <a:lnSpc>
                <a:spcPct val="90000"/>
              </a:lnSpc>
              <a:spcBef>
                <a:spcPts val="0"/>
              </a:spcBef>
              <a:spcAft>
                <a:spcPts val="0"/>
              </a:spcAft>
              <a:buSzPts val="1400"/>
              <a:buNone/>
              <a:defRPr sz="4000">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 name="Google Shape;18;p17"/>
          <p:cNvSpPr>
            <a:spLocks noGrp="1"/>
          </p:cNvSpPr>
          <p:nvPr>
            <p:ph type="subTitle" idx="1"/>
          </p:nvPr>
        </p:nvSpPr>
        <p:spPr>
          <a:xfrm>
            <a:off x="466725" y="3602038"/>
            <a:ext cx="8201025" cy="1655762"/>
          </a:xfrm>
          <a:prstGeom prst="roundRect">
            <a:avLst>
              <a:gd name="adj" fmla="val 2583"/>
            </a:avLst>
          </a:prstGeom>
          <a:noFill/>
          <a:ln>
            <a:noFill/>
          </a:ln>
        </p:spPr>
        <p:txBody>
          <a:bodyPr spcFirstLastPara="1" wrap="square" lIns="252000" tIns="252000" rIns="252000" bIns="252000" anchor="t" anchorCtr="0">
            <a:noAutofit/>
          </a:bodyPr>
          <a:lstStyle>
            <a:lvl1pPr lvl="0" algn="ctr">
              <a:lnSpc>
                <a:spcPct val="90000"/>
              </a:lnSpc>
              <a:spcBef>
                <a:spcPts val="1000"/>
              </a:spcBef>
              <a:spcAft>
                <a:spcPts val="0"/>
              </a:spcAft>
              <a:buClr>
                <a:srgbClr val="1C1C1C"/>
              </a:buClr>
              <a:buSzPts val="2400"/>
              <a:buNone/>
              <a:defRPr sz="2400">
                <a:latin typeface="NTR"/>
                <a:ea typeface="NTR"/>
                <a:cs typeface="NTR"/>
                <a:sym typeface="NTR"/>
              </a:defRPr>
            </a:lvl1pPr>
            <a:lvl2pPr lvl="1" algn="ctr">
              <a:lnSpc>
                <a:spcPct val="90000"/>
              </a:lnSpc>
              <a:spcBef>
                <a:spcPts val="500"/>
              </a:spcBef>
              <a:spcAft>
                <a:spcPts val="0"/>
              </a:spcAft>
              <a:buClr>
                <a:srgbClr val="1C1C1C"/>
              </a:buClr>
              <a:buSzPts val="2000"/>
              <a:buNone/>
              <a:defRPr sz="2000"/>
            </a:lvl2pPr>
            <a:lvl3pPr lvl="2" algn="ctr">
              <a:lnSpc>
                <a:spcPct val="90000"/>
              </a:lnSpc>
              <a:spcBef>
                <a:spcPts val="500"/>
              </a:spcBef>
              <a:spcAft>
                <a:spcPts val="0"/>
              </a:spcAft>
              <a:buClr>
                <a:srgbClr val="1C1C1C"/>
              </a:buClr>
              <a:buSzPts val="1800"/>
              <a:buNone/>
              <a:defRPr sz="1800"/>
            </a:lvl3pPr>
            <a:lvl4pPr lvl="3" algn="ctr">
              <a:lnSpc>
                <a:spcPct val="90000"/>
              </a:lnSpc>
              <a:spcBef>
                <a:spcPts val="500"/>
              </a:spcBef>
              <a:spcAft>
                <a:spcPts val="0"/>
              </a:spcAft>
              <a:buClr>
                <a:srgbClr val="1C1C1C"/>
              </a:buClr>
              <a:buSzPts val="1600"/>
              <a:buNone/>
              <a:defRPr sz="1600"/>
            </a:lvl4pPr>
            <a:lvl5pPr lvl="4" algn="ctr">
              <a:lnSpc>
                <a:spcPct val="90000"/>
              </a:lnSpc>
              <a:spcBef>
                <a:spcPts val="500"/>
              </a:spcBef>
              <a:spcAft>
                <a:spcPts val="0"/>
              </a:spcAft>
              <a:buClr>
                <a:srgbClr val="1C1C1C"/>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ims Slide">
  <p:cSld name="Aims Slide">
    <p:spTree>
      <p:nvGrpSpPr>
        <p:cNvPr id="1" name="Shape 19"/>
        <p:cNvGrpSpPr/>
        <p:nvPr/>
      </p:nvGrpSpPr>
      <p:grpSpPr>
        <a:xfrm>
          <a:off x="0" y="0"/>
          <a:ext cx="0" cy="0"/>
          <a:chOff x="0" y="0"/>
          <a:chExt cx="0" cy="0"/>
        </a:xfrm>
      </p:grpSpPr>
      <p:pic>
        <p:nvPicPr>
          <p:cNvPr id="20" name="Google Shape;20;p18"/>
          <p:cNvPicPr preferRelativeResize="0"/>
          <p:nvPr/>
        </p:nvPicPr>
        <p:blipFill rotWithShape="1">
          <a:blip r:embed="rId2">
            <a:alphaModFix/>
          </a:blip>
          <a:srcRect/>
          <a:stretch/>
        </p:blipFill>
        <p:spPr>
          <a:xfrm>
            <a:off x="8453438" y="6700838"/>
            <a:ext cx="584200" cy="84137"/>
          </a:xfrm>
          <a:prstGeom prst="rect">
            <a:avLst/>
          </a:prstGeom>
          <a:noFill/>
          <a:ln>
            <a:noFill/>
          </a:ln>
        </p:spPr>
      </p:pic>
      <p:sp>
        <p:nvSpPr>
          <p:cNvPr id="21" name="Google Shape;21;p18"/>
          <p:cNvSpPr>
            <a:spLocks noGrp="1"/>
          </p:cNvSpPr>
          <p:nvPr>
            <p:ph type="title"/>
          </p:nvPr>
        </p:nvSpPr>
        <p:spPr>
          <a:xfrm>
            <a:off x="476249" y="549275"/>
            <a:ext cx="8181975" cy="1325563"/>
          </a:xfrm>
          <a:prstGeom prst="roundRect">
            <a:avLst>
              <a:gd name="adj" fmla="val 9639"/>
            </a:avLst>
          </a:prstGeom>
          <a:noFill/>
          <a:ln>
            <a:noFill/>
          </a:ln>
        </p:spPr>
        <p:txBody>
          <a:bodyPr spcFirstLastPara="1" wrap="square" lIns="252000" tIns="252000" rIns="252000" bIns="252000" anchor="ctr" anchorCtr="1">
            <a:normAutofit/>
          </a:bodyPr>
          <a:lstStyle>
            <a:lvl1pPr lvl="0" algn="l">
              <a:lnSpc>
                <a:spcPct val="90000"/>
              </a:lnSpc>
              <a:spcBef>
                <a:spcPts val="0"/>
              </a:spcBef>
              <a:spcAft>
                <a:spcPts val="0"/>
              </a:spcAft>
              <a:buSzPts val="1400"/>
              <a:buNone/>
              <a:defRPr sz="4000" b="1">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2" name="Google Shape;22;p18"/>
          <p:cNvSpPr>
            <a:spLocks noGrp="1"/>
          </p:cNvSpPr>
          <p:nvPr>
            <p:ph type="body" idx="1"/>
          </p:nvPr>
        </p:nvSpPr>
        <p:spPr>
          <a:xfrm>
            <a:off x="481012" y="2014537"/>
            <a:ext cx="8181975" cy="4351338"/>
          </a:xfrm>
          <a:prstGeom prst="roundRect">
            <a:avLst>
              <a:gd name="adj" fmla="val 2583"/>
            </a:avLst>
          </a:prstGeom>
          <a:noFill/>
          <a:ln>
            <a:noFill/>
          </a:ln>
        </p:spPr>
        <p:txBody>
          <a:bodyPr spcFirstLastPara="1" wrap="square" lIns="252000" tIns="252000" rIns="252000" bIns="252000" anchor="t" anchorCtr="0">
            <a:noAutofit/>
          </a:bodyPr>
          <a:lstStyle>
            <a:lvl1pPr marL="457200" lvl="0" indent="-342900" algn="l">
              <a:lnSpc>
                <a:spcPct val="90000"/>
              </a:lnSpc>
              <a:spcBef>
                <a:spcPts val="1000"/>
              </a:spcBef>
              <a:spcAft>
                <a:spcPts val="0"/>
              </a:spcAft>
              <a:buClr>
                <a:srgbClr val="1C1C1C"/>
              </a:buClr>
              <a:buSzPts val="1800"/>
              <a:buChar char="•"/>
              <a:defRPr sz="1800">
                <a:latin typeface="NTR"/>
                <a:ea typeface="NTR"/>
                <a:cs typeface="NTR"/>
                <a:sym typeface="NTR"/>
              </a:defRPr>
            </a:lvl1pPr>
            <a:lvl2pPr marL="914400" lvl="1" indent="-330200" algn="l">
              <a:lnSpc>
                <a:spcPct val="90000"/>
              </a:lnSpc>
              <a:spcBef>
                <a:spcPts val="500"/>
              </a:spcBef>
              <a:spcAft>
                <a:spcPts val="0"/>
              </a:spcAft>
              <a:buClr>
                <a:srgbClr val="1C1C1C"/>
              </a:buClr>
              <a:buSzPts val="1600"/>
              <a:buChar char="•"/>
              <a:defRPr sz="1600">
                <a:latin typeface="NTR"/>
                <a:ea typeface="NTR"/>
                <a:cs typeface="NTR"/>
                <a:sym typeface="NTR"/>
              </a:defRPr>
            </a:lvl2pPr>
            <a:lvl3pPr marL="1371600" lvl="2" indent="-317500" algn="l">
              <a:lnSpc>
                <a:spcPct val="90000"/>
              </a:lnSpc>
              <a:spcBef>
                <a:spcPts val="500"/>
              </a:spcBef>
              <a:spcAft>
                <a:spcPts val="0"/>
              </a:spcAft>
              <a:buClr>
                <a:srgbClr val="1C1C1C"/>
              </a:buClr>
              <a:buSzPts val="1400"/>
              <a:buChar char="•"/>
              <a:defRPr sz="1400">
                <a:latin typeface="NTR"/>
                <a:ea typeface="NTR"/>
                <a:cs typeface="NTR"/>
                <a:sym typeface="NTR"/>
              </a:defRPr>
            </a:lvl3pPr>
            <a:lvl4pPr marL="1828800" lvl="3" indent="-317500" algn="l">
              <a:lnSpc>
                <a:spcPct val="90000"/>
              </a:lnSpc>
              <a:spcBef>
                <a:spcPts val="500"/>
              </a:spcBef>
              <a:spcAft>
                <a:spcPts val="0"/>
              </a:spcAft>
              <a:buClr>
                <a:srgbClr val="1C1C1C"/>
              </a:buClr>
              <a:buSzPts val="1400"/>
              <a:buChar char="•"/>
              <a:defRPr sz="1400">
                <a:latin typeface="NTR"/>
                <a:ea typeface="NTR"/>
                <a:cs typeface="NTR"/>
                <a:sym typeface="NTR"/>
              </a:defRPr>
            </a:lvl4pPr>
            <a:lvl5pPr marL="2286000" lvl="4" indent="-317500" algn="l">
              <a:lnSpc>
                <a:spcPct val="90000"/>
              </a:lnSpc>
              <a:spcBef>
                <a:spcPts val="500"/>
              </a:spcBef>
              <a:spcAft>
                <a:spcPts val="0"/>
              </a:spcAft>
              <a:buClr>
                <a:srgbClr val="1C1C1C"/>
              </a:buClr>
              <a:buSzPts val="1400"/>
              <a:buChar char="•"/>
              <a:defRPr sz="1400">
                <a:latin typeface="NTR"/>
                <a:ea typeface="NTR"/>
                <a:cs typeface="NTR"/>
                <a:sym typeface="NT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lanit Title Slide">
  <p:cSld name="Planit Title Slide">
    <p:spTree>
      <p:nvGrpSpPr>
        <p:cNvPr id="1" name="Shape 23"/>
        <p:cNvGrpSpPr/>
        <p:nvPr/>
      </p:nvGrpSpPr>
      <p:grpSpPr>
        <a:xfrm>
          <a:off x="0" y="0"/>
          <a:ext cx="0" cy="0"/>
          <a:chOff x="0" y="0"/>
          <a:chExt cx="0" cy="0"/>
        </a:xfrm>
      </p:grpSpPr>
      <p:sp>
        <p:nvSpPr>
          <p:cNvPr id="24" name="Google Shape;24;p19"/>
          <p:cNvSpPr>
            <a:spLocks noGrp="1"/>
          </p:cNvSpPr>
          <p:nvPr>
            <p:ph type="title"/>
          </p:nvPr>
        </p:nvSpPr>
        <p:spPr>
          <a:xfrm>
            <a:off x="539750" y="2359034"/>
            <a:ext cx="8064500" cy="655294"/>
          </a:xfrm>
          <a:prstGeom prst="roundRect">
            <a:avLst>
              <a:gd name="adj" fmla="val 9639"/>
            </a:avLst>
          </a:prstGeom>
          <a:noFill/>
          <a:ln>
            <a:noFill/>
          </a:ln>
        </p:spPr>
        <p:txBody>
          <a:bodyPr spcFirstLastPara="1" wrap="square" lIns="252000" tIns="252000" rIns="252000" bIns="252000" anchor="ctr" anchorCtr="1">
            <a:noAutofit/>
          </a:bodyPr>
          <a:lstStyle>
            <a:lvl1pPr lvl="0" algn="ctr">
              <a:lnSpc>
                <a:spcPct val="90000"/>
              </a:lnSpc>
              <a:spcBef>
                <a:spcPts val="0"/>
              </a:spcBef>
              <a:spcAft>
                <a:spcPts val="0"/>
              </a:spcAft>
              <a:buSzPts val="1400"/>
              <a:buNone/>
              <a:defRPr sz="6600" b="1">
                <a:solidFill>
                  <a:schemeClr val="lt1"/>
                </a:solidFill>
                <a:latin typeface="Play"/>
                <a:ea typeface="Play"/>
                <a:cs typeface="Play"/>
                <a:sym typeface="Play"/>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5" name="Google Shape;25;p19"/>
          <p:cNvSpPr>
            <a:spLocks noGrp="1"/>
          </p:cNvSpPr>
          <p:nvPr>
            <p:ph type="body" idx="1"/>
          </p:nvPr>
        </p:nvSpPr>
        <p:spPr>
          <a:xfrm>
            <a:off x="1654969" y="3199950"/>
            <a:ext cx="5834062" cy="543989"/>
          </a:xfrm>
          <a:prstGeom prst="roundRect">
            <a:avLst>
              <a:gd name="adj" fmla="val 2583"/>
            </a:avLst>
          </a:prstGeom>
          <a:noFill/>
          <a:ln>
            <a:noFill/>
          </a:ln>
        </p:spPr>
        <p:txBody>
          <a:bodyPr spcFirstLastPara="1" wrap="square" lIns="252000" tIns="252000" rIns="252000" bIns="252000" anchor="ctr" anchorCtr="1">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Play"/>
                <a:ea typeface="Play"/>
                <a:cs typeface="Play"/>
                <a:sym typeface="Play"/>
              </a:defRPr>
            </a:lvl1pPr>
            <a:lvl2pPr marL="914400" lvl="1" indent="-342900" algn="l">
              <a:lnSpc>
                <a:spcPct val="90000"/>
              </a:lnSpc>
              <a:spcBef>
                <a:spcPts val="500"/>
              </a:spcBef>
              <a:spcAft>
                <a:spcPts val="0"/>
              </a:spcAft>
              <a:buClr>
                <a:srgbClr val="1C1C1C"/>
              </a:buClr>
              <a:buSzPts val="1800"/>
              <a:buChar char="•"/>
              <a:defRPr/>
            </a:lvl2pPr>
            <a:lvl3pPr marL="1371600" lvl="2" indent="-342900" algn="l">
              <a:lnSpc>
                <a:spcPct val="90000"/>
              </a:lnSpc>
              <a:spcBef>
                <a:spcPts val="500"/>
              </a:spcBef>
              <a:spcAft>
                <a:spcPts val="0"/>
              </a:spcAft>
              <a:buClr>
                <a:srgbClr val="1C1C1C"/>
              </a:buClr>
              <a:buSzPts val="1800"/>
              <a:buChar char="•"/>
              <a:defRPr/>
            </a:lvl3pPr>
            <a:lvl4pPr marL="1828800" lvl="3" indent="-342900" algn="l">
              <a:lnSpc>
                <a:spcPct val="90000"/>
              </a:lnSpc>
              <a:spcBef>
                <a:spcPts val="500"/>
              </a:spcBef>
              <a:spcAft>
                <a:spcPts val="0"/>
              </a:spcAft>
              <a:buClr>
                <a:srgbClr val="1C1C1C"/>
              </a:buClr>
              <a:buSzPts val="1800"/>
              <a:buChar char="•"/>
              <a:defRPr/>
            </a:lvl4pPr>
            <a:lvl5pPr marL="2286000" lvl="4" indent="-342900" algn="l">
              <a:lnSpc>
                <a:spcPct val="90000"/>
              </a:lnSpc>
              <a:spcBef>
                <a:spcPts val="500"/>
              </a:spcBef>
              <a:spcAft>
                <a:spcPts val="0"/>
              </a:spcAft>
              <a:buClr>
                <a:srgbClr val="1C1C1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26"/>
        <p:cNvGrpSpPr/>
        <p:nvPr/>
      </p:nvGrpSpPr>
      <p:grpSpPr>
        <a:xfrm>
          <a:off x="0" y="0"/>
          <a:ext cx="0" cy="0"/>
          <a:chOff x="0" y="0"/>
          <a:chExt cx="0" cy="0"/>
        </a:xfrm>
      </p:grpSpPr>
      <p:pic>
        <p:nvPicPr>
          <p:cNvPr id="27" name="Google Shape;27;p20"/>
          <p:cNvPicPr preferRelativeResize="0"/>
          <p:nvPr/>
        </p:nvPicPr>
        <p:blipFill rotWithShape="1">
          <a:blip r:embed="rId2">
            <a:alphaModFix/>
          </a:blip>
          <a:srcRect/>
          <a:stretch/>
        </p:blipFill>
        <p:spPr>
          <a:xfrm>
            <a:off x="8453438" y="6700838"/>
            <a:ext cx="584200" cy="8413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4"/>
          <p:cNvSpPr>
            <a:spLocks noGrp="1"/>
          </p:cNvSpPr>
          <p:nvPr>
            <p:ph type="title"/>
          </p:nvPr>
        </p:nvSpPr>
        <p:spPr>
          <a:xfrm>
            <a:off x="490538" y="695325"/>
            <a:ext cx="8162925" cy="1150938"/>
          </a:xfrm>
          <a:prstGeom prst="roundRect">
            <a:avLst>
              <a:gd name="adj" fmla="val 9639"/>
            </a:avLst>
          </a:prstGeom>
          <a:noFill/>
          <a:ln>
            <a:noFill/>
          </a:ln>
        </p:spPr>
        <p:txBody>
          <a:bodyPr spcFirstLastPara="1" wrap="square" lIns="252000" tIns="252000" rIns="252000" bIns="252000" anchor="ctr" anchorCtr="1">
            <a:noAutofit/>
          </a:bodyPr>
          <a:lstStyle>
            <a:lvl1pPr marR="0" lvl="0"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1pPr>
            <a:lvl2pPr marR="0" lvl="1"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2pPr>
            <a:lvl3pPr marR="0" lvl="2"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3pPr>
            <a:lvl4pPr marR="0" lvl="3"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4pPr>
            <a:lvl5pPr marR="0" lvl="4"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5pPr>
            <a:lvl6pPr marR="0" lvl="5"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6pPr>
            <a:lvl7pPr marR="0" lvl="6"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7pPr>
            <a:lvl8pPr marR="0" lvl="7"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8pPr>
            <a:lvl9pPr marR="0" lvl="8" algn="l" rtl="0">
              <a:lnSpc>
                <a:spcPct val="90000"/>
              </a:lnSpc>
              <a:spcBef>
                <a:spcPts val="0"/>
              </a:spcBef>
              <a:spcAft>
                <a:spcPts val="0"/>
              </a:spcAft>
              <a:buSzPts val="1400"/>
              <a:buNone/>
              <a:defRPr sz="4000" b="0" i="0" u="none" strike="noStrike" cap="none">
                <a:solidFill>
                  <a:srgbClr val="1C1C1C"/>
                </a:solidFill>
                <a:latin typeface="Arial"/>
                <a:ea typeface="Arial"/>
                <a:cs typeface="Arial"/>
                <a:sym typeface="Arial"/>
              </a:defRPr>
            </a:lvl9pPr>
          </a:lstStyle>
          <a:p>
            <a:endParaRPr/>
          </a:p>
        </p:txBody>
      </p:sp>
      <p:sp>
        <p:nvSpPr>
          <p:cNvPr id="7" name="Google Shape;7;p14"/>
          <p:cNvSpPr>
            <a:spLocks noGrp="1"/>
          </p:cNvSpPr>
          <p:nvPr>
            <p:ph type="body" idx="1"/>
          </p:nvPr>
        </p:nvSpPr>
        <p:spPr>
          <a:xfrm>
            <a:off x="490538" y="1957388"/>
            <a:ext cx="8162925" cy="4387850"/>
          </a:xfrm>
          <a:prstGeom prst="roundRect">
            <a:avLst>
              <a:gd name="adj" fmla="val 2583"/>
            </a:avLst>
          </a:prstGeom>
          <a:noFill/>
          <a:ln>
            <a:noFill/>
          </a:ln>
        </p:spPr>
        <p:txBody>
          <a:bodyPr spcFirstLastPara="1" wrap="square" lIns="252000" tIns="252000" rIns="252000" bIns="252000" anchor="t" anchorCtr="0">
            <a:no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NTR"/>
                <a:ea typeface="NTR"/>
                <a:cs typeface="NTR"/>
                <a:sym typeface="NTR"/>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NTR"/>
                <a:ea typeface="NTR"/>
                <a:cs typeface="NTR"/>
                <a:sym typeface="NTR"/>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NTR"/>
                <a:ea typeface="NTR"/>
                <a:cs typeface="NTR"/>
                <a:sym typeface="NTR"/>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NTR"/>
                <a:ea typeface="NTR"/>
                <a:cs typeface="NTR"/>
                <a:sym typeface="NTR"/>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NTR"/>
                <a:ea typeface="NTR"/>
                <a:cs typeface="NTR"/>
                <a:sym typeface="NT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TR"/>
                <a:ea typeface="NTR"/>
                <a:cs typeface="NTR"/>
                <a:sym typeface="NT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TR"/>
                <a:ea typeface="NTR"/>
                <a:cs typeface="NTR"/>
                <a:sym typeface="NT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TR"/>
                <a:ea typeface="NTR"/>
                <a:cs typeface="NTR"/>
                <a:sym typeface="NT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TR"/>
                <a:ea typeface="NTR"/>
                <a:cs typeface="NTR"/>
                <a:sym typeface="NTR"/>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9.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4.png"/><Relationship Id="rId12"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image" Target="../media/image17.png"/><Relationship Id="rId4" Type="http://schemas.openxmlformats.org/officeDocument/2006/relationships/image" Target="../media/image20.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bbc.co.uk/bitesize/clips/zh4rkqt"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1"/>
          <p:cNvSpPr>
            <a:spLocks noGrp="1"/>
          </p:cNvSpPr>
          <p:nvPr>
            <p:ph type="title"/>
          </p:nvPr>
        </p:nvSpPr>
        <p:spPr>
          <a:xfrm>
            <a:off x="457200" y="485775"/>
            <a:ext cx="8220000" cy="832800"/>
          </a:xfrm>
          <a:prstGeom prst="roundRect">
            <a:avLst>
              <a:gd name="adj" fmla="val 9639"/>
            </a:avLst>
          </a:prstGeom>
          <a:noFill/>
          <a:ln>
            <a:noFill/>
          </a:ln>
        </p:spPr>
        <p:txBody>
          <a:bodyPr spcFirstLastPara="1" wrap="square" lIns="252000" tIns="252000" rIns="252000" bIns="252000" anchor="ctr" anchorCtr="1">
            <a:normAutofit fontScale="90000"/>
          </a:bodyPr>
          <a:lstStyle/>
          <a:p>
            <a:pPr marL="0" lvl="0" indent="0" algn="l" rtl="0">
              <a:lnSpc>
                <a:spcPct val="90000"/>
              </a:lnSpc>
              <a:spcBef>
                <a:spcPts val="0"/>
              </a:spcBef>
              <a:spcAft>
                <a:spcPts val="0"/>
              </a:spcAft>
              <a:buNone/>
            </a:pPr>
            <a:r>
              <a:rPr lang="en-GB" sz="3100">
                <a:solidFill>
                  <a:srgbClr val="7030A0"/>
                </a:solidFill>
                <a:latin typeface="Comic Sans MS"/>
                <a:ea typeface="Comic Sans MS"/>
                <a:cs typeface="Comic Sans MS"/>
                <a:sym typeface="Comic Sans MS"/>
              </a:rPr>
              <a:t>04.02.21            Science</a:t>
            </a:r>
            <a:endParaRPr sz="3100" dirty="0"/>
          </a:p>
        </p:txBody>
      </p:sp>
      <p:sp>
        <p:nvSpPr>
          <p:cNvPr id="33" name="Google Shape;33;p1"/>
          <p:cNvSpPr>
            <a:spLocks noGrp="1"/>
          </p:cNvSpPr>
          <p:nvPr>
            <p:ph type="body" idx="1"/>
          </p:nvPr>
        </p:nvSpPr>
        <p:spPr>
          <a:xfrm>
            <a:off x="168475" y="1186350"/>
            <a:ext cx="8472300" cy="5045700"/>
          </a:xfrm>
          <a:prstGeom prst="roundRect">
            <a:avLst>
              <a:gd name="adj" fmla="val 2583"/>
            </a:avLst>
          </a:prstGeom>
          <a:noFill/>
          <a:ln>
            <a:noFill/>
          </a:ln>
        </p:spPr>
        <p:txBody>
          <a:bodyPr spcFirstLastPara="1" wrap="square" lIns="252000" tIns="252000" rIns="252000" bIns="252000" anchor="t" anchorCtr="0">
            <a:noAutofit/>
          </a:bodyPr>
          <a:lstStyle/>
          <a:p>
            <a:pPr marL="0" lvl="0" indent="0" algn="l" rtl="0">
              <a:lnSpc>
                <a:spcPct val="90000"/>
              </a:lnSpc>
              <a:spcBef>
                <a:spcPts val="0"/>
              </a:spcBef>
              <a:spcAft>
                <a:spcPts val="0"/>
              </a:spcAft>
              <a:buClr>
                <a:srgbClr val="7030A0"/>
              </a:buClr>
              <a:buSzPts val="2400"/>
              <a:buNone/>
            </a:pPr>
            <a:r>
              <a:rPr lang="en-GB" sz="2500">
                <a:solidFill>
                  <a:srgbClr val="7030A0"/>
                </a:solidFill>
                <a:latin typeface="Comic Sans MS"/>
                <a:ea typeface="Comic Sans MS"/>
                <a:cs typeface="Comic Sans MS"/>
                <a:sym typeface="Comic Sans MS"/>
              </a:rPr>
              <a:t>Hi Year 4,</a:t>
            </a:r>
            <a:endParaRPr sz="1900"/>
          </a:p>
          <a:p>
            <a:pPr marL="0" lvl="0" indent="0" algn="l" rtl="0">
              <a:lnSpc>
                <a:spcPct val="90000"/>
              </a:lnSpc>
              <a:spcBef>
                <a:spcPts val="1000"/>
              </a:spcBef>
              <a:spcAft>
                <a:spcPts val="0"/>
              </a:spcAft>
              <a:buClr>
                <a:srgbClr val="1C1C1C"/>
              </a:buClr>
              <a:buSzPts val="2400"/>
              <a:buNone/>
            </a:pPr>
            <a:endParaRPr sz="100">
              <a:solidFill>
                <a:srgbClr val="7030A0"/>
              </a:solidFill>
              <a:latin typeface="Comic Sans MS"/>
              <a:ea typeface="Comic Sans MS"/>
              <a:cs typeface="Comic Sans MS"/>
              <a:sym typeface="Comic Sans MS"/>
            </a:endParaRPr>
          </a:p>
          <a:p>
            <a:pPr marL="0" lvl="0" indent="0" algn="l" rtl="0">
              <a:lnSpc>
                <a:spcPct val="90000"/>
              </a:lnSpc>
              <a:spcBef>
                <a:spcPts val="1000"/>
              </a:spcBef>
              <a:spcAft>
                <a:spcPts val="0"/>
              </a:spcAft>
              <a:buClr>
                <a:srgbClr val="7030A0"/>
              </a:buClr>
              <a:buSzPts val="2400"/>
              <a:buNone/>
            </a:pPr>
            <a:r>
              <a:rPr lang="en-GB" sz="2500">
                <a:solidFill>
                  <a:srgbClr val="7030A0"/>
                </a:solidFill>
                <a:latin typeface="Comic Sans MS"/>
                <a:ea typeface="Comic Sans MS"/>
                <a:cs typeface="Comic Sans MS"/>
                <a:sym typeface="Comic Sans MS"/>
              </a:rPr>
              <a:t>In today’s lesson you are going to be </a:t>
            </a:r>
            <a:r>
              <a:rPr lang="en-GB" sz="2500">
                <a:solidFill>
                  <a:schemeClr val="accent1"/>
                </a:solidFill>
                <a:latin typeface="Comic Sans MS"/>
                <a:ea typeface="Comic Sans MS"/>
                <a:cs typeface="Comic Sans MS"/>
                <a:sym typeface="Comic Sans MS"/>
              </a:rPr>
              <a:t>learning all about the</a:t>
            </a:r>
            <a:r>
              <a:rPr lang="en-GB" sz="2500">
                <a:solidFill>
                  <a:srgbClr val="7030A0"/>
                </a:solidFill>
                <a:latin typeface="Comic Sans MS"/>
                <a:ea typeface="Comic Sans MS"/>
                <a:cs typeface="Comic Sans MS"/>
                <a:sym typeface="Comic Sans MS"/>
              </a:rPr>
              <a:t> water cycle and the </a:t>
            </a:r>
            <a:r>
              <a:rPr lang="en-GB" sz="2500">
                <a:solidFill>
                  <a:schemeClr val="accent1"/>
                </a:solidFill>
                <a:latin typeface="Comic Sans MS"/>
                <a:ea typeface="Comic Sans MS"/>
                <a:cs typeface="Comic Sans MS"/>
                <a:sym typeface="Comic Sans MS"/>
              </a:rPr>
              <a:t>scientific vocabulary used to describe it.</a:t>
            </a:r>
            <a:r>
              <a:rPr lang="en-GB" sz="2500">
                <a:solidFill>
                  <a:srgbClr val="7030A0"/>
                </a:solidFill>
                <a:latin typeface="Comic Sans MS"/>
                <a:ea typeface="Comic Sans MS"/>
                <a:cs typeface="Comic Sans MS"/>
                <a:sym typeface="Comic Sans MS"/>
              </a:rPr>
              <a:t> </a:t>
            </a:r>
            <a:endParaRPr sz="2500">
              <a:solidFill>
                <a:srgbClr val="7030A0"/>
              </a:solidFill>
              <a:latin typeface="Comic Sans MS"/>
              <a:ea typeface="Comic Sans MS"/>
              <a:cs typeface="Comic Sans MS"/>
              <a:sym typeface="Comic Sans MS"/>
            </a:endParaRPr>
          </a:p>
          <a:p>
            <a:pPr marL="0" lvl="0" indent="0" algn="l" rtl="0">
              <a:lnSpc>
                <a:spcPct val="90000"/>
              </a:lnSpc>
              <a:spcBef>
                <a:spcPts val="1000"/>
              </a:spcBef>
              <a:spcAft>
                <a:spcPts val="0"/>
              </a:spcAft>
              <a:buClr>
                <a:srgbClr val="7030A0"/>
              </a:buClr>
              <a:buSzPts val="2400"/>
              <a:buNone/>
            </a:pPr>
            <a:r>
              <a:rPr lang="en-GB" sz="2500">
                <a:solidFill>
                  <a:srgbClr val="7030A0"/>
                </a:solidFill>
                <a:latin typeface="Comic Sans MS"/>
                <a:ea typeface="Comic Sans MS"/>
                <a:cs typeface="Comic Sans MS"/>
                <a:sym typeface="Comic Sans MS"/>
              </a:rPr>
              <a:t>I would like you to play close attention to the </a:t>
            </a:r>
            <a:r>
              <a:rPr lang="en-GB" sz="2500" b="1">
                <a:solidFill>
                  <a:srgbClr val="7030A0"/>
                </a:solidFill>
                <a:latin typeface="Comic Sans MS"/>
                <a:ea typeface="Comic Sans MS"/>
                <a:cs typeface="Comic Sans MS"/>
                <a:sym typeface="Comic Sans MS"/>
              </a:rPr>
              <a:t>evaporation</a:t>
            </a:r>
            <a:r>
              <a:rPr lang="en-GB" sz="2500">
                <a:solidFill>
                  <a:srgbClr val="7030A0"/>
                </a:solidFill>
                <a:latin typeface="Comic Sans MS"/>
                <a:ea typeface="Comic Sans MS"/>
                <a:cs typeface="Comic Sans MS"/>
                <a:sym typeface="Comic Sans MS"/>
              </a:rPr>
              <a:t> and </a:t>
            </a:r>
            <a:r>
              <a:rPr lang="en-GB" sz="2500" b="1">
                <a:solidFill>
                  <a:srgbClr val="7030A0"/>
                </a:solidFill>
                <a:latin typeface="Comic Sans MS"/>
                <a:ea typeface="Comic Sans MS"/>
                <a:cs typeface="Comic Sans MS"/>
                <a:sym typeface="Comic Sans MS"/>
              </a:rPr>
              <a:t>condensation</a:t>
            </a:r>
            <a:r>
              <a:rPr lang="en-GB" sz="2500">
                <a:solidFill>
                  <a:srgbClr val="7030A0"/>
                </a:solidFill>
                <a:latin typeface="Comic Sans MS"/>
                <a:ea typeface="Comic Sans MS"/>
                <a:cs typeface="Comic Sans MS"/>
                <a:sym typeface="Comic Sans MS"/>
              </a:rPr>
              <a:t> parts of the cycle. Please read the slides carefully and watch the video. </a:t>
            </a:r>
            <a:endParaRPr sz="2500">
              <a:solidFill>
                <a:srgbClr val="7030A0"/>
              </a:solidFill>
              <a:latin typeface="Comic Sans MS"/>
              <a:ea typeface="Comic Sans MS"/>
              <a:cs typeface="Comic Sans MS"/>
              <a:sym typeface="Comic Sans MS"/>
            </a:endParaRPr>
          </a:p>
          <a:p>
            <a:pPr marL="0" lvl="0" indent="0" algn="l" rtl="0">
              <a:lnSpc>
                <a:spcPct val="90000"/>
              </a:lnSpc>
              <a:spcBef>
                <a:spcPts val="1000"/>
              </a:spcBef>
              <a:spcAft>
                <a:spcPts val="0"/>
              </a:spcAft>
              <a:buClr>
                <a:srgbClr val="7030A0"/>
              </a:buClr>
              <a:buSzPts val="2400"/>
              <a:buNone/>
            </a:pPr>
            <a:r>
              <a:rPr lang="en-GB" sz="2500">
                <a:solidFill>
                  <a:srgbClr val="7030A0"/>
                </a:solidFill>
                <a:latin typeface="Comic Sans MS"/>
                <a:ea typeface="Comic Sans MS"/>
                <a:cs typeface="Comic Sans MS"/>
                <a:sym typeface="Comic Sans MS"/>
              </a:rPr>
              <a:t>There are some activities for you to complete throughout the lesson. </a:t>
            </a:r>
            <a:endParaRPr sz="2500">
              <a:solidFill>
                <a:srgbClr val="7030A0"/>
              </a:solidFill>
              <a:latin typeface="Comic Sans MS"/>
              <a:ea typeface="Comic Sans MS"/>
              <a:cs typeface="Comic Sans MS"/>
              <a:sym typeface="Comic Sans MS"/>
            </a:endParaRPr>
          </a:p>
          <a:p>
            <a:pPr marL="0" lvl="0" indent="0" algn="l" rtl="0">
              <a:lnSpc>
                <a:spcPct val="90000"/>
              </a:lnSpc>
              <a:spcBef>
                <a:spcPts val="1000"/>
              </a:spcBef>
              <a:spcAft>
                <a:spcPts val="0"/>
              </a:spcAft>
              <a:buClr>
                <a:srgbClr val="7030A0"/>
              </a:buClr>
              <a:buSzPts val="2400"/>
              <a:buNone/>
            </a:pPr>
            <a:r>
              <a:rPr lang="en-GB" sz="2500">
                <a:solidFill>
                  <a:srgbClr val="7030A0"/>
                </a:solidFill>
                <a:latin typeface="Comic Sans MS"/>
                <a:ea typeface="Comic Sans MS"/>
                <a:cs typeface="Comic Sans MS"/>
                <a:sym typeface="Comic Sans MS"/>
              </a:rPr>
              <a:t>Make sure you complete the worksheet at the end of the lesson. </a:t>
            </a:r>
            <a:endParaRPr sz="1900"/>
          </a:p>
          <a:p>
            <a:pPr marL="0" lvl="0" indent="0" algn="l" rtl="0">
              <a:lnSpc>
                <a:spcPct val="90000"/>
              </a:lnSpc>
              <a:spcBef>
                <a:spcPts val="1000"/>
              </a:spcBef>
              <a:spcAft>
                <a:spcPts val="0"/>
              </a:spcAft>
              <a:buClr>
                <a:srgbClr val="7030A0"/>
              </a:buClr>
              <a:buSzPts val="2400"/>
              <a:buNone/>
            </a:pPr>
            <a:endParaRPr>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7"/>
          <p:cNvPicPr preferRelativeResize="0"/>
          <p:nvPr/>
        </p:nvPicPr>
        <p:blipFill rotWithShape="1">
          <a:blip r:embed="rId3">
            <a:alphaModFix/>
          </a:blip>
          <a:srcRect r="29377"/>
          <a:stretch/>
        </p:blipFill>
        <p:spPr>
          <a:xfrm>
            <a:off x="755650" y="1651000"/>
            <a:ext cx="4437063" cy="4441825"/>
          </a:xfrm>
          <a:prstGeom prst="rect">
            <a:avLst/>
          </a:prstGeom>
          <a:noFill/>
          <a:ln>
            <a:noFill/>
          </a:ln>
        </p:spPr>
      </p:pic>
      <p:sp>
        <p:nvSpPr>
          <p:cNvPr id="114" name="Google Shape;114;p7"/>
          <p:cNvSpPr/>
          <p:nvPr/>
        </p:nvSpPr>
        <p:spPr>
          <a:xfrm>
            <a:off x="5253038" y="1651000"/>
            <a:ext cx="3135312" cy="4441825"/>
          </a:xfrm>
          <a:prstGeom prst="rect">
            <a:avLst/>
          </a:prstGeom>
          <a:solidFill>
            <a:srgbClr val="A7E6D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NTR"/>
              <a:ea typeface="NTR"/>
              <a:cs typeface="NTR"/>
              <a:sym typeface="NTR"/>
            </a:endParaRPr>
          </a:p>
        </p:txBody>
      </p:sp>
      <p:sp>
        <p:nvSpPr>
          <p:cNvPr id="115" name="Google Shape;115;p7"/>
          <p:cNvSpPr>
            <a:spLocks noGrp="1"/>
          </p:cNvSpPr>
          <p:nvPr>
            <p:ph type="title"/>
          </p:nvPr>
        </p:nvSpPr>
        <p:spPr>
          <a:xfrm>
            <a:off x="457200" y="485775"/>
            <a:ext cx="8220075" cy="1165225"/>
          </a:xfrm>
          <a:prstGeom prst="roundRect">
            <a:avLst>
              <a:gd name="adj" fmla="val 9639"/>
            </a:avLst>
          </a:prstGeom>
          <a:noFill/>
          <a:ln>
            <a:noFill/>
          </a:ln>
        </p:spPr>
        <p:txBody>
          <a:bodyPr spcFirstLastPara="1" wrap="square" lIns="252000" tIns="252000" rIns="252000" bIns="252000" anchor="ctr" anchorCtr="1">
            <a:normAutofit/>
          </a:bodyPr>
          <a:lstStyle/>
          <a:p>
            <a:pPr marL="0" lvl="0" indent="0" algn="ctr" rtl="0">
              <a:lnSpc>
                <a:spcPct val="90000"/>
              </a:lnSpc>
              <a:spcBef>
                <a:spcPts val="0"/>
              </a:spcBef>
              <a:spcAft>
                <a:spcPts val="0"/>
              </a:spcAft>
              <a:buNone/>
            </a:pPr>
            <a:r>
              <a:rPr lang="en-GB" sz="3600"/>
              <a:t>The Stages of the Water Cycle</a:t>
            </a:r>
            <a:endParaRPr/>
          </a:p>
        </p:txBody>
      </p:sp>
      <p:sp>
        <p:nvSpPr>
          <p:cNvPr id="116" name="Google Shape;116;p7"/>
          <p:cNvSpPr txBox="1"/>
          <p:nvPr/>
        </p:nvSpPr>
        <p:spPr>
          <a:xfrm>
            <a:off x="4151313" y="5349875"/>
            <a:ext cx="817562"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GB" sz="1400" b="0" i="0" u="none" strike="noStrike" cap="none">
                <a:solidFill>
                  <a:schemeClr val="lt1"/>
                </a:solidFill>
                <a:latin typeface="NTR"/>
                <a:ea typeface="NTR"/>
                <a:cs typeface="NTR"/>
                <a:sym typeface="NTR"/>
              </a:rPr>
              <a:t>sea</a:t>
            </a:r>
            <a:endParaRPr/>
          </a:p>
        </p:txBody>
      </p:sp>
      <p:sp>
        <p:nvSpPr>
          <p:cNvPr id="117" name="Google Shape;117;p7"/>
          <p:cNvSpPr txBox="1"/>
          <p:nvPr/>
        </p:nvSpPr>
        <p:spPr>
          <a:xfrm>
            <a:off x="2416175" y="2552700"/>
            <a:ext cx="1741488" cy="3063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NTR"/>
                <a:ea typeface="NTR"/>
                <a:cs typeface="NTR"/>
                <a:sym typeface="NTR"/>
              </a:rPr>
              <a:t>wind</a:t>
            </a:r>
            <a:endParaRPr/>
          </a:p>
        </p:txBody>
      </p:sp>
      <p:sp>
        <p:nvSpPr>
          <p:cNvPr id="118" name="Google Shape;118;p7"/>
          <p:cNvSpPr/>
          <p:nvPr/>
        </p:nvSpPr>
        <p:spPr>
          <a:xfrm>
            <a:off x="5253038" y="1663700"/>
            <a:ext cx="3135312" cy="4429125"/>
          </a:xfrm>
          <a:prstGeom prst="roundRect">
            <a:avLst>
              <a:gd name="adj" fmla="val 2585"/>
            </a:avLst>
          </a:prstGeom>
          <a:noFill/>
          <a:ln>
            <a:noFill/>
          </a:ln>
        </p:spPr>
        <p:txBody>
          <a:bodyPr spcFirstLastPara="1" wrap="square" lIns="252000" tIns="252000" rIns="252000" bIns="252000" anchor="t" anchorCtr="0">
            <a:noAutofit/>
          </a:bodyPr>
          <a:lstStyle/>
          <a:p>
            <a:pPr marL="0" marR="0" lvl="0" indent="0" algn="l" rtl="0">
              <a:lnSpc>
                <a:spcPct val="100000"/>
              </a:lnSpc>
              <a:spcBef>
                <a:spcPts val="0"/>
              </a:spcBef>
              <a:spcAft>
                <a:spcPts val="0"/>
              </a:spcAft>
              <a:buClr>
                <a:srgbClr val="1C1C1C"/>
              </a:buClr>
              <a:buSzPts val="1800"/>
              <a:buFont typeface="Arial"/>
              <a:buNone/>
            </a:pPr>
            <a:r>
              <a:rPr lang="en-GB" sz="1800" b="0" i="0" u="none" strike="noStrike" cap="none">
                <a:solidFill>
                  <a:srgbClr val="1C1C1C"/>
                </a:solidFill>
                <a:latin typeface="Arial"/>
                <a:ea typeface="Arial"/>
                <a:cs typeface="Arial"/>
                <a:sym typeface="Arial"/>
              </a:rPr>
              <a:t>Condensation</a:t>
            </a:r>
            <a:endParaRPr/>
          </a:p>
          <a:p>
            <a:pPr marL="0" marR="0" lvl="0" indent="0" algn="l" rtl="0">
              <a:lnSpc>
                <a:spcPct val="100000"/>
              </a:lnSpc>
              <a:spcBef>
                <a:spcPts val="1000"/>
              </a:spcBef>
              <a:spcAft>
                <a:spcPts val="0"/>
              </a:spcAft>
              <a:buClr>
                <a:srgbClr val="1C1C1C"/>
              </a:buClr>
              <a:buSzPts val="1800"/>
              <a:buFont typeface="Arial"/>
              <a:buNone/>
            </a:pPr>
            <a:r>
              <a:rPr lang="en-GB" sz="1800" b="0" i="0" u="none" strike="noStrike" cap="none">
                <a:solidFill>
                  <a:srgbClr val="1C1C1C"/>
                </a:solidFill>
                <a:latin typeface="NTR"/>
                <a:ea typeface="NTR"/>
                <a:cs typeface="NTR"/>
                <a:sym typeface="NTR"/>
              </a:rPr>
              <a:t>The water vapour in the air rises, and as it does so, it cools down.</a:t>
            </a:r>
            <a:endParaRPr/>
          </a:p>
          <a:p>
            <a:pPr marL="0" marR="0" lvl="0" indent="0" algn="l" rtl="0">
              <a:lnSpc>
                <a:spcPct val="100000"/>
              </a:lnSpc>
              <a:spcBef>
                <a:spcPts val="1000"/>
              </a:spcBef>
              <a:spcAft>
                <a:spcPts val="0"/>
              </a:spcAft>
              <a:buClr>
                <a:srgbClr val="1C1C1C"/>
              </a:buClr>
              <a:buSzPts val="1800"/>
              <a:buFont typeface="Arial"/>
              <a:buNone/>
            </a:pPr>
            <a:r>
              <a:rPr lang="en-GB" sz="1800" b="0" i="0" u="none" strike="noStrike" cap="none">
                <a:solidFill>
                  <a:srgbClr val="1C1C1C"/>
                </a:solidFill>
                <a:latin typeface="NTR"/>
                <a:ea typeface="NTR"/>
                <a:cs typeface="NTR"/>
                <a:sym typeface="NTR"/>
              </a:rPr>
              <a:t>Eventually, it cools enough for the water vapour to condense and form small droplets of water. </a:t>
            </a:r>
            <a:endParaRPr/>
          </a:p>
          <a:p>
            <a:pPr marL="0" marR="0" lvl="0" indent="0" algn="l" rtl="0">
              <a:lnSpc>
                <a:spcPct val="100000"/>
              </a:lnSpc>
              <a:spcBef>
                <a:spcPts val="1000"/>
              </a:spcBef>
              <a:spcAft>
                <a:spcPts val="0"/>
              </a:spcAft>
              <a:buClr>
                <a:srgbClr val="1C1C1C"/>
              </a:buClr>
              <a:buSzPts val="1800"/>
              <a:buFont typeface="Arial"/>
              <a:buNone/>
            </a:pPr>
            <a:r>
              <a:rPr lang="en-GB" sz="1800" b="0" i="0" u="none" strike="noStrike" cap="none">
                <a:solidFill>
                  <a:srgbClr val="1C1C1C"/>
                </a:solidFill>
                <a:latin typeface="NTR"/>
                <a:ea typeface="NTR"/>
                <a:cs typeface="NTR"/>
                <a:sym typeface="NTR"/>
              </a:rPr>
              <a:t>The droplets of water clump together to form clouds.</a:t>
            </a:r>
            <a:endParaRPr/>
          </a:p>
        </p:txBody>
      </p:sp>
      <p:pic>
        <p:nvPicPr>
          <p:cNvPr id="119" name="Google Shape;119;p7"/>
          <p:cNvPicPr preferRelativeResize="0"/>
          <p:nvPr/>
        </p:nvPicPr>
        <p:blipFill rotWithShape="1">
          <a:blip r:embed="rId4">
            <a:alphaModFix/>
          </a:blip>
          <a:srcRect r="35587"/>
          <a:stretch/>
        </p:blipFill>
        <p:spPr>
          <a:xfrm>
            <a:off x="4157663" y="2051050"/>
            <a:ext cx="1017587" cy="3036888"/>
          </a:xfrm>
          <a:prstGeom prst="rect">
            <a:avLst/>
          </a:prstGeom>
          <a:noFill/>
          <a:ln>
            <a:noFill/>
          </a:ln>
        </p:spPr>
      </p:pic>
      <p:pic>
        <p:nvPicPr>
          <p:cNvPr id="120" name="Google Shape;120;p7"/>
          <p:cNvPicPr preferRelativeResize="0"/>
          <p:nvPr/>
        </p:nvPicPr>
        <p:blipFill rotWithShape="1">
          <a:blip r:embed="rId5">
            <a:alphaModFix/>
          </a:blip>
          <a:srcRect l="41725"/>
          <a:stretch/>
        </p:blipFill>
        <p:spPr>
          <a:xfrm>
            <a:off x="4459288" y="3798888"/>
            <a:ext cx="714375" cy="681037"/>
          </a:xfrm>
          <a:prstGeom prst="rect">
            <a:avLst/>
          </a:prstGeom>
          <a:noFill/>
          <a:ln>
            <a:noFill/>
          </a:ln>
        </p:spPr>
      </p:pic>
      <p:sp>
        <p:nvSpPr>
          <p:cNvPr id="121" name="Google Shape;121;p7"/>
          <p:cNvSpPr txBox="1"/>
          <p:nvPr/>
        </p:nvSpPr>
        <p:spPr>
          <a:xfrm>
            <a:off x="3532188" y="3984625"/>
            <a:ext cx="1047750"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NTR"/>
                <a:ea typeface="NTR"/>
                <a:cs typeface="NTR"/>
                <a:sym typeface="NTR"/>
              </a:rPr>
              <a:t>evaporation</a:t>
            </a:r>
            <a:endParaRPr/>
          </a:p>
        </p:txBody>
      </p:sp>
      <p:sp>
        <p:nvSpPr>
          <p:cNvPr id="122" name="Google Shape;122;p7"/>
          <p:cNvSpPr txBox="1"/>
          <p:nvPr/>
        </p:nvSpPr>
        <p:spPr>
          <a:xfrm>
            <a:off x="3951288" y="2420938"/>
            <a:ext cx="1739900"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NTR"/>
                <a:ea typeface="NTR"/>
                <a:cs typeface="NTR"/>
                <a:sym typeface="NTR"/>
              </a:rPr>
              <a:t>sun</a:t>
            </a:r>
            <a:endParaRPr/>
          </a:p>
        </p:txBody>
      </p:sp>
      <p:pic>
        <p:nvPicPr>
          <p:cNvPr id="123" name="Google Shape;123;p7"/>
          <p:cNvPicPr preferRelativeResize="0"/>
          <p:nvPr/>
        </p:nvPicPr>
        <p:blipFill rotWithShape="1">
          <a:blip r:embed="rId6">
            <a:alphaModFix/>
          </a:blip>
          <a:srcRect r="25602"/>
          <a:stretch/>
        </p:blipFill>
        <p:spPr>
          <a:xfrm>
            <a:off x="3332163" y="2693988"/>
            <a:ext cx="1866900" cy="730250"/>
          </a:xfrm>
          <a:prstGeom prst="rect">
            <a:avLst/>
          </a:prstGeom>
          <a:noFill/>
          <a:ln>
            <a:noFill/>
          </a:ln>
        </p:spPr>
      </p:pic>
      <p:sp>
        <p:nvSpPr>
          <p:cNvPr id="124" name="Google Shape;124;p7"/>
          <p:cNvSpPr txBox="1"/>
          <p:nvPr/>
        </p:nvSpPr>
        <p:spPr>
          <a:xfrm>
            <a:off x="3595688" y="3001963"/>
            <a:ext cx="1741487"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NTR"/>
                <a:ea typeface="NTR"/>
                <a:cs typeface="NTR"/>
                <a:sym typeface="NTR"/>
              </a:rPr>
              <a:t>condensation</a:t>
            </a:r>
            <a:endParaRPr/>
          </a:p>
        </p:txBody>
      </p:sp>
      <p:pic>
        <p:nvPicPr>
          <p:cNvPr id="125" name="Google Shape;125;p7"/>
          <p:cNvPicPr preferRelativeResize="0"/>
          <p:nvPr/>
        </p:nvPicPr>
        <p:blipFill rotWithShape="1">
          <a:blip r:embed="rId7">
            <a:alphaModFix/>
          </a:blip>
          <a:srcRect/>
          <a:stretch/>
        </p:blipFill>
        <p:spPr>
          <a:xfrm>
            <a:off x="2922588" y="2732088"/>
            <a:ext cx="658812" cy="200025"/>
          </a:xfrm>
          <a:prstGeom prst="rect">
            <a:avLst/>
          </a:prstGeom>
          <a:noFill/>
          <a:ln>
            <a:noFill/>
          </a:ln>
        </p:spPr>
      </p:pic>
      <p:pic>
        <p:nvPicPr>
          <p:cNvPr id="126" name="Google Shape;126;p7"/>
          <p:cNvPicPr preferRelativeResize="0"/>
          <p:nvPr/>
        </p:nvPicPr>
        <p:blipFill rotWithShape="1">
          <a:blip r:embed="rId8">
            <a:alphaModFix/>
          </a:blip>
          <a:srcRect l="10314"/>
          <a:stretch/>
        </p:blipFill>
        <p:spPr>
          <a:xfrm>
            <a:off x="758825" y="2214563"/>
            <a:ext cx="2082800" cy="676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par>
                                <p:cTn id="8" presetID="10" presetClass="entr" presetSubtype="0" fill="hold" nodeType="withEffect">
                                  <p:stCondLst>
                                    <p:cond delay="0"/>
                                  </p:stCondLst>
                                  <p:childTnLst>
                                    <p:set>
                                      <p:cBhvr>
                                        <p:cTn id="9" dur="1" fill="hold">
                                          <p:stCondLst>
                                            <p:cond delay="0"/>
                                          </p:stCondLst>
                                        </p:cTn>
                                        <p:tgtEl>
                                          <p:spTgt spid="124"/>
                                        </p:tgtEl>
                                        <p:attrNameLst>
                                          <p:attrName>style.visibility</p:attrName>
                                        </p:attrNameLst>
                                      </p:cBhvr>
                                      <p:to>
                                        <p:strVal val="visible"/>
                                      </p:to>
                                    </p:set>
                                    <p:animEffect transition="in" filter="fade">
                                      <p:cBhvr>
                                        <p:cTn id="10" dur="500"/>
                                        <p:tgtEl>
                                          <p:spTgt spid="1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5"/>
                                        </p:tgtEl>
                                        <p:attrNameLst>
                                          <p:attrName>style.visibility</p:attrName>
                                        </p:attrNameLst>
                                      </p:cBhvr>
                                      <p:to>
                                        <p:strVal val="visible"/>
                                      </p:to>
                                    </p:set>
                                    <p:animEffect transition="in" filter="fade">
                                      <p:cBhvr>
                                        <p:cTn id="15" dur="500"/>
                                        <p:tgtEl>
                                          <p:spTgt spid="125"/>
                                        </p:tgtEl>
                                      </p:cBhvr>
                                    </p:animEffect>
                                  </p:childTnLst>
                                </p:cTn>
                              </p:par>
                              <p:par>
                                <p:cTn id="16" presetID="10" presetClass="entr" presetSubtype="0" fill="hold" nodeType="withEffect">
                                  <p:stCondLst>
                                    <p:cond delay="0"/>
                                  </p:stCondLst>
                                  <p:childTnLst>
                                    <p:set>
                                      <p:cBhvr>
                                        <p:cTn id="17" dur="1" fill="hold">
                                          <p:stCondLst>
                                            <p:cond delay="0"/>
                                          </p:stCondLst>
                                        </p:cTn>
                                        <p:tgtEl>
                                          <p:spTgt spid="117"/>
                                        </p:tgtEl>
                                        <p:attrNameLst>
                                          <p:attrName>style.visibility</p:attrName>
                                        </p:attrNameLst>
                                      </p:cBhvr>
                                      <p:to>
                                        <p:strVal val="visible"/>
                                      </p:to>
                                    </p:set>
                                    <p:animEffect transition="in" filter="fade">
                                      <p:cBhvr>
                                        <p:cTn id="18" dur="500"/>
                                        <p:tgtEl>
                                          <p:spTgt spid="1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8"/>
          <p:cNvPicPr preferRelativeResize="0"/>
          <p:nvPr/>
        </p:nvPicPr>
        <p:blipFill rotWithShape="1">
          <a:blip r:embed="rId3">
            <a:alphaModFix/>
          </a:blip>
          <a:srcRect r="29377"/>
          <a:stretch/>
        </p:blipFill>
        <p:spPr>
          <a:xfrm>
            <a:off x="755650" y="1651000"/>
            <a:ext cx="4437063" cy="4441825"/>
          </a:xfrm>
          <a:prstGeom prst="rect">
            <a:avLst/>
          </a:prstGeom>
          <a:noFill/>
          <a:ln>
            <a:noFill/>
          </a:ln>
        </p:spPr>
      </p:pic>
      <p:sp>
        <p:nvSpPr>
          <p:cNvPr id="132" name="Google Shape;132;p8"/>
          <p:cNvSpPr/>
          <p:nvPr/>
        </p:nvSpPr>
        <p:spPr>
          <a:xfrm>
            <a:off x="5253038" y="1651000"/>
            <a:ext cx="3135312" cy="4441825"/>
          </a:xfrm>
          <a:prstGeom prst="rect">
            <a:avLst/>
          </a:prstGeom>
          <a:solidFill>
            <a:srgbClr val="A7E6D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NTR"/>
              <a:ea typeface="NTR"/>
              <a:cs typeface="NTR"/>
              <a:sym typeface="NTR"/>
            </a:endParaRPr>
          </a:p>
        </p:txBody>
      </p:sp>
      <p:sp>
        <p:nvSpPr>
          <p:cNvPr id="133" name="Google Shape;133;p8"/>
          <p:cNvSpPr>
            <a:spLocks noGrp="1"/>
          </p:cNvSpPr>
          <p:nvPr>
            <p:ph type="title"/>
          </p:nvPr>
        </p:nvSpPr>
        <p:spPr>
          <a:xfrm>
            <a:off x="457200" y="485775"/>
            <a:ext cx="8220075" cy="1165225"/>
          </a:xfrm>
          <a:prstGeom prst="roundRect">
            <a:avLst>
              <a:gd name="adj" fmla="val 9639"/>
            </a:avLst>
          </a:prstGeom>
          <a:noFill/>
          <a:ln>
            <a:noFill/>
          </a:ln>
        </p:spPr>
        <p:txBody>
          <a:bodyPr spcFirstLastPara="1" wrap="square" lIns="252000" tIns="252000" rIns="252000" bIns="252000" anchor="ctr" anchorCtr="1">
            <a:normAutofit/>
          </a:bodyPr>
          <a:lstStyle/>
          <a:p>
            <a:pPr marL="0" lvl="0" indent="0" algn="ctr" rtl="0">
              <a:lnSpc>
                <a:spcPct val="90000"/>
              </a:lnSpc>
              <a:spcBef>
                <a:spcPts val="0"/>
              </a:spcBef>
              <a:spcAft>
                <a:spcPts val="0"/>
              </a:spcAft>
              <a:buNone/>
            </a:pPr>
            <a:r>
              <a:rPr lang="en-GB" sz="3600"/>
              <a:t>The Stages of the Water Cycle</a:t>
            </a:r>
            <a:endParaRPr/>
          </a:p>
        </p:txBody>
      </p:sp>
      <p:sp>
        <p:nvSpPr>
          <p:cNvPr id="134" name="Google Shape;134;p8"/>
          <p:cNvSpPr txBox="1"/>
          <p:nvPr/>
        </p:nvSpPr>
        <p:spPr>
          <a:xfrm>
            <a:off x="4151313" y="5349875"/>
            <a:ext cx="817562"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GB" sz="1400" b="0" i="0" u="none" strike="noStrike" cap="none">
                <a:solidFill>
                  <a:schemeClr val="lt1"/>
                </a:solidFill>
                <a:latin typeface="NTR"/>
                <a:ea typeface="NTR"/>
                <a:cs typeface="NTR"/>
                <a:sym typeface="NTR"/>
              </a:rPr>
              <a:t>sea</a:t>
            </a:r>
            <a:endParaRPr/>
          </a:p>
        </p:txBody>
      </p:sp>
      <p:sp>
        <p:nvSpPr>
          <p:cNvPr id="135" name="Google Shape;135;p8"/>
          <p:cNvSpPr txBox="1"/>
          <p:nvPr/>
        </p:nvSpPr>
        <p:spPr>
          <a:xfrm>
            <a:off x="985838" y="2435225"/>
            <a:ext cx="1741487"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NTR"/>
                <a:ea typeface="NTR"/>
                <a:cs typeface="NTR"/>
                <a:sym typeface="NTR"/>
              </a:rPr>
              <a:t>precipitation</a:t>
            </a:r>
            <a:endParaRPr/>
          </a:p>
        </p:txBody>
      </p:sp>
      <p:pic>
        <p:nvPicPr>
          <p:cNvPr id="136" name="Google Shape;136;p8"/>
          <p:cNvPicPr preferRelativeResize="0"/>
          <p:nvPr/>
        </p:nvPicPr>
        <p:blipFill rotWithShape="1">
          <a:blip r:embed="rId4">
            <a:alphaModFix/>
          </a:blip>
          <a:srcRect/>
          <a:stretch/>
        </p:blipFill>
        <p:spPr>
          <a:xfrm>
            <a:off x="847725" y="2816225"/>
            <a:ext cx="1919288" cy="1412875"/>
          </a:xfrm>
          <a:prstGeom prst="rect">
            <a:avLst/>
          </a:prstGeom>
          <a:noFill/>
          <a:ln>
            <a:noFill/>
          </a:ln>
        </p:spPr>
      </p:pic>
      <p:sp>
        <p:nvSpPr>
          <p:cNvPr id="137" name="Google Shape;137;p8"/>
          <p:cNvSpPr txBox="1"/>
          <p:nvPr/>
        </p:nvSpPr>
        <p:spPr>
          <a:xfrm>
            <a:off x="985838" y="3117850"/>
            <a:ext cx="1741487"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NTR"/>
                <a:ea typeface="NTR"/>
                <a:cs typeface="NTR"/>
                <a:sym typeface="NTR"/>
              </a:rPr>
              <a:t>rain</a:t>
            </a:r>
            <a:endParaRPr/>
          </a:p>
        </p:txBody>
      </p:sp>
      <p:sp>
        <p:nvSpPr>
          <p:cNvPr id="138" name="Google Shape;138;p8"/>
          <p:cNvSpPr/>
          <p:nvPr/>
        </p:nvSpPr>
        <p:spPr>
          <a:xfrm>
            <a:off x="5253038" y="1663700"/>
            <a:ext cx="3135312" cy="4429125"/>
          </a:xfrm>
          <a:prstGeom prst="roundRect">
            <a:avLst>
              <a:gd name="adj" fmla="val 2585"/>
            </a:avLst>
          </a:prstGeom>
          <a:noFill/>
          <a:ln>
            <a:noFill/>
          </a:ln>
        </p:spPr>
        <p:txBody>
          <a:bodyPr spcFirstLastPara="1" wrap="square" lIns="252000" tIns="252000" rIns="252000" bIns="252000" anchor="t" anchorCtr="0">
            <a:noAutofit/>
          </a:bodyPr>
          <a:lstStyle/>
          <a:p>
            <a:pPr marL="0" marR="0" lvl="0" indent="0" algn="l" rtl="0">
              <a:lnSpc>
                <a:spcPct val="100000"/>
              </a:lnSpc>
              <a:spcBef>
                <a:spcPts val="0"/>
              </a:spcBef>
              <a:spcAft>
                <a:spcPts val="0"/>
              </a:spcAft>
              <a:buClr>
                <a:srgbClr val="1C1C1C"/>
              </a:buClr>
              <a:buSzPts val="1800"/>
              <a:buFont typeface="Arial"/>
              <a:buNone/>
            </a:pPr>
            <a:r>
              <a:rPr lang="en-GB" sz="1800" b="0" i="0" u="none" strike="noStrike" cap="none">
                <a:solidFill>
                  <a:srgbClr val="1C1C1C"/>
                </a:solidFill>
                <a:latin typeface="Arial"/>
                <a:ea typeface="Arial"/>
                <a:cs typeface="Arial"/>
                <a:sym typeface="Arial"/>
              </a:rPr>
              <a:t>Precipitation</a:t>
            </a:r>
            <a:endParaRPr/>
          </a:p>
          <a:p>
            <a:pPr marL="0" marR="0" lvl="0" indent="0" algn="l" rtl="0">
              <a:lnSpc>
                <a:spcPct val="100000"/>
              </a:lnSpc>
              <a:spcBef>
                <a:spcPts val="1000"/>
              </a:spcBef>
              <a:spcAft>
                <a:spcPts val="0"/>
              </a:spcAft>
              <a:buClr>
                <a:srgbClr val="1C1C1C"/>
              </a:buClr>
              <a:buSzPts val="1800"/>
              <a:buFont typeface="Arial"/>
              <a:buNone/>
            </a:pPr>
            <a:r>
              <a:rPr lang="en-GB" sz="1800" b="0" i="0" u="none" strike="noStrike" cap="none">
                <a:solidFill>
                  <a:srgbClr val="1C1C1C"/>
                </a:solidFill>
                <a:latin typeface="NTR"/>
                <a:ea typeface="NTR"/>
                <a:cs typeface="NTR"/>
                <a:sym typeface="NTR"/>
              </a:rPr>
              <a:t>As more water vapour condenses, more water droplets are formed in the clouds.</a:t>
            </a:r>
            <a:endParaRPr/>
          </a:p>
          <a:p>
            <a:pPr marL="0" marR="0" lvl="0" indent="0" algn="l" rtl="0">
              <a:lnSpc>
                <a:spcPct val="100000"/>
              </a:lnSpc>
              <a:spcBef>
                <a:spcPts val="1000"/>
              </a:spcBef>
              <a:spcAft>
                <a:spcPts val="0"/>
              </a:spcAft>
              <a:buClr>
                <a:srgbClr val="1C1C1C"/>
              </a:buClr>
              <a:buSzPts val="1800"/>
              <a:buFont typeface="Arial"/>
              <a:buNone/>
            </a:pPr>
            <a:r>
              <a:rPr lang="en-GB" sz="1800" b="0" i="0" u="none" strike="noStrike" cap="none">
                <a:solidFill>
                  <a:srgbClr val="1C1C1C"/>
                </a:solidFill>
                <a:latin typeface="NTR"/>
                <a:ea typeface="NTR"/>
                <a:cs typeface="NTR"/>
                <a:sym typeface="NTR"/>
              </a:rPr>
              <a:t>Eventually, the water droplets are large enough and heavy enough to fall back to the surface of the Earth.</a:t>
            </a:r>
            <a:endParaRPr/>
          </a:p>
          <a:p>
            <a:pPr marL="0" marR="0" lvl="0" indent="0" algn="l" rtl="0">
              <a:lnSpc>
                <a:spcPct val="100000"/>
              </a:lnSpc>
              <a:spcBef>
                <a:spcPts val="1000"/>
              </a:spcBef>
              <a:spcAft>
                <a:spcPts val="0"/>
              </a:spcAft>
              <a:buClr>
                <a:srgbClr val="1C1C1C"/>
              </a:buClr>
              <a:buSzPts val="1800"/>
              <a:buFont typeface="Arial"/>
              <a:buNone/>
            </a:pPr>
            <a:r>
              <a:rPr lang="en-GB" sz="1800" b="0" i="0" u="none" strike="noStrike" cap="none">
                <a:solidFill>
                  <a:srgbClr val="1C1C1C"/>
                </a:solidFill>
                <a:latin typeface="NTR"/>
                <a:ea typeface="NTR"/>
                <a:cs typeface="NTR"/>
                <a:sym typeface="NTR"/>
              </a:rPr>
              <a:t>These droplets of water fall from the clouds in the form of rain, sleet, hail or snow.</a:t>
            </a:r>
            <a:endParaRPr/>
          </a:p>
        </p:txBody>
      </p:sp>
      <p:sp>
        <p:nvSpPr>
          <p:cNvPr id="139" name="Google Shape;139;p8"/>
          <p:cNvSpPr txBox="1"/>
          <p:nvPr/>
        </p:nvSpPr>
        <p:spPr>
          <a:xfrm>
            <a:off x="2416175" y="2552700"/>
            <a:ext cx="1741488" cy="3063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NTR"/>
                <a:ea typeface="NTR"/>
                <a:cs typeface="NTR"/>
                <a:sym typeface="NTR"/>
              </a:rPr>
              <a:t>wind</a:t>
            </a:r>
            <a:endParaRPr/>
          </a:p>
        </p:txBody>
      </p:sp>
      <p:pic>
        <p:nvPicPr>
          <p:cNvPr id="140" name="Google Shape;140;p8"/>
          <p:cNvPicPr preferRelativeResize="0"/>
          <p:nvPr/>
        </p:nvPicPr>
        <p:blipFill rotWithShape="1">
          <a:blip r:embed="rId5">
            <a:alphaModFix/>
          </a:blip>
          <a:srcRect r="35587"/>
          <a:stretch/>
        </p:blipFill>
        <p:spPr>
          <a:xfrm>
            <a:off x="4157663" y="2051050"/>
            <a:ext cx="1017587" cy="3036888"/>
          </a:xfrm>
          <a:prstGeom prst="rect">
            <a:avLst/>
          </a:prstGeom>
          <a:noFill/>
          <a:ln>
            <a:noFill/>
          </a:ln>
        </p:spPr>
      </p:pic>
      <p:pic>
        <p:nvPicPr>
          <p:cNvPr id="141" name="Google Shape;141;p8"/>
          <p:cNvPicPr preferRelativeResize="0"/>
          <p:nvPr/>
        </p:nvPicPr>
        <p:blipFill rotWithShape="1">
          <a:blip r:embed="rId6">
            <a:alphaModFix/>
          </a:blip>
          <a:srcRect l="41725"/>
          <a:stretch/>
        </p:blipFill>
        <p:spPr>
          <a:xfrm>
            <a:off x="4459288" y="3798888"/>
            <a:ext cx="714375" cy="681037"/>
          </a:xfrm>
          <a:prstGeom prst="rect">
            <a:avLst/>
          </a:prstGeom>
          <a:noFill/>
          <a:ln>
            <a:noFill/>
          </a:ln>
        </p:spPr>
      </p:pic>
      <p:sp>
        <p:nvSpPr>
          <p:cNvPr id="142" name="Google Shape;142;p8"/>
          <p:cNvSpPr txBox="1"/>
          <p:nvPr/>
        </p:nvSpPr>
        <p:spPr>
          <a:xfrm>
            <a:off x="3532188" y="3984625"/>
            <a:ext cx="1047750"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NTR"/>
                <a:ea typeface="NTR"/>
                <a:cs typeface="NTR"/>
                <a:sym typeface="NTR"/>
              </a:rPr>
              <a:t>evaporation</a:t>
            </a:r>
            <a:endParaRPr/>
          </a:p>
        </p:txBody>
      </p:sp>
      <p:sp>
        <p:nvSpPr>
          <p:cNvPr id="143" name="Google Shape;143;p8"/>
          <p:cNvSpPr txBox="1"/>
          <p:nvPr/>
        </p:nvSpPr>
        <p:spPr>
          <a:xfrm>
            <a:off x="3951288" y="2420938"/>
            <a:ext cx="1739900"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NTR"/>
                <a:ea typeface="NTR"/>
                <a:cs typeface="NTR"/>
                <a:sym typeface="NTR"/>
              </a:rPr>
              <a:t>sun</a:t>
            </a:r>
            <a:endParaRPr/>
          </a:p>
        </p:txBody>
      </p:sp>
      <p:pic>
        <p:nvPicPr>
          <p:cNvPr id="144" name="Google Shape;144;p8"/>
          <p:cNvPicPr preferRelativeResize="0"/>
          <p:nvPr/>
        </p:nvPicPr>
        <p:blipFill rotWithShape="1">
          <a:blip r:embed="rId7">
            <a:alphaModFix/>
          </a:blip>
          <a:srcRect r="25602"/>
          <a:stretch/>
        </p:blipFill>
        <p:spPr>
          <a:xfrm>
            <a:off x="3332163" y="2693988"/>
            <a:ext cx="1866900" cy="730250"/>
          </a:xfrm>
          <a:prstGeom prst="rect">
            <a:avLst/>
          </a:prstGeom>
          <a:noFill/>
          <a:ln>
            <a:noFill/>
          </a:ln>
        </p:spPr>
      </p:pic>
      <p:sp>
        <p:nvSpPr>
          <p:cNvPr id="145" name="Google Shape;145;p8"/>
          <p:cNvSpPr txBox="1"/>
          <p:nvPr/>
        </p:nvSpPr>
        <p:spPr>
          <a:xfrm>
            <a:off x="3595688" y="3001963"/>
            <a:ext cx="1741487"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NTR"/>
                <a:ea typeface="NTR"/>
                <a:cs typeface="NTR"/>
                <a:sym typeface="NTR"/>
              </a:rPr>
              <a:t>condensation</a:t>
            </a:r>
            <a:endParaRPr/>
          </a:p>
        </p:txBody>
      </p:sp>
      <p:pic>
        <p:nvPicPr>
          <p:cNvPr id="146" name="Google Shape;146;p8"/>
          <p:cNvPicPr preferRelativeResize="0"/>
          <p:nvPr/>
        </p:nvPicPr>
        <p:blipFill rotWithShape="1">
          <a:blip r:embed="rId8">
            <a:alphaModFix/>
          </a:blip>
          <a:srcRect/>
          <a:stretch/>
        </p:blipFill>
        <p:spPr>
          <a:xfrm>
            <a:off x="2922588" y="2732088"/>
            <a:ext cx="658812" cy="200025"/>
          </a:xfrm>
          <a:prstGeom prst="rect">
            <a:avLst/>
          </a:prstGeom>
          <a:noFill/>
          <a:ln>
            <a:noFill/>
          </a:ln>
        </p:spPr>
      </p:pic>
      <p:pic>
        <p:nvPicPr>
          <p:cNvPr id="147" name="Google Shape;147;p8"/>
          <p:cNvPicPr preferRelativeResize="0"/>
          <p:nvPr/>
        </p:nvPicPr>
        <p:blipFill rotWithShape="1">
          <a:blip r:embed="rId9">
            <a:alphaModFix/>
          </a:blip>
          <a:srcRect l="10314"/>
          <a:stretch/>
        </p:blipFill>
        <p:spPr>
          <a:xfrm>
            <a:off x="758825" y="2214563"/>
            <a:ext cx="2082800" cy="676275"/>
          </a:xfrm>
          <a:prstGeom prst="rect">
            <a:avLst/>
          </a:prstGeom>
          <a:noFill/>
          <a:ln>
            <a:noFill/>
          </a:ln>
        </p:spPr>
      </p:pic>
      <p:sp>
        <p:nvSpPr>
          <p:cNvPr id="148" name="Google Shape;148;p8"/>
          <p:cNvSpPr txBox="1"/>
          <p:nvPr/>
        </p:nvSpPr>
        <p:spPr>
          <a:xfrm>
            <a:off x="1009650" y="2879725"/>
            <a:ext cx="1741488"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NTR"/>
                <a:ea typeface="NTR"/>
                <a:cs typeface="NTR"/>
                <a:sym typeface="NTR"/>
              </a:rPr>
              <a:t>precipitation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500"/>
                                        <p:tgtEl>
                                          <p:spTgt spid="136"/>
                                        </p:tgtEl>
                                      </p:cBhvr>
                                    </p:animEffect>
                                  </p:childTnLst>
                                </p:cTn>
                              </p:par>
                              <p:par>
                                <p:cTn id="13" presetID="10" presetClass="entr" presetSubtype="0" fill="hold" nodeType="withEffect">
                                  <p:stCondLst>
                                    <p:cond delay="0"/>
                                  </p:stCondLst>
                                  <p:childTnLst>
                                    <p:set>
                                      <p:cBhvr>
                                        <p:cTn id="14" dur="1" fill="hold">
                                          <p:stCondLst>
                                            <p:cond delay="0"/>
                                          </p:stCondLst>
                                        </p:cTn>
                                        <p:tgtEl>
                                          <p:spTgt spid="148"/>
                                        </p:tgtEl>
                                        <p:attrNameLst>
                                          <p:attrName>style.visibility</p:attrName>
                                        </p:attrNameLst>
                                      </p:cBhvr>
                                      <p:to>
                                        <p:strVal val="visible"/>
                                      </p:to>
                                    </p:set>
                                    <p:animEffect transition="in" filter="fade">
                                      <p:cBhvr>
                                        <p:cTn id="15" dur="500"/>
                                        <p:tgtEl>
                                          <p:spTgt spid="148"/>
                                        </p:tgtEl>
                                      </p:cBhvr>
                                    </p:animEffect>
                                  </p:childTnLst>
                                </p:cTn>
                              </p:par>
                              <p:par>
                                <p:cTn id="16" presetID="10" presetClass="entr" presetSubtype="0" fill="hold" nodeType="withEffect">
                                  <p:stCondLst>
                                    <p:cond delay="0"/>
                                  </p:stCondLst>
                                  <p:childTnLst>
                                    <p:set>
                                      <p:cBhvr>
                                        <p:cTn id="17" dur="1" fill="hold">
                                          <p:stCondLst>
                                            <p:cond delay="0"/>
                                          </p:stCondLst>
                                        </p:cTn>
                                        <p:tgtEl>
                                          <p:spTgt spid="137"/>
                                        </p:tgtEl>
                                        <p:attrNameLst>
                                          <p:attrName>style.visibility</p:attrName>
                                        </p:attrNameLst>
                                      </p:cBhvr>
                                      <p:to>
                                        <p:strVal val="visible"/>
                                      </p:to>
                                    </p:set>
                                    <p:animEffect transition="in" filter="fade">
                                      <p:cBhvr>
                                        <p:cTn id="18"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9"/>
          <p:cNvPicPr preferRelativeResize="0"/>
          <p:nvPr/>
        </p:nvPicPr>
        <p:blipFill rotWithShape="1">
          <a:blip r:embed="rId3">
            <a:alphaModFix/>
          </a:blip>
          <a:srcRect r="29377"/>
          <a:stretch/>
        </p:blipFill>
        <p:spPr>
          <a:xfrm>
            <a:off x="755650" y="1651000"/>
            <a:ext cx="4437063" cy="4441825"/>
          </a:xfrm>
          <a:prstGeom prst="rect">
            <a:avLst/>
          </a:prstGeom>
          <a:noFill/>
          <a:ln>
            <a:noFill/>
          </a:ln>
        </p:spPr>
      </p:pic>
      <p:sp>
        <p:nvSpPr>
          <p:cNvPr id="154" name="Google Shape;154;p9"/>
          <p:cNvSpPr/>
          <p:nvPr/>
        </p:nvSpPr>
        <p:spPr>
          <a:xfrm>
            <a:off x="5253038" y="1651000"/>
            <a:ext cx="3135312" cy="4441825"/>
          </a:xfrm>
          <a:prstGeom prst="rect">
            <a:avLst/>
          </a:prstGeom>
          <a:solidFill>
            <a:srgbClr val="A7E6D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NTR"/>
              <a:ea typeface="NTR"/>
              <a:cs typeface="NTR"/>
              <a:sym typeface="NTR"/>
            </a:endParaRPr>
          </a:p>
        </p:txBody>
      </p:sp>
      <p:sp>
        <p:nvSpPr>
          <p:cNvPr id="155" name="Google Shape;155;p9"/>
          <p:cNvSpPr>
            <a:spLocks noGrp="1"/>
          </p:cNvSpPr>
          <p:nvPr>
            <p:ph type="title"/>
          </p:nvPr>
        </p:nvSpPr>
        <p:spPr>
          <a:xfrm>
            <a:off x="457200" y="485775"/>
            <a:ext cx="8220075" cy="1165225"/>
          </a:xfrm>
          <a:prstGeom prst="roundRect">
            <a:avLst>
              <a:gd name="adj" fmla="val 9639"/>
            </a:avLst>
          </a:prstGeom>
          <a:noFill/>
          <a:ln>
            <a:noFill/>
          </a:ln>
        </p:spPr>
        <p:txBody>
          <a:bodyPr spcFirstLastPara="1" wrap="square" lIns="252000" tIns="252000" rIns="252000" bIns="252000" anchor="ctr" anchorCtr="1">
            <a:normAutofit/>
          </a:bodyPr>
          <a:lstStyle/>
          <a:p>
            <a:pPr marL="0" lvl="0" indent="0" algn="ctr" rtl="0">
              <a:lnSpc>
                <a:spcPct val="90000"/>
              </a:lnSpc>
              <a:spcBef>
                <a:spcPts val="0"/>
              </a:spcBef>
              <a:spcAft>
                <a:spcPts val="0"/>
              </a:spcAft>
              <a:buNone/>
            </a:pPr>
            <a:r>
              <a:rPr lang="en-GB" sz="3600"/>
              <a:t>The Stages of the Water Cycle</a:t>
            </a:r>
            <a:endParaRPr/>
          </a:p>
        </p:txBody>
      </p:sp>
      <p:pic>
        <p:nvPicPr>
          <p:cNvPr id="156" name="Google Shape;156;p9"/>
          <p:cNvPicPr preferRelativeResize="0"/>
          <p:nvPr/>
        </p:nvPicPr>
        <p:blipFill rotWithShape="1">
          <a:blip r:embed="rId4">
            <a:alphaModFix/>
          </a:blip>
          <a:srcRect/>
          <a:stretch/>
        </p:blipFill>
        <p:spPr>
          <a:xfrm>
            <a:off x="852488" y="5075238"/>
            <a:ext cx="2903537" cy="933450"/>
          </a:xfrm>
          <a:prstGeom prst="rect">
            <a:avLst/>
          </a:prstGeom>
          <a:noFill/>
          <a:ln>
            <a:noFill/>
          </a:ln>
        </p:spPr>
      </p:pic>
      <p:sp>
        <p:nvSpPr>
          <p:cNvPr id="157" name="Google Shape;157;p9"/>
          <p:cNvSpPr txBox="1"/>
          <p:nvPr/>
        </p:nvSpPr>
        <p:spPr>
          <a:xfrm>
            <a:off x="4151313" y="5349875"/>
            <a:ext cx="817562"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GB" sz="1400" b="0" i="0" u="none" strike="noStrike" cap="none">
                <a:solidFill>
                  <a:schemeClr val="lt1"/>
                </a:solidFill>
                <a:latin typeface="NTR"/>
                <a:ea typeface="NTR"/>
                <a:cs typeface="NTR"/>
                <a:sym typeface="NTR"/>
              </a:rPr>
              <a:t>sea</a:t>
            </a:r>
            <a:endParaRPr/>
          </a:p>
        </p:txBody>
      </p:sp>
      <p:sp>
        <p:nvSpPr>
          <p:cNvPr id="158" name="Google Shape;158;p9"/>
          <p:cNvSpPr txBox="1"/>
          <p:nvPr/>
        </p:nvSpPr>
        <p:spPr>
          <a:xfrm>
            <a:off x="1628775" y="5365750"/>
            <a:ext cx="1741488" cy="522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GB" sz="1400" b="0" i="0" u="none" strike="noStrike" cap="none">
                <a:solidFill>
                  <a:schemeClr val="lt1"/>
                </a:solidFill>
                <a:latin typeface="NTR"/>
                <a:ea typeface="NTR"/>
                <a:cs typeface="NTR"/>
                <a:sym typeface="NTR"/>
              </a:rPr>
              <a:t>underground</a:t>
            </a:r>
            <a:endParaRPr/>
          </a:p>
          <a:p>
            <a:pPr marL="0" marR="0" lvl="0" indent="0" algn="ctr" rtl="0">
              <a:lnSpc>
                <a:spcPct val="100000"/>
              </a:lnSpc>
              <a:spcBef>
                <a:spcPts val="0"/>
              </a:spcBef>
              <a:spcAft>
                <a:spcPts val="0"/>
              </a:spcAft>
              <a:buClr>
                <a:schemeClr val="lt1"/>
              </a:buClr>
              <a:buSzPts val="1400"/>
              <a:buFont typeface="Arial"/>
              <a:buNone/>
            </a:pPr>
            <a:r>
              <a:rPr lang="en-GB" sz="1400" b="0" i="0" u="none" strike="noStrike" cap="none">
                <a:solidFill>
                  <a:schemeClr val="lt1"/>
                </a:solidFill>
                <a:latin typeface="NTR"/>
                <a:ea typeface="NTR"/>
                <a:cs typeface="NTR"/>
                <a:sym typeface="NTR"/>
              </a:rPr>
              <a:t>water</a:t>
            </a:r>
            <a:endParaRPr/>
          </a:p>
        </p:txBody>
      </p:sp>
      <p:pic>
        <p:nvPicPr>
          <p:cNvPr id="159" name="Google Shape;159;p9"/>
          <p:cNvPicPr preferRelativeResize="0"/>
          <p:nvPr/>
        </p:nvPicPr>
        <p:blipFill rotWithShape="1">
          <a:blip r:embed="rId5">
            <a:alphaModFix/>
          </a:blip>
          <a:srcRect l="10314"/>
          <a:stretch/>
        </p:blipFill>
        <p:spPr>
          <a:xfrm>
            <a:off x="758825" y="2214563"/>
            <a:ext cx="2082800" cy="676275"/>
          </a:xfrm>
          <a:prstGeom prst="rect">
            <a:avLst/>
          </a:prstGeom>
          <a:noFill/>
          <a:ln>
            <a:noFill/>
          </a:ln>
        </p:spPr>
      </p:pic>
      <p:pic>
        <p:nvPicPr>
          <p:cNvPr id="160" name="Google Shape;160;p9"/>
          <p:cNvPicPr preferRelativeResize="0"/>
          <p:nvPr/>
        </p:nvPicPr>
        <p:blipFill rotWithShape="1">
          <a:blip r:embed="rId6">
            <a:alphaModFix/>
          </a:blip>
          <a:srcRect/>
          <a:stretch/>
        </p:blipFill>
        <p:spPr>
          <a:xfrm>
            <a:off x="847725" y="2816225"/>
            <a:ext cx="1919288" cy="1412875"/>
          </a:xfrm>
          <a:prstGeom prst="rect">
            <a:avLst/>
          </a:prstGeom>
          <a:noFill/>
          <a:ln>
            <a:noFill/>
          </a:ln>
        </p:spPr>
      </p:pic>
      <p:sp>
        <p:nvSpPr>
          <p:cNvPr id="161" name="Google Shape;161;p9"/>
          <p:cNvSpPr txBox="1"/>
          <p:nvPr/>
        </p:nvSpPr>
        <p:spPr>
          <a:xfrm>
            <a:off x="985838" y="3117850"/>
            <a:ext cx="1741487"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NTR"/>
                <a:ea typeface="NTR"/>
                <a:cs typeface="NTR"/>
                <a:sym typeface="NTR"/>
              </a:rPr>
              <a:t>rain</a:t>
            </a:r>
            <a:endParaRPr/>
          </a:p>
        </p:txBody>
      </p:sp>
      <p:sp>
        <p:nvSpPr>
          <p:cNvPr id="162" name="Google Shape;162;p9"/>
          <p:cNvSpPr/>
          <p:nvPr/>
        </p:nvSpPr>
        <p:spPr>
          <a:xfrm>
            <a:off x="5253038" y="1663700"/>
            <a:ext cx="3135312" cy="4429125"/>
          </a:xfrm>
          <a:prstGeom prst="roundRect">
            <a:avLst>
              <a:gd name="adj" fmla="val 2585"/>
            </a:avLst>
          </a:prstGeom>
          <a:noFill/>
          <a:ln>
            <a:noFill/>
          </a:ln>
        </p:spPr>
        <p:txBody>
          <a:bodyPr spcFirstLastPara="1" wrap="square" lIns="252000" tIns="252000" rIns="252000" bIns="252000" anchor="t" anchorCtr="0">
            <a:noAutofit/>
          </a:bodyPr>
          <a:lstStyle/>
          <a:p>
            <a:pPr marL="0" marR="0" lvl="0" indent="0" algn="l" rtl="0">
              <a:lnSpc>
                <a:spcPct val="100000"/>
              </a:lnSpc>
              <a:spcBef>
                <a:spcPts val="0"/>
              </a:spcBef>
              <a:spcAft>
                <a:spcPts val="0"/>
              </a:spcAft>
              <a:buClr>
                <a:srgbClr val="1C1C1C"/>
              </a:buClr>
              <a:buSzPts val="1800"/>
              <a:buFont typeface="Arial"/>
              <a:buNone/>
            </a:pPr>
            <a:r>
              <a:rPr lang="en-GB" sz="1800" b="0" i="0" u="none" strike="noStrike" cap="none">
                <a:solidFill>
                  <a:srgbClr val="1C1C1C"/>
                </a:solidFill>
                <a:latin typeface="Arial"/>
                <a:ea typeface="Arial"/>
                <a:cs typeface="Arial"/>
                <a:sym typeface="Arial"/>
              </a:rPr>
              <a:t>Collection</a:t>
            </a:r>
            <a:endParaRPr/>
          </a:p>
          <a:p>
            <a:pPr marL="0" marR="0" lvl="0" indent="0" algn="l" rtl="0">
              <a:lnSpc>
                <a:spcPct val="100000"/>
              </a:lnSpc>
              <a:spcBef>
                <a:spcPts val="1000"/>
              </a:spcBef>
              <a:spcAft>
                <a:spcPts val="0"/>
              </a:spcAft>
              <a:buClr>
                <a:srgbClr val="1C1C1C"/>
              </a:buClr>
              <a:buSzPts val="1600"/>
              <a:buFont typeface="Arial"/>
              <a:buNone/>
            </a:pPr>
            <a:r>
              <a:rPr lang="en-GB" sz="1600" b="0" i="0" u="none" strike="noStrike" cap="none">
                <a:solidFill>
                  <a:srgbClr val="1C1C1C"/>
                </a:solidFill>
                <a:latin typeface="NTR"/>
                <a:ea typeface="NTR"/>
                <a:cs typeface="NTR"/>
                <a:sym typeface="NTR"/>
              </a:rPr>
              <a:t>When water falls back to Earth as precipitation, the water may fall on oceans, lakes, rivers or on the ground.</a:t>
            </a:r>
            <a:endParaRPr/>
          </a:p>
          <a:p>
            <a:pPr marL="0" marR="0" lvl="0" indent="0" algn="l" rtl="0">
              <a:lnSpc>
                <a:spcPct val="100000"/>
              </a:lnSpc>
              <a:spcBef>
                <a:spcPts val="1000"/>
              </a:spcBef>
              <a:spcAft>
                <a:spcPts val="0"/>
              </a:spcAft>
              <a:buClr>
                <a:srgbClr val="1C1C1C"/>
              </a:buClr>
              <a:buSzPts val="1600"/>
              <a:buFont typeface="Arial"/>
              <a:buNone/>
            </a:pPr>
            <a:r>
              <a:rPr lang="en-GB" sz="1600" b="0" i="0" u="none" strike="noStrike" cap="none">
                <a:solidFill>
                  <a:srgbClr val="1C1C1C"/>
                </a:solidFill>
                <a:latin typeface="NTR"/>
                <a:ea typeface="NTR"/>
                <a:cs typeface="NTR"/>
                <a:sym typeface="NTR"/>
              </a:rPr>
              <a:t>Water that falls on the ground is either absorbed into the soil, and is used as drinking water for animals and plants, or it runs over the ground and collects in the oceans, lakes and rivers.</a:t>
            </a:r>
            <a:endParaRPr/>
          </a:p>
          <a:p>
            <a:pPr marL="0" marR="0" lvl="0" indent="0" algn="l" rtl="0">
              <a:lnSpc>
                <a:spcPct val="100000"/>
              </a:lnSpc>
              <a:spcBef>
                <a:spcPts val="1000"/>
              </a:spcBef>
              <a:spcAft>
                <a:spcPts val="0"/>
              </a:spcAft>
              <a:buClr>
                <a:srgbClr val="1C1C1C"/>
              </a:buClr>
              <a:buSzPts val="1600"/>
              <a:buFont typeface="Arial"/>
              <a:buNone/>
            </a:pPr>
            <a:r>
              <a:rPr lang="en-GB" sz="1600" b="0" i="0" u="none" strike="noStrike" cap="none">
                <a:solidFill>
                  <a:srgbClr val="1C1C1C"/>
                </a:solidFill>
                <a:latin typeface="NTR"/>
                <a:ea typeface="NTR"/>
                <a:cs typeface="NTR"/>
                <a:sym typeface="NTR"/>
              </a:rPr>
              <a:t>This water is then evaporated and the cycle starts all over again!</a:t>
            </a:r>
            <a:endParaRPr/>
          </a:p>
        </p:txBody>
      </p:sp>
      <p:sp>
        <p:nvSpPr>
          <p:cNvPr id="163" name="Google Shape;163;p9"/>
          <p:cNvSpPr txBox="1"/>
          <p:nvPr/>
        </p:nvSpPr>
        <p:spPr>
          <a:xfrm>
            <a:off x="2416175" y="2552700"/>
            <a:ext cx="1741488" cy="3063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NTR"/>
                <a:ea typeface="NTR"/>
                <a:cs typeface="NTR"/>
                <a:sym typeface="NTR"/>
              </a:rPr>
              <a:t>wind</a:t>
            </a:r>
            <a:endParaRPr/>
          </a:p>
        </p:txBody>
      </p:sp>
      <p:pic>
        <p:nvPicPr>
          <p:cNvPr id="164" name="Google Shape;164;p9"/>
          <p:cNvPicPr preferRelativeResize="0"/>
          <p:nvPr/>
        </p:nvPicPr>
        <p:blipFill rotWithShape="1">
          <a:blip r:embed="rId7">
            <a:alphaModFix/>
          </a:blip>
          <a:srcRect r="35587"/>
          <a:stretch/>
        </p:blipFill>
        <p:spPr>
          <a:xfrm>
            <a:off x="4157663" y="2051050"/>
            <a:ext cx="1017587" cy="3036888"/>
          </a:xfrm>
          <a:prstGeom prst="rect">
            <a:avLst/>
          </a:prstGeom>
          <a:noFill/>
          <a:ln>
            <a:noFill/>
          </a:ln>
        </p:spPr>
      </p:pic>
      <p:pic>
        <p:nvPicPr>
          <p:cNvPr id="165" name="Google Shape;165;p9"/>
          <p:cNvPicPr preferRelativeResize="0"/>
          <p:nvPr/>
        </p:nvPicPr>
        <p:blipFill rotWithShape="1">
          <a:blip r:embed="rId8">
            <a:alphaModFix/>
          </a:blip>
          <a:srcRect l="41725"/>
          <a:stretch/>
        </p:blipFill>
        <p:spPr>
          <a:xfrm>
            <a:off x="4459288" y="3798888"/>
            <a:ext cx="714375" cy="681037"/>
          </a:xfrm>
          <a:prstGeom prst="rect">
            <a:avLst/>
          </a:prstGeom>
          <a:noFill/>
          <a:ln>
            <a:noFill/>
          </a:ln>
        </p:spPr>
      </p:pic>
      <p:sp>
        <p:nvSpPr>
          <p:cNvPr id="166" name="Google Shape;166;p9"/>
          <p:cNvSpPr txBox="1"/>
          <p:nvPr/>
        </p:nvSpPr>
        <p:spPr>
          <a:xfrm>
            <a:off x="3532188" y="3984625"/>
            <a:ext cx="1047750"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NTR"/>
                <a:ea typeface="NTR"/>
                <a:cs typeface="NTR"/>
                <a:sym typeface="NTR"/>
              </a:rPr>
              <a:t>evaporation</a:t>
            </a:r>
            <a:endParaRPr/>
          </a:p>
        </p:txBody>
      </p:sp>
      <p:sp>
        <p:nvSpPr>
          <p:cNvPr id="167" name="Google Shape;167;p9"/>
          <p:cNvSpPr txBox="1"/>
          <p:nvPr/>
        </p:nvSpPr>
        <p:spPr>
          <a:xfrm>
            <a:off x="3951288" y="2420938"/>
            <a:ext cx="1739900"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NTR"/>
                <a:ea typeface="NTR"/>
                <a:cs typeface="NTR"/>
                <a:sym typeface="NTR"/>
              </a:rPr>
              <a:t>sun</a:t>
            </a:r>
            <a:endParaRPr/>
          </a:p>
        </p:txBody>
      </p:sp>
      <p:pic>
        <p:nvPicPr>
          <p:cNvPr id="168" name="Google Shape;168;p9"/>
          <p:cNvPicPr preferRelativeResize="0"/>
          <p:nvPr/>
        </p:nvPicPr>
        <p:blipFill rotWithShape="1">
          <a:blip r:embed="rId9">
            <a:alphaModFix/>
          </a:blip>
          <a:srcRect r="25602"/>
          <a:stretch/>
        </p:blipFill>
        <p:spPr>
          <a:xfrm>
            <a:off x="3332163" y="2693988"/>
            <a:ext cx="1866900" cy="730250"/>
          </a:xfrm>
          <a:prstGeom prst="rect">
            <a:avLst/>
          </a:prstGeom>
          <a:noFill/>
          <a:ln>
            <a:noFill/>
          </a:ln>
        </p:spPr>
      </p:pic>
      <p:sp>
        <p:nvSpPr>
          <p:cNvPr id="169" name="Google Shape;169;p9"/>
          <p:cNvSpPr txBox="1"/>
          <p:nvPr/>
        </p:nvSpPr>
        <p:spPr>
          <a:xfrm>
            <a:off x="3595688" y="3001963"/>
            <a:ext cx="1741487"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NTR"/>
                <a:ea typeface="NTR"/>
                <a:cs typeface="NTR"/>
                <a:sym typeface="NTR"/>
              </a:rPr>
              <a:t>condensation</a:t>
            </a:r>
            <a:endParaRPr/>
          </a:p>
        </p:txBody>
      </p:sp>
      <p:pic>
        <p:nvPicPr>
          <p:cNvPr id="170" name="Google Shape;170;p9"/>
          <p:cNvPicPr preferRelativeResize="0"/>
          <p:nvPr/>
        </p:nvPicPr>
        <p:blipFill rotWithShape="1">
          <a:blip r:embed="rId10">
            <a:alphaModFix/>
          </a:blip>
          <a:srcRect/>
          <a:stretch/>
        </p:blipFill>
        <p:spPr>
          <a:xfrm>
            <a:off x="2922588" y="2732088"/>
            <a:ext cx="658812" cy="200025"/>
          </a:xfrm>
          <a:prstGeom prst="rect">
            <a:avLst/>
          </a:prstGeom>
          <a:noFill/>
          <a:ln>
            <a:noFill/>
          </a:ln>
        </p:spPr>
      </p:pic>
      <p:sp>
        <p:nvSpPr>
          <p:cNvPr id="171" name="Google Shape;171;p9"/>
          <p:cNvSpPr txBox="1"/>
          <p:nvPr/>
        </p:nvSpPr>
        <p:spPr>
          <a:xfrm>
            <a:off x="1009650" y="2879725"/>
            <a:ext cx="1741488"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NTR"/>
                <a:ea typeface="NTR"/>
                <a:cs typeface="NTR"/>
                <a:sym typeface="NTR"/>
              </a:rPr>
              <a:t>precipitation</a:t>
            </a:r>
            <a:endParaRPr/>
          </a:p>
        </p:txBody>
      </p:sp>
      <p:pic>
        <p:nvPicPr>
          <p:cNvPr id="172" name="Google Shape;172;p9"/>
          <p:cNvPicPr preferRelativeResize="0"/>
          <p:nvPr/>
        </p:nvPicPr>
        <p:blipFill rotWithShape="1">
          <a:blip r:embed="rId11">
            <a:alphaModFix/>
          </a:blip>
          <a:srcRect/>
          <a:stretch/>
        </p:blipFill>
        <p:spPr>
          <a:xfrm>
            <a:off x="1674813" y="4386263"/>
            <a:ext cx="2967037" cy="808037"/>
          </a:xfrm>
          <a:prstGeom prst="rect">
            <a:avLst/>
          </a:prstGeom>
          <a:noFill/>
          <a:ln>
            <a:noFill/>
          </a:ln>
        </p:spPr>
      </p:pic>
      <p:pic>
        <p:nvPicPr>
          <p:cNvPr id="173" name="Google Shape;173;p9"/>
          <p:cNvPicPr preferRelativeResize="0"/>
          <p:nvPr/>
        </p:nvPicPr>
        <p:blipFill rotWithShape="1">
          <a:blip r:embed="rId12">
            <a:alphaModFix/>
          </a:blip>
          <a:srcRect/>
          <a:stretch/>
        </p:blipFill>
        <p:spPr>
          <a:xfrm>
            <a:off x="1344613" y="4405313"/>
            <a:ext cx="2309812" cy="877887"/>
          </a:xfrm>
          <a:prstGeom prst="rect">
            <a:avLst/>
          </a:prstGeom>
          <a:noFill/>
          <a:ln>
            <a:noFill/>
          </a:ln>
        </p:spPr>
      </p:pic>
      <p:sp>
        <p:nvSpPr>
          <p:cNvPr id="174" name="Google Shape;174;p9"/>
          <p:cNvSpPr txBox="1"/>
          <p:nvPr/>
        </p:nvSpPr>
        <p:spPr>
          <a:xfrm>
            <a:off x="1754188" y="4837113"/>
            <a:ext cx="1739900"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NTR"/>
                <a:ea typeface="NTR"/>
                <a:cs typeface="NTR"/>
                <a:sym typeface="NTR"/>
              </a:rPr>
              <a:t>ground run-off</a:t>
            </a:r>
            <a:endParaRPr/>
          </a:p>
        </p:txBody>
      </p:sp>
      <p:sp>
        <p:nvSpPr>
          <p:cNvPr id="175" name="Google Shape;175;p9"/>
          <p:cNvSpPr txBox="1"/>
          <p:nvPr/>
        </p:nvSpPr>
        <p:spPr>
          <a:xfrm>
            <a:off x="2038350" y="4005263"/>
            <a:ext cx="1741488" cy="5222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NTR"/>
                <a:ea typeface="NTR"/>
                <a:cs typeface="NTR"/>
                <a:sym typeface="NTR"/>
              </a:rPr>
              <a:t>rivers and</a:t>
            </a:r>
            <a:endParaRPr/>
          </a:p>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NTR"/>
                <a:ea typeface="NTR"/>
                <a:cs typeface="NTR"/>
                <a:sym typeface="NTR"/>
              </a:rPr>
              <a:t>streams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par>
                                <p:cTn id="8" presetID="10" presetClass="entr" presetSubtype="0" fill="hold" nodeType="withEffect">
                                  <p:stCondLst>
                                    <p:cond delay="0"/>
                                  </p:stCondLst>
                                  <p:childTnLst>
                                    <p:set>
                                      <p:cBhvr>
                                        <p:cTn id="9" dur="1" fill="hold">
                                          <p:stCondLst>
                                            <p:cond delay="0"/>
                                          </p:stCondLst>
                                        </p:cTn>
                                        <p:tgtEl>
                                          <p:spTgt spid="156"/>
                                        </p:tgtEl>
                                        <p:attrNameLst>
                                          <p:attrName>style.visibility</p:attrName>
                                        </p:attrNameLst>
                                      </p:cBhvr>
                                      <p:to>
                                        <p:strVal val="visible"/>
                                      </p:to>
                                    </p:set>
                                    <p:animEffect transition="in" filter="fade">
                                      <p:cBhvr>
                                        <p:cTn id="10" dur="500"/>
                                        <p:tgtEl>
                                          <p:spTgt spid="15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5"/>
                                        </p:tgtEl>
                                        <p:attrNameLst>
                                          <p:attrName>style.visibility</p:attrName>
                                        </p:attrNameLst>
                                      </p:cBhvr>
                                      <p:to>
                                        <p:strVal val="visible"/>
                                      </p:to>
                                    </p:set>
                                    <p:animEffect transition="in" filter="fade">
                                      <p:cBhvr>
                                        <p:cTn id="15" dur="500"/>
                                        <p:tgtEl>
                                          <p:spTgt spid="175"/>
                                        </p:tgtEl>
                                      </p:cBhvr>
                                    </p:animEffect>
                                  </p:childTnLst>
                                </p:cTn>
                              </p:par>
                              <p:par>
                                <p:cTn id="16" presetID="10" presetClass="entr" presetSubtype="0" fill="hold" nodeType="withEffect">
                                  <p:stCondLst>
                                    <p:cond delay="0"/>
                                  </p:stCondLst>
                                  <p:childTnLst>
                                    <p:set>
                                      <p:cBhvr>
                                        <p:cTn id="17" dur="1" fill="hold">
                                          <p:stCondLst>
                                            <p:cond delay="0"/>
                                          </p:stCondLst>
                                        </p:cTn>
                                        <p:tgtEl>
                                          <p:spTgt spid="172"/>
                                        </p:tgtEl>
                                        <p:attrNameLst>
                                          <p:attrName>style.visibility</p:attrName>
                                        </p:attrNameLst>
                                      </p:cBhvr>
                                      <p:to>
                                        <p:strVal val="visible"/>
                                      </p:to>
                                    </p:set>
                                    <p:animEffect transition="in" filter="fade">
                                      <p:cBhvr>
                                        <p:cTn id="18" dur="500"/>
                                        <p:tgtEl>
                                          <p:spTgt spid="17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4"/>
                                        </p:tgtEl>
                                        <p:attrNameLst>
                                          <p:attrName>style.visibility</p:attrName>
                                        </p:attrNameLst>
                                      </p:cBhvr>
                                      <p:to>
                                        <p:strVal val="visible"/>
                                      </p:to>
                                    </p:set>
                                    <p:animEffect transition="in" filter="fade">
                                      <p:cBhvr>
                                        <p:cTn id="23" dur="500"/>
                                        <p:tgtEl>
                                          <p:spTgt spid="174"/>
                                        </p:tgtEl>
                                      </p:cBhvr>
                                    </p:animEffect>
                                  </p:childTnLst>
                                </p:cTn>
                              </p:par>
                              <p:par>
                                <p:cTn id="24" presetID="10" presetClass="entr" presetSubtype="0" fill="hold" nodeType="withEffect">
                                  <p:stCondLst>
                                    <p:cond delay="0"/>
                                  </p:stCondLst>
                                  <p:childTnLst>
                                    <p:set>
                                      <p:cBhvr>
                                        <p:cTn id="25" dur="1" fill="hold">
                                          <p:stCondLst>
                                            <p:cond delay="0"/>
                                          </p:stCondLst>
                                        </p:cTn>
                                        <p:tgtEl>
                                          <p:spTgt spid="173"/>
                                        </p:tgtEl>
                                        <p:attrNameLst>
                                          <p:attrName>style.visibility</p:attrName>
                                        </p:attrNameLst>
                                      </p:cBhvr>
                                      <p:to>
                                        <p:strVal val="visible"/>
                                      </p:to>
                                    </p:set>
                                    <p:animEffect transition="in" filter="fade">
                                      <p:cBhvr>
                                        <p:cTn id="26"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2"/>
          <p:cNvSpPr>
            <a:spLocks noGrp="1"/>
          </p:cNvSpPr>
          <p:nvPr>
            <p:ph type="title"/>
          </p:nvPr>
        </p:nvSpPr>
        <p:spPr>
          <a:xfrm>
            <a:off x="457200" y="485775"/>
            <a:ext cx="8220075" cy="1165225"/>
          </a:xfrm>
          <a:prstGeom prst="roundRect">
            <a:avLst>
              <a:gd name="adj" fmla="val 9639"/>
            </a:avLst>
          </a:prstGeom>
          <a:noFill/>
          <a:ln>
            <a:noFill/>
          </a:ln>
        </p:spPr>
        <p:txBody>
          <a:bodyPr spcFirstLastPara="1" wrap="square" lIns="252000" tIns="252000" rIns="252000" bIns="252000" anchor="ctr" anchorCtr="1">
            <a:normAutofit/>
          </a:bodyPr>
          <a:lstStyle/>
          <a:p>
            <a:pPr marL="0" lvl="0" indent="0" algn="l" rtl="0">
              <a:lnSpc>
                <a:spcPct val="90000"/>
              </a:lnSpc>
              <a:spcBef>
                <a:spcPts val="0"/>
              </a:spcBef>
              <a:spcAft>
                <a:spcPts val="0"/>
              </a:spcAft>
              <a:buNone/>
            </a:pPr>
            <a:r>
              <a:rPr lang="en-GB"/>
              <a:t>Sort the Stages</a:t>
            </a:r>
            <a:endParaRPr/>
          </a:p>
        </p:txBody>
      </p:sp>
      <p:sp>
        <p:nvSpPr>
          <p:cNvPr id="181" name="Google Shape;181;p12"/>
          <p:cNvSpPr/>
          <p:nvPr/>
        </p:nvSpPr>
        <p:spPr>
          <a:xfrm>
            <a:off x="755650" y="1651000"/>
            <a:ext cx="7646988" cy="1949450"/>
          </a:xfrm>
          <a:prstGeom prst="rect">
            <a:avLst/>
          </a:prstGeom>
          <a:solidFill>
            <a:srgbClr val="D3F3EF"/>
          </a:solidFill>
          <a:ln w="12700" cap="flat" cmpd="sng">
            <a:solidFill>
              <a:srgbClr val="709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NTR"/>
              <a:ea typeface="NTR"/>
              <a:cs typeface="NTR"/>
              <a:sym typeface="NTR"/>
            </a:endParaRPr>
          </a:p>
        </p:txBody>
      </p:sp>
      <p:sp>
        <p:nvSpPr>
          <p:cNvPr id="182" name="Google Shape;182;p12"/>
          <p:cNvSpPr/>
          <p:nvPr/>
        </p:nvSpPr>
        <p:spPr>
          <a:xfrm>
            <a:off x="755650" y="1651000"/>
            <a:ext cx="7632700" cy="1949450"/>
          </a:xfrm>
          <a:prstGeom prst="roundRect">
            <a:avLst>
              <a:gd name="adj" fmla="val 2583"/>
            </a:avLst>
          </a:prstGeom>
          <a:noFill/>
          <a:ln>
            <a:noFill/>
          </a:ln>
        </p:spPr>
        <p:txBody>
          <a:bodyPr spcFirstLastPara="1" wrap="square" lIns="252000" tIns="252000" rIns="252000" bIns="252000" anchor="ctr" anchorCtr="0">
            <a:noAutofit/>
          </a:bodyPr>
          <a:lstStyle/>
          <a:p>
            <a:pPr marL="0" marR="0" lvl="0" indent="0" algn="ctr" rtl="0">
              <a:lnSpc>
                <a:spcPct val="110000"/>
              </a:lnSpc>
              <a:spcBef>
                <a:spcPts val="0"/>
              </a:spcBef>
              <a:spcAft>
                <a:spcPts val="0"/>
              </a:spcAft>
              <a:buClr>
                <a:srgbClr val="1C1C1C"/>
              </a:buClr>
              <a:buSzPts val="1800"/>
              <a:buFont typeface="Arial"/>
              <a:buNone/>
            </a:pPr>
            <a:r>
              <a:rPr lang="en-GB" sz="1800" b="0" i="0" u="none" strike="noStrike" cap="none">
                <a:solidFill>
                  <a:srgbClr val="1C1C1C"/>
                </a:solidFill>
                <a:latin typeface="NTR"/>
                <a:ea typeface="NTR"/>
                <a:cs typeface="NTR"/>
                <a:sym typeface="NTR"/>
              </a:rPr>
              <a:t>Rearrange the letters of each word below to</a:t>
            </a:r>
            <a:br>
              <a:rPr lang="en-GB" sz="1800" b="0" i="0" u="none" strike="noStrike" cap="none">
                <a:solidFill>
                  <a:srgbClr val="1C1C1C"/>
                </a:solidFill>
                <a:latin typeface="NTR"/>
                <a:ea typeface="NTR"/>
                <a:cs typeface="NTR"/>
                <a:sym typeface="NTR"/>
              </a:rPr>
            </a:br>
            <a:r>
              <a:rPr lang="en-GB" sz="1800" b="0" i="0" u="none" strike="noStrike" cap="none">
                <a:solidFill>
                  <a:srgbClr val="1C1C1C"/>
                </a:solidFill>
                <a:latin typeface="NTR"/>
                <a:ea typeface="NTR"/>
                <a:cs typeface="NTR"/>
                <a:sym typeface="NTR"/>
              </a:rPr>
              <a:t>make the name of a stage of the water cycle.</a:t>
            </a:r>
            <a:endParaRPr/>
          </a:p>
          <a:p>
            <a:pPr marL="0" marR="0" lvl="0" indent="0" algn="ctr" rtl="0">
              <a:lnSpc>
                <a:spcPct val="110000"/>
              </a:lnSpc>
              <a:spcBef>
                <a:spcPts val="1000"/>
              </a:spcBef>
              <a:spcAft>
                <a:spcPts val="0"/>
              </a:spcAft>
              <a:buClr>
                <a:srgbClr val="1C1C1C"/>
              </a:buClr>
              <a:buSzPts val="1800"/>
              <a:buFont typeface="Arial"/>
              <a:buNone/>
            </a:pPr>
            <a:r>
              <a:rPr lang="en-GB" sz="1800" b="0" i="0" u="none" strike="noStrike" cap="none">
                <a:solidFill>
                  <a:srgbClr val="1C1C1C"/>
                </a:solidFill>
                <a:latin typeface="NTR"/>
                <a:ea typeface="NTR"/>
                <a:cs typeface="NTR"/>
                <a:sym typeface="NTR"/>
              </a:rPr>
              <a:t>Can you put the stages in order?</a:t>
            </a:r>
            <a:endParaRPr/>
          </a:p>
        </p:txBody>
      </p:sp>
      <p:pic>
        <p:nvPicPr>
          <p:cNvPr id="183" name="Google Shape;183;p12"/>
          <p:cNvPicPr preferRelativeResize="0"/>
          <p:nvPr/>
        </p:nvPicPr>
        <p:blipFill rotWithShape="1">
          <a:blip r:embed="rId3">
            <a:alphaModFix/>
          </a:blip>
          <a:srcRect/>
          <a:stretch/>
        </p:blipFill>
        <p:spPr>
          <a:xfrm>
            <a:off x="7480300" y="612775"/>
            <a:ext cx="1238250" cy="863600"/>
          </a:xfrm>
          <a:prstGeom prst="rect">
            <a:avLst/>
          </a:prstGeom>
          <a:noFill/>
          <a:ln>
            <a:noFill/>
          </a:ln>
        </p:spPr>
      </p:pic>
      <p:sp>
        <p:nvSpPr>
          <p:cNvPr id="184" name="Google Shape;184;p12"/>
          <p:cNvSpPr/>
          <p:nvPr/>
        </p:nvSpPr>
        <p:spPr>
          <a:xfrm>
            <a:off x="755650" y="3687763"/>
            <a:ext cx="3776663" cy="1158875"/>
          </a:xfrm>
          <a:prstGeom prst="rect">
            <a:avLst/>
          </a:prstGeom>
          <a:solidFill>
            <a:srgbClr val="A7E6D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dk1"/>
                </a:solidFill>
                <a:latin typeface="NTR"/>
                <a:ea typeface="NTR"/>
                <a:cs typeface="NTR"/>
                <a:sym typeface="NTR"/>
              </a:rPr>
              <a:t>donsaictenon</a:t>
            </a:r>
            <a:endParaRPr sz="1800" b="0" i="0" u="none" strike="noStrike" cap="none">
              <a:solidFill>
                <a:schemeClr val="dk1"/>
              </a:solidFill>
              <a:latin typeface="NTR"/>
              <a:ea typeface="NTR"/>
              <a:cs typeface="NTR"/>
              <a:sym typeface="NTR"/>
            </a:endParaRPr>
          </a:p>
        </p:txBody>
      </p:sp>
      <p:sp>
        <p:nvSpPr>
          <p:cNvPr id="185" name="Google Shape;185;p12"/>
          <p:cNvSpPr/>
          <p:nvPr/>
        </p:nvSpPr>
        <p:spPr>
          <a:xfrm>
            <a:off x="755650" y="4935538"/>
            <a:ext cx="3776663" cy="1157287"/>
          </a:xfrm>
          <a:prstGeom prst="rect">
            <a:avLst/>
          </a:prstGeom>
          <a:solidFill>
            <a:srgbClr val="A7E6D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dk1"/>
                </a:solidFill>
                <a:latin typeface="NTR"/>
                <a:ea typeface="NTR"/>
                <a:cs typeface="NTR"/>
                <a:sym typeface="NTR"/>
              </a:rPr>
              <a:t>cronitpitpeia</a:t>
            </a:r>
            <a:endParaRPr sz="1800" b="0" i="0" u="none" strike="noStrike" cap="none">
              <a:solidFill>
                <a:schemeClr val="dk1"/>
              </a:solidFill>
              <a:latin typeface="NTR"/>
              <a:ea typeface="NTR"/>
              <a:cs typeface="NTR"/>
              <a:sym typeface="NTR"/>
            </a:endParaRPr>
          </a:p>
        </p:txBody>
      </p:sp>
      <p:sp>
        <p:nvSpPr>
          <p:cNvPr id="186" name="Google Shape;186;p12"/>
          <p:cNvSpPr/>
          <p:nvPr/>
        </p:nvSpPr>
        <p:spPr>
          <a:xfrm>
            <a:off x="4611688" y="3687763"/>
            <a:ext cx="3776662" cy="1158875"/>
          </a:xfrm>
          <a:prstGeom prst="rect">
            <a:avLst/>
          </a:prstGeom>
          <a:solidFill>
            <a:srgbClr val="A7E6D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dk1"/>
                </a:solidFill>
                <a:latin typeface="NTR"/>
                <a:ea typeface="NTR"/>
                <a:cs typeface="NTR"/>
                <a:sym typeface="NTR"/>
              </a:rPr>
              <a:t>lictencool</a:t>
            </a:r>
            <a:endParaRPr sz="1800" b="0" i="0" u="none" strike="noStrike" cap="none">
              <a:solidFill>
                <a:schemeClr val="dk1"/>
              </a:solidFill>
              <a:latin typeface="NTR"/>
              <a:ea typeface="NTR"/>
              <a:cs typeface="NTR"/>
              <a:sym typeface="NTR"/>
            </a:endParaRPr>
          </a:p>
        </p:txBody>
      </p:sp>
      <p:sp>
        <p:nvSpPr>
          <p:cNvPr id="187" name="Google Shape;187;p12"/>
          <p:cNvSpPr/>
          <p:nvPr/>
        </p:nvSpPr>
        <p:spPr>
          <a:xfrm>
            <a:off x="4611688" y="4935538"/>
            <a:ext cx="3776662" cy="1157287"/>
          </a:xfrm>
          <a:prstGeom prst="rect">
            <a:avLst/>
          </a:prstGeom>
          <a:solidFill>
            <a:srgbClr val="A7E6D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dk1"/>
                </a:solidFill>
                <a:latin typeface="NTR"/>
                <a:ea typeface="NTR"/>
                <a:cs typeface="NTR"/>
                <a:sym typeface="NTR"/>
              </a:rPr>
              <a:t>vaintoreapo</a:t>
            </a:r>
            <a:endParaRPr sz="1800" b="0" i="0" u="none" strike="noStrike" cap="none">
              <a:solidFill>
                <a:schemeClr val="dk1"/>
              </a:solidFill>
              <a:latin typeface="NTR"/>
              <a:ea typeface="NTR"/>
              <a:cs typeface="NTR"/>
              <a:sym typeface="NTR"/>
            </a:endParaRPr>
          </a:p>
        </p:txBody>
      </p:sp>
      <p:pic>
        <p:nvPicPr>
          <p:cNvPr id="188" name="Google Shape;188;p12"/>
          <p:cNvPicPr preferRelativeResize="0"/>
          <p:nvPr/>
        </p:nvPicPr>
        <p:blipFill rotWithShape="1">
          <a:blip r:embed="rId4">
            <a:alphaModFix/>
          </a:blip>
          <a:srcRect/>
          <a:stretch/>
        </p:blipFill>
        <p:spPr>
          <a:xfrm>
            <a:off x="6699250" y="1590675"/>
            <a:ext cx="1955800" cy="906463"/>
          </a:xfrm>
          <a:prstGeom prst="rect">
            <a:avLst/>
          </a:prstGeom>
          <a:noFill/>
          <a:ln>
            <a:noFill/>
          </a:ln>
        </p:spPr>
      </p:pic>
      <p:pic>
        <p:nvPicPr>
          <p:cNvPr id="189" name="Google Shape;189;p12"/>
          <p:cNvPicPr preferRelativeResize="0"/>
          <p:nvPr/>
        </p:nvPicPr>
        <p:blipFill rotWithShape="1">
          <a:blip r:embed="rId5">
            <a:alphaModFix/>
          </a:blip>
          <a:srcRect/>
          <a:stretch/>
        </p:blipFill>
        <p:spPr>
          <a:xfrm>
            <a:off x="6738938" y="2368550"/>
            <a:ext cx="1874837" cy="1381125"/>
          </a:xfrm>
          <a:prstGeom prst="rect">
            <a:avLst/>
          </a:prstGeom>
          <a:noFill/>
          <a:ln>
            <a:noFill/>
          </a:ln>
        </p:spPr>
      </p:pic>
      <p:sp>
        <p:nvSpPr>
          <p:cNvPr id="190" name="Google Shape;190;p12"/>
          <p:cNvSpPr/>
          <p:nvPr/>
        </p:nvSpPr>
        <p:spPr>
          <a:xfrm>
            <a:off x="755650" y="3705225"/>
            <a:ext cx="3776663" cy="1157288"/>
          </a:xfrm>
          <a:prstGeom prst="rect">
            <a:avLst/>
          </a:prstGeom>
          <a:solidFill>
            <a:srgbClr val="556E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NTR"/>
                <a:ea typeface="NTR"/>
                <a:cs typeface="NTR"/>
                <a:sym typeface="NTR"/>
              </a:rPr>
              <a:t>condensation</a:t>
            </a:r>
            <a:endParaRPr/>
          </a:p>
        </p:txBody>
      </p:sp>
      <p:sp>
        <p:nvSpPr>
          <p:cNvPr id="191" name="Google Shape;191;p12"/>
          <p:cNvSpPr/>
          <p:nvPr/>
        </p:nvSpPr>
        <p:spPr>
          <a:xfrm>
            <a:off x="755650" y="4951413"/>
            <a:ext cx="3776663" cy="1157287"/>
          </a:xfrm>
          <a:prstGeom prst="rect">
            <a:avLst/>
          </a:prstGeom>
          <a:solidFill>
            <a:srgbClr val="556E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NTR"/>
                <a:ea typeface="NTR"/>
                <a:cs typeface="NTR"/>
                <a:sym typeface="NTR"/>
              </a:rPr>
              <a:t>precipitation</a:t>
            </a:r>
            <a:endParaRPr/>
          </a:p>
        </p:txBody>
      </p:sp>
      <p:sp>
        <p:nvSpPr>
          <p:cNvPr id="192" name="Google Shape;192;p12"/>
          <p:cNvSpPr/>
          <p:nvPr/>
        </p:nvSpPr>
        <p:spPr>
          <a:xfrm>
            <a:off x="4611688" y="3705225"/>
            <a:ext cx="3776662" cy="1157288"/>
          </a:xfrm>
          <a:prstGeom prst="rect">
            <a:avLst/>
          </a:prstGeom>
          <a:solidFill>
            <a:srgbClr val="556E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NTR"/>
                <a:ea typeface="NTR"/>
                <a:cs typeface="NTR"/>
                <a:sym typeface="NTR"/>
              </a:rPr>
              <a:t>collection</a:t>
            </a:r>
            <a:endParaRPr/>
          </a:p>
        </p:txBody>
      </p:sp>
      <p:sp>
        <p:nvSpPr>
          <p:cNvPr id="193" name="Google Shape;193;p12"/>
          <p:cNvSpPr/>
          <p:nvPr/>
        </p:nvSpPr>
        <p:spPr>
          <a:xfrm>
            <a:off x="4611688" y="4951413"/>
            <a:ext cx="3776662" cy="1157287"/>
          </a:xfrm>
          <a:prstGeom prst="rect">
            <a:avLst/>
          </a:prstGeom>
          <a:solidFill>
            <a:srgbClr val="556E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NTR"/>
                <a:ea typeface="NTR"/>
                <a:cs typeface="NTR"/>
                <a:sym typeface="NTR"/>
              </a:rPr>
              <a:t>evaporation</a:t>
            </a:r>
            <a:endParaRPr/>
          </a:p>
        </p:txBody>
      </p:sp>
      <p:sp>
        <p:nvSpPr>
          <p:cNvPr id="194" name="Google Shape;194;p12"/>
          <p:cNvSpPr/>
          <p:nvPr/>
        </p:nvSpPr>
        <p:spPr>
          <a:xfrm>
            <a:off x="817563" y="3749675"/>
            <a:ext cx="371475" cy="373063"/>
          </a:xfrm>
          <a:prstGeom prst="ellipse">
            <a:avLst/>
          </a:prstGeom>
          <a:solidFill>
            <a:srgbClr val="556E84"/>
          </a:solidFill>
          <a:ln w="12700" cap="flat" cmpd="sng">
            <a:solidFill>
              <a:srgbClr val="A7E6D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NTR"/>
                <a:ea typeface="NTR"/>
                <a:cs typeface="NTR"/>
                <a:sym typeface="NTR"/>
              </a:rPr>
              <a:t>1</a:t>
            </a:r>
            <a:endParaRPr/>
          </a:p>
        </p:txBody>
      </p:sp>
      <p:sp>
        <p:nvSpPr>
          <p:cNvPr id="195" name="Google Shape;195;p12"/>
          <p:cNvSpPr/>
          <p:nvPr/>
        </p:nvSpPr>
        <p:spPr>
          <a:xfrm>
            <a:off x="4676775" y="3740150"/>
            <a:ext cx="373063" cy="371475"/>
          </a:xfrm>
          <a:prstGeom prst="ellipse">
            <a:avLst/>
          </a:prstGeom>
          <a:solidFill>
            <a:srgbClr val="556E84"/>
          </a:solidFill>
          <a:ln w="12700" cap="flat" cmpd="sng">
            <a:solidFill>
              <a:srgbClr val="A7E6D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NTR"/>
                <a:ea typeface="NTR"/>
                <a:cs typeface="NTR"/>
                <a:sym typeface="NTR"/>
              </a:rPr>
              <a:t>2</a:t>
            </a:r>
            <a:endParaRPr/>
          </a:p>
        </p:txBody>
      </p:sp>
      <p:sp>
        <p:nvSpPr>
          <p:cNvPr id="196" name="Google Shape;196;p12"/>
          <p:cNvSpPr/>
          <p:nvPr/>
        </p:nvSpPr>
        <p:spPr>
          <a:xfrm>
            <a:off x="817563" y="5005388"/>
            <a:ext cx="371475" cy="371475"/>
          </a:xfrm>
          <a:prstGeom prst="ellipse">
            <a:avLst/>
          </a:prstGeom>
          <a:solidFill>
            <a:srgbClr val="556E84"/>
          </a:solidFill>
          <a:ln w="12700" cap="flat" cmpd="sng">
            <a:solidFill>
              <a:srgbClr val="A7E6D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NTR"/>
                <a:ea typeface="NTR"/>
                <a:cs typeface="NTR"/>
                <a:sym typeface="NTR"/>
              </a:rPr>
              <a:t>3</a:t>
            </a:r>
            <a:endParaRPr/>
          </a:p>
        </p:txBody>
      </p:sp>
      <p:sp>
        <p:nvSpPr>
          <p:cNvPr id="197" name="Google Shape;197;p12"/>
          <p:cNvSpPr/>
          <p:nvPr/>
        </p:nvSpPr>
        <p:spPr>
          <a:xfrm>
            <a:off x="4676775" y="4994275"/>
            <a:ext cx="373063" cy="373063"/>
          </a:xfrm>
          <a:prstGeom prst="ellipse">
            <a:avLst/>
          </a:prstGeom>
          <a:solidFill>
            <a:srgbClr val="556E84"/>
          </a:solidFill>
          <a:ln w="12700" cap="flat" cmpd="sng">
            <a:solidFill>
              <a:srgbClr val="A7E6D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NTR"/>
                <a:ea typeface="NTR"/>
                <a:cs typeface="NTR"/>
                <a:sym typeface="NTR"/>
              </a:rPr>
              <a:t>4</a:t>
            </a:r>
            <a:endParaRPr/>
          </a:p>
        </p:txBody>
      </p:sp>
      <p:pic>
        <p:nvPicPr>
          <p:cNvPr id="198" name="Google Shape;198;p12"/>
          <p:cNvPicPr preferRelativeResize="0"/>
          <p:nvPr/>
        </p:nvPicPr>
        <p:blipFill rotWithShape="1">
          <a:blip r:embed="rId6">
            <a:alphaModFix/>
          </a:blip>
          <a:srcRect/>
          <a:stretch/>
        </p:blipFill>
        <p:spPr>
          <a:xfrm>
            <a:off x="600075" y="1562100"/>
            <a:ext cx="1771650" cy="949325"/>
          </a:xfrm>
          <a:prstGeom prst="rect">
            <a:avLst/>
          </a:prstGeom>
          <a:noFill/>
          <a:ln>
            <a:noFill/>
          </a:ln>
        </p:spPr>
      </p:pic>
      <p:pic>
        <p:nvPicPr>
          <p:cNvPr id="199" name="Google Shape;199;p12"/>
          <p:cNvPicPr preferRelativeResize="0"/>
          <p:nvPr/>
        </p:nvPicPr>
        <p:blipFill rotWithShape="1">
          <a:blip r:embed="rId7">
            <a:alphaModFix/>
          </a:blip>
          <a:srcRect/>
          <a:stretch/>
        </p:blipFill>
        <p:spPr>
          <a:xfrm>
            <a:off x="825500" y="2511425"/>
            <a:ext cx="1277938" cy="1152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500"/>
                                        <p:tgtEl>
                                          <p:spTgt spid="190"/>
                                        </p:tgtEl>
                                      </p:cBhvr>
                                    </p:animEffect>
                                  </p:childTnLst>
                                </p:cTn>
                              </p:par>
                              <p:par>
                                <p:cTn id="8" presetID="10" presetClass="exit" presetSubtype="0" fill="hold" nodeType="withEffect">
                                  <p:stCondLst>
                                    <p:cond delay="0"/>
                                  </p:stCondLst>
                                  <p:childTnLst>
                                    <p:animEffect transition="out" filter="fade">
                                      <p:cBhvr>
                                        <p:cTn id="9" dur="500"/>
                                        <p:tgtEl>
                                          <p:spTgt spid="184"/>
                                        </p:tgtEl>
                                      </p:cBhvr>
                                    </p:animEffect>
                                    <p:set>
                                      <p:cBhvr>
                                        <p:cTn id="10" dur="1" fill="hold">
                                          <p:stCondLst>
                                            <p:cond delay="500"/>
                                          </p:stCondLst>
                                        </p:cTn>
                                        <p:tgtEl>
                                          <p:spTgt spid="18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2"/>
                                        </p:tgtEl>
                                        <p:attrNameLst>
                                          <p:attrName>style.visibility</p:attrName>
                                        </p:attrNameLst>
                                      </p:cBhvr>
                                      <p:to>
                                        <p:strVal val="visible"/>
                                      </p:to>
                                    </p:set>
                                    <p:animEffect transition="in" filter="fade">
                                      <p:cBhvr>
                                        <p:cTn id="15" dur="500"/>
                                        <p:tgtEl>
                                          <p:spTgt spid="192"/>
                                        </p:tgtEl>
                                      </p:cBhvr>
                                    </p:animEffect>
                                  </p:childTnLst>
                                </p:cTn>
                              </p:par>
                              <p:par>
                                <p:cTn id="16" presetID="10" presetClass="exit" presetSubtype="0" fill="hold" nodeType="withEffect">
                                  <p:stCondLst>
                                    <p:cond delay="0"/>
                                  </p:stCondLst>
                                  <p:childTnLst>
                                    <p:animEffect transition="out" filter="fade">
                                      <p:cBhvr>
                                        <p:cTn id="17" dur="500"/>
                                        <p:tgtEl>
                                          <p:spTgt spid="186"/>
                                        </p:tgtEl>
                                      </p:cBhvr>
                                    </p:animEffect>
                                    <p:set>
                                      <p:cBhvr>
                                        <p:cTn id="18" dur="1" fill="hold">
                                          <p:stCondLst>
                                            <p:cond delay="500"/>
                                          </p:stCondLst>
                                        </p:cTn>
                                        <p:tgtEl>
                                          <p:spTgt spid="18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1"/>
                                        </p:tgtEl>
                                        <p:attrNameLst>
                                          <p:attrName>style.visibility</p:attrName>
                                        </p:attrNameLst>
                                      </p:cBhvr>
                                      <p:to>
                                        <p:strVal val="visible"/>
                                      </p:to>
                                    </p:set>
                                    <p:animEffect transition="in" filter="fade">
                                      <p:cBhvr>
                                        <p:cTn id="23" dur="500"/>
                                        <p:tgtEl>
                                          <p:spTgt spid="191"/>
                                        </p:tgtEl>
                                      </p:cBhvr>
                                    </p:animEffect>
                                  </p:childTnLst>
                                </p:cTn>
                              </p:par>
                              <p:par>
                                <p:cTn id="24" presetID="10" presetClass="exit" presetSubtype="0" fill="hold" nodeType="withEffect">
                                  <p:stCondLst>
                                    <p:cond delay="0"/>
                                  </p:stCondLst>
                                  <p:childTnLst>
                                    <p:animEffect transition="out" filter="fade">
                                      <p:cBhvr>
                                        <p:cTn id="25" dur="500"/>
                                        <p:tgtEl>
                                          <p:spTgt spid="185"/>
                                        </p:tgtEl>
                                      </p:cBhvr>
                                    </p:animEffect>
                                    <p:set>
                                      <p:cBhvr>
                                        <p:cTn id="26" dur="1" fill="hold">
                                          <p:stCondLst>
                                            <p:cond delay="500"/>
                                          </p:stCondLst>
                                        </p:cTn>
                                        <p:tgtEl>
                                          <p:spTgt spid="18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3"/>
                                        </p:tgtEl>
                                        <p:attrNameLst>
                                          <p:attrName>style.visibility</p:attrName>
                                        </p:attrNameLst>
                                      </p:cBhvr>
                                      <p:to>
                                        <p:strVal val="visible"/>
                                      </p:to>
                                    </p:set>
                                    <p:animEffect transition="in" filter="fade">
                                      <p:cBhvr>
                                        <p:cTn id="31" dur="500"/>
                                        <p:tgtEl>
                                          <p:spTgt spid="193"/>
                                        </p:tgtEl>
                                      </p:cBhvr>
                                    </p:animEffect>
                                  </p:childTnLst>
                                </p:cTn>
                              </p:par>
                              <p:par>
                                <p:cTn id="32" presetID="10" presetClass="exit" presetSubtype="0" fill="hold" nodeType="withEffect">
                                  <p:stCondLst>
                                    <p:cond delay="0"/>
                                  </p:stCondLst>
                                  <p:childTnLst>
                                    <p:animEffect transition="out" filter="fade">
                                      <p:cBhvr>
                                        <p:cTn id="33" dur="500"/>
                                        <p:tgtEl>
                                          <p:spTgt spid="187"/>
                                        </p:tgtEl>
                                      </p:cBhvr>
                                    </p:animEffect>
                                    <p:set>
                                      <p:cBhvr>
                                        <p:cTn id="34" dur="1" fill="hold">
                                          <p:stCondLst>
                                            <p:cond delay="500"/>
                                          </p:stCondLst>
                                        </p:cTn>
                                        <p:tgtEl>
                                          <p:spTgt spid="187"/>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94"/>
                                        </p:tgtEl>
                                        <p:attrNameLst>
                                          <p:attrName>style.visibility</p:attrName>
                                        </p:attrNameLst>
                                      </p:cBhvr>
                                      <p:to>
                                        <p:strVal val="visible"/>
                                      </p:to>
                                    </p:set>
                                    <p:animEffect transition="in" filter="fade">
                                      <p:cBhvr>
                                        <p:cTn id="38" dur="500"/>
                                        <p:tgtEl>
                                          <p:spTgt spid="194"/>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195"/>
                                        </p:tgtEl>
                                        <p:attrNameLst>
                                          <p:attrName>style.visibility</p:attrName>
                                        </p:attrNameLst>
                                      </p:cBhvr>
                                      <p:to>
                                        <p:strVal val="visible"/>
                                      </p:to>
                                    </p:set>
                                    <p:animEffect transition="in" filter="fade">
                                      <p:cBhvr>
                                        <p:cTn id="42" dur="500"/>
                                        <p:tgtEl>
                                          <p:spTgt spid="195"/>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196"/>
                                        </p:tgtEl>
                                        <p:attrNameLst>
                                          <p:attrName>style.visibility</p:attrName>
                                        </p:attrNameLst>
                                      </p:cBhvr>
                                      <p:to>
                                        <p:strVal val="visible"/>
                                      </p:to>
                                    </p:set>
                                    <p:animEffect transition="in" filter="fade">
                                      <p:cBhvr>
                                        <p:cTn id="46" dur="500"/>
                                        <p:tgtEl>
                                          <p:spTgt spid="196"/>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197"/>
                                        </p:tgtEl>
                                        <p:attrNameLst>
                                          <p:attrName>style.visibility</p:attrName>
                                        </p:attrNameLst>
                                      </p:cBhvr>
                                      <p:to>
                                        <p:strVal val="visible"/>
                                      </p:to>
                                    </p:set>
                                    <p:animEffect transition="in" filter="fade">
                                      <p:cBhvr>
                                        <p:cTn id="50" dur="500"/>
                                        <p:tgtEl>
                                          <p:spTgt spid="19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99"/>
                                        </p:tgtEl>
                                        <p:attrNameLst>
                                          <p:attrName>style.visibility</p:attrName>
                                        </p:attrNameLst>
                                      </p:cBhvr>
                                      <p:to>
                                        <p:strVal val="visible"/>
                                      </p:to>
                                    </p:set>
                                    <p:animEffect transition="in" filter="fade">
                                      <p:cBhvr>
                                        <p:cTn id="55" dur="500"/>
                                        <p:tgtEl>
                                          <p:spTgt spid="19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89"/>
                                        </p:tgtEl>
                                        <p:attrNameLst>
                                          <p:attrName>style.visibility</p:attrName>
                                        </p:attrNameLst>
                                      </p:cBhvr>
                                      <p:to>
                                        <p:strVal val="visible"/>
                                      </p:to>
                                    </p:set>
                                    <p:animEffect transition="in" filter="fade">
                                      <p:cBhvr>
                                        <p:cTn id="60"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bab4388e80_0_34"/>
          <p:cNvSpPr/>
          <p:nvPr/>
        </p:nvSpPr>
        <p:spPr>
          <a:xfrm>
            <a:off x="568125" y="728675"/>
            <a:ext cx="7913100" cy="5696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3500" b="1">
                <a:solidFill>
                  <a:srgbClr val="9900FF"/>
                </a:solidFill>
                <a:latin typeface="NTR"/>
                <a:ea typeface="NTR"/>
                <a:cs typeface="NTR"/>
                <a:sym typeface="NTR"/>
              </a:rPr>
              <a:t>On the following slide there is a diagram of the water cycle. Your job is to either print off the blank copy and use the word bank to the right to label the diagram, or to draw your own water cycle and use the picture of the cycle and the word bank to help you. There is a larger version of the diagram and word bank on the last slide. </a:t>
            </a:r>
            <a:endParaRPr sz="3500" b="1">
              <a:solidFill>
                <a:srgbClr val="9900FF"/>
              </a:solidFill>
              <a:latin typeface="NTR"/>
              <a:ea typeface="NTR"/>
              <a:cs typeface="NTR"/>
              <a:sym typeface="NT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3"/>
          <p:cNvSpPr>
            <a:spLocks noGrp="1"/>
          </p:cNvSpPr>
          <p:nvPr>
            <p:ph type="title"/>
          </p:nvPr>
        </p:nvSpPr>
        <p:spPr>
          <a:xfrm>
            <a:off x="457198" y="485773"/>
            <a:ext cx="8220075" cy="1595581"/>
          </a:xfrm>
          <a:prstGeom prst="roundRect">
            <a:avLst>
              <a:gd name="adj" fmla="val 9639"/>
            </a:avLst>
          </a:prstGeom>
          <a:noFill/>
          <a:ln>
            <a:noFill/>
          </a:ln>
        </p:spPr>
        <p:txBody>
          <a:bodyPr spcFirstLastPara="1" wrap="square" lIns="252000" tIns="252000" rIns="252000" bIns="252000" anchor="ctr" anchorCtr="1">
            <a:normAutofit/>
          </a:bodyPr>
          <a:lstStyle/>
          <a:p>
            <a:pPr marL="0" lvl="0" indent="0" algn="l" rtl="0">
              <a:lnSpc>
                <a:spcPct val="90000"/>
              </a:lnSpc>
              <a:spcBef>
                <a:spcPts val="0"/>
              </a:spcBef>
              <a:spcAft>
                <a:spcPts val="0"/>
              </a:spcAft>
              <a:buNone/>
            </a:pPr>
            <a:r>
              <a:rPr lang="en-GB" sz="3600"/>
              <a:t>Label the diagram of the water cycle using the words in the list to help you!</a:t>
            </a:r>
            <a:endParaRPr/>
          </a:p>
        </p:txBody>
      </p:sp>
      <p:pic>
        <p:nvPicPr>
          <p:cNvPr id="210" name="Google Shape;210;p13" descr="Graphical user interface&#10;&#10;Description automatically generated with low confidence"/>
          <p:cNvPicPr preferRelativeResize="0">
            <a:picLocks noGrp="1"/>
          </p:cNvPicPr>
          <p:nvPr>
            <p:ph type="body" idx="1"/>
          </p:nvPr>
        </p:nvPicPr>
        <p:blipFill rotWithShape="1">
          <a:blip r:embed="rId3">
            <a:alphaModFix/>
          </a:blip>
          <a:srcRect l="17057" t="27318" r="34819" b="21174"/>
          <a:stretch/>
        </p:blipFill>
        <p:spPr>
          <a:xfrm>
            <a:off x="1137817" y="2046874"/>
            <a:ext cx="7192143" cy="4325354"/>
          </a:xfrm>
          <a:prstGeom prst="roundRect">
            <a:avLst>
              <a:gd name="adj" fmla="val 2583"/>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gbab4388e80_0_0" descr="Graphical user interface&#10;&#10;Description automatically generated with low confidence"/>
          <p:cNvPicPr preferRelativeResize="0">
            <a:picLocks noGrp="1"/>
          </p:cNvPicPr>
          <p:nvPr>
            <p:ph type="body" idx="4294967295"/>
          </p:nvPr>
        </p:nvPicPr>
        <p:blipFill rotWithShape="1">
          <a:blip r:embed="rId3">
            <a:alphaModFix/>
          </a:blip>
          <a:srcRect l="17054" t="27319" r="34821" b="21174"/>
          <a:stretch/>
        </p:blipFill>
        <p:spPr>
          <a:xfrm>
            <a:off x="0" y="100"/>
            <a:ext cx="9144000" cy="6858000"/>
          </a:xfrm>
          <a:prstGeom prst="roundRect">
            <a:avLst>
              <a:gd name="adj" fmla="val 2583"/>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bab4388e80_0_42"/>
          <p:cNvSpPr>
            <a:spLocks noGrp="1"/>
          </p:cNvSpPr>
          <p:nvPr>
            <p:ph type="title"/>
          </p:nvPr>
        </p:nvSpPr>
        <p:spPr>
          <a:xfrm>
            <a:off x="457200" y="485775"/>
            <a:ext cx="8220000" cy="1827300"/>
          </a:xfrm>
          <a:prstGeom prst="roundRect">
            <a:avLst>
              <a:gd name="adj" fmla="val 16667"/>
            </a:avLst>
          </a:prstGeom>
        </p:spPr>
        <p:txBody>
          <a:bodyPr spcFirstLastPara="1" wrap="square" lIns="252000" tIns="252000" rIns="252000" bIns="252000" anchor="ctr" anchorCtr="1">
            <a:noAutofit/>
          </a:bodyPr>
          <a:lstStyle/>
          <a:p>
            <a:pPr marL="0" lvl="0" indent="0" algn="l" rtl="0">
              <a:spcBef>
                <a:spcPts val="0"/>
              </a:spcBef>
              <a:spcAft>
                <a:spcPts val="0"/>
              </a:spcAft>
              <a:buNone/>
            </a:pPr>
            <a:r>
              <a:rPr lang="en-GB" sz="2600">
                <a:solidFill>
                  <a:srgbClr val="4A86E8"/>
                </a:solidFill>
                <a:latin typeface="Comic Sans MS"/>
                <a:ea typeface="Comic Sans MS"/>
                <a:cs typeface="Comic Sans MS"/>
                <a:sym typeface="Comic Sans MS"/>
              </a:rPr>
              <a:t>Well done, in today’s lesson you have learned the different stages of the water cycle and used key scientific vocabulary to accurately discuss and label a diagram of the cycle stages.</a:t>
            </a:r>
            <a:r>
              <a:rPr lang="en-GB" sz="2600">
                <a:solidFill>
                  <a:srgbClr val="4A86E8"/>
                </a:solidFill>
              </a:rPr>
              <a:t> </a:t>
            </a:r>
            <a:endParaRPr sz="2600">
              <a:solidFill>
                <a:srgbClr val="4A86E8"/>
              </a:solidFill>
            </a:endParaRPr>
          </a:p>
        </p:txBody>
      </p:sp>
      <p:sp>
        <p:nvSpPr>
          <p:cNvPr id="221" name="Google Shape;221;gbab4388e80_0_42"/>
          <p:cNvSpPr>
            <a:spLocks noGrp="1"/>
          </p:cNvSpPr>
          <p:nvPr>
            <p:ph type="body" idx="1"/>
          </p:nvPr>
        </p:nvSpPr>
        <p:spPr>
          <a:xfrm>
            <a:off x="461997" y="1761079"/>
            <a:ext cx="8220000" cy="4242600"/>
          </a:xfrm>
          <a:prstGeom prst="roundRect">
            <a:avLst>
              <a:gd name="adj" fmla="val 16667"/>
            </a:avLst>
          </a:prstGeom>
        </p:spPr>
        <p:txBody>
          <a:bodyPr spcFirstLastPara="1" wrap="square" lIns="252000" tIns="252000" rIns="252000" bIns="252000" anchor="t" anchorCtr="0">
            <a:noAutofit/>
          </a:bodyPr>
          <a:lstStyle/>
          <a:p>
            <a:pPr marL="0" lvl="0" indent="0" algn="l" rtl="0">
              <a:spcBef>
                <a:spcPts val="1000"/>
              </a:spcBef>
              <a:spcAft>
                <a:spcPts val="0"/>
              </a:spcAft>
              <a:buNone/>
            </a:pPr>
            <a:r>
              <a:rPr lang="en-GB" sz="3100" b="1">
                <a:solidFill>
                  <a:schemeClr val="dk1"/>
                </a:solidFill>
                <a:latin typeface="Comic Sans MS"/>
                <a:ea typeface="Comic Sans MS"/>
                <a:cs typeface="Comic Sans MS"/>
                <a:sym typeface="Comic Sans MS"/>
              </a:rPr>
              <a:t>Success Criteria:</a:t>
            </a:r>
            <a:br>
              <a:rPr lang="en-GB" sz="2600" b="1">
                <a:solidFill>
                  <a:schemeClr val="dk1"/>
                </a:solidFill>
                <a:latin typeface="Comic Sans MS"/>
                <a:ea typeface="Comic Sans MS"/>
                <a:cs typeface="Comic Sans MS"/>
                <a:sym typeface="Comic Sans MS"/>
              </a:rPr>
            </a:br>
            <a:endParaRPr sz="2600" b="1">
              <a:solidFill>
                <a:schemeClr val="dk1"/>
              </a:solidFill>
              <a:latin typeface="Comic Sans MS"/>
              <a:ea typeface="Comic Sans MS"/>
              <a:cs typeface="Comic Sans MS"/>
              <a:sym typeface="Comic Sans MS"/>
            </a:endParaRPr>
          </a:p>
          <a:p>
            <a:pPr marL="457200" lvl="0" indent="-393700" algn="l" rtl="0">
              <a:spcBef>
                <a:spcPts val="1000"/>
              </a:spcBef>
              <a:spcAft>
                <a:spcPts val="0"/>
              </a:spcAft>
              <a:buClr>
                <a:schemeClr val="dk1"/>
              </a:buClr>
              <a:buSzPts val="2600"/>
              <a:buFont typeface="Comic Sans MS"/>
              <a:buChar char="•"/>
            </a:pPr>
            <a:r>
              <a:rPr lang="en-GB" sz="2600">
                <a:solidFill>
                  <a:schemeClr val="dk1"/>
                </a:solidFill>
                <a:latin typeface="Comic Sans MS"/>
                <a:ea typeface="Comic Sans MS"/>
                <a:cs typeface="Comic Sans MS"/>
                <a:sym typeface="Comic Sans MS"/>
              </a:rPr>
              <a:t>I can define what the words </a:t>
            </a:r>
            <a:r>
              <a:rPr lang="en-GB" sz="2600">
                <a:solidFill>
                  <a:srgbClr val="9900FF"/>
                </a:solidFill>
                <a:latin typeface="Comic Sans MS"/>
                <a:ea typeface="Comic Sans MS"/>
                <a:cs typeface="Comic Sans MS"/>
                <a:sym typeface="Comic Sans MS"/>
              </a:rPr>
              <a:t>evaporation</a:t>
            </a:r>
            <a:r>
              <a:rPr lang="en-GB" sz="2600">
                <a:solidFill>
                  <a:schemeClr val="dk1"/>
                </a:solidFill>
                <a:latin typeface="Comic Sans MS"/>
                <a:ea typeface="Comic Sans MS"/>
                <a:cs typeface="Comic Sans MS"/>
                <a:sym typeface="Comic Sans MS"/>
              </a:rPr>
              <a:t>, </a:t>
            </a:r>
            <a:r>
              <a:rPr lang="en-GB" sz="2600">
                <a:solidFill>
                  <a:srgbClr val="9900FF"/>
                </a:solidFill>
                <a:latin typeface="Comic Sans MS"/>
                <a:ea typeface="Comic Sans MS"/>
                <a:cs typeface="Comic Sans MS"/>
                <a:sym typeface="Comic Sans MS"/>
              </a:rPr>
              <a:t>condensation</a:t>
            </a:r>
            <a:r>
              <a:rPr lang="en-GB" sz="2600">
                <a:solidFill>
                  <a:schemeClr val="dk1"/>
                </a:solidFill>
                <a:latin typeface="Comic Sans MS"/>
                <a:ea typeface="Comic Sans MS"/>
                <a:cs typeface="Comic Sans MS"/>
                <a:sym typeface="Comic Sans MS"/>
              </a:rPr>
              <a:t> and </a:t>
            </a:r>
            <a:r>
              <a:rPr lang="en-GB" sz="2600">
                <a:solidFill>
                  <a:srgbClr val="9900FF"/>
                </a:solidFill>
                <a:latin typeface="Comic Sans MS"/>
                <a:ea typeface="Comic Sans MS"/>
                <a:cs typeface="Comic Sans MS"/>
                <a:sym typeface="Comic Sans MS"/>
              </a:rPr>
              <a:t>precipitation</a:t>
            </a:r>
            <a:r>
              <a:rPr lang="en-GB" sz="2600">
                <a:solidFill>
                  <a:schemeClr val="dk1"/>
                </a:solidFill>
                <a:latin typeface="Comic Sans MS"/>
                <a:ea typeface="Comic Sans MS"/>
                <a:cs typeface="Comic Sans MS"/>
                <a:sym typeface="Comic Sans MS"/>
              </a:rPr>
              <a:t> mean in the water cycle. </a:t>
            </a:r>
            <a:endParaRPr sz="2600">
              <a:solidFill>
                <a:schemeClr val="dk1"/>
              </a:solidFill>
              <a:latin typeface="Comic Sans MS"/>
              <a:ea typeface="Comic Sans MS"/>
              <a:cs typeface="Comic Sans MS"/>
              <a:sym typeface="Comic Sans MS"/>
            </a:endParaRPr>
          </a:p>
          <a:p>
            <a:pPr marL="457200" lvl="0" indent="-393700" algn="l" rtl="0">
              <a:spcBef>
                <a:spcPts val="0"/>
              </a:spcBef>
              <a:spcAft>
                <a:spcPts val="0"/>
              </a:spcAft>
              <a:buClr>
                <a:schemeClr val="dk1"/>
              </a:buClr>
              <a:buSzPts val="2600"/>
              <a:buFont typeface="Comic Sans MS"/>
              <a:buChar char="•"/>
            </a:pPr>
            <a:r>
              <a:rPr lang="en-GB" sz="2600">
                <a:solidFill>
                  <a:schemeClr val="dk1"/>
                </a:solidFill>
                <a:latin typeface="Comic Sans MS"/>
                <a:ea typeface="Comic Sans MS"/>
                <a:cs typeface="Comic Sans MS"/>
                <a:sym typeface="Comic Sans MS"/>
              </a:rPr>
              <a:t>I can describe the water cycle and its different stages using scientific vocabulary. </a:t>
            </a:r>
            <a:endParaRPr sz="2600">
              <a:solidFill>
                <a:schemeClr val="dk1"/>
              </a:solidFill>
              <a:latin typeface="Comic Sans MS"/>
              <a:ea typeface="Comic Sans MS"/>
              <a:cs typeface="Comic Sans MS"/>
              <a:sym typeface="Comic Sans MS"/>
            </a:endParaRPr>
          </a:p>
          <a:p>
            <a:pPr marL="457200" lvl="0" indent="-393700" algn="l" rtl="0">
              <a:spcBef>
                <a:spcPts val="0"/>
              </a:spcBef>
              <a:spcAft>
                <a:spcPts val="0"/>
              </a:spcAft>
              <a:buClr>
                <a:schemeClr val="dk1"/>
              </a:buClr>
              <a:buSzPts val="2600"/>
              <a:buFont typeface="Comic Sans MS"/>
              <a:buChar char="•"/>
            </a:pPr>
            <a:r>
              <a:rPr lang="en-GB" sz="2600">
                <a:solidFill>
                  <a:schemeClr val="dk1"/>
                </a:solidFill>
                <a:latin typeface="Comic Sans MS"/>
                <a:ea typeface="Comic Sans MS"/>
                <a:cs typeface="Comic Sans MS"/>
                <a:sym typeface="Comic Sans MS"/>
              </a:rPr>
              <a:t>I can label a diagram of the different stages of the water cycle accurately and use the correct scientific vocabulary.</a:t>
            </a:r>
            <a:endParaRPr sz="2200">
              <a:solidFill>
                <a:schemeClr val="dk1"/>
              </a:solidFill>
              <a:latin typeface="Comic Sans MS"/>
              <a:ea typeface="Comic Sans MS"/>
              <a:cs typeface="Comic Sans MS"/>
              <a:sym typeface="Comic Sans MS"/>
            </a:endParaRPr>
          </a:p>
          <a:p>
            <a:pPr marL="0" lvl="0" indent="0" algn="l" rtl="0">
              <a:spcBef>
                <a:spcPts val="1000"/>
              </a:spcBef>
              <a:spcAft>
                <a:spcPts val="0"/>
              </a:spcAft>
              <a:buNone/>
            </a:pP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gbab4388e80_0_11"/>
          <p:cNvSpPr>
            <a:spLocks noGrp="1"/>
          </p:cNvSpPr>
          <p:nvPr>
            <p:ph type="title"/>
          </p:nvPr>
        </p:nvSpPr>
        <p:spPr>
          <a:xfrm>
            <a:off x="457198" y="485773"/>
            <a:ext cx="8220000" cy="1595700"/>
          </a:xfrm>
          <a:prstGeom prst="roundRect">
            <a:avLst>
              <a:gd name="adj" fmla="val 16667"/>
            </a:avLst>
          </a:prstGeom>
        </p:spPr>
        <p:txBody>
          <a:bodyPr spcFirstLastPara="1" wrap="square" lIns="252000" tIns="252000" rIns="252000" bIns="252000" anchor="ctr" anchorCtr="1">
            <a:noAutofit/>
          </a:bodyPr>
          <a:lstStyle/>
          <a:p>
            <a:pPr marL="0" lvl="0" indent="0" algn="l" rtl="0">
              <a:spcBef>
                <a:spcPts val="0"/>
              </a:spcBef>
              <a:spcAft>
                <a:spcPts val="0"/>
              </a:spcAft>
              <a:buNone/>
            </a:pPr>
            <a:r>
              <a:rPr lang="en-GB"/>
              <a:t>Success Criteria:</a:t>
            </a:r>
            <a:endParaRPr/>
          </a:p>
        </p:txBody>
      </p:sp>
      <p:sp>
        <p:nvSpPr>
          <p:cNvPr id="39" name="Google Shape;39;gbab4388e80_0_11"/>
          <p:cNvSpPr>
            <a:spLocks noGrp="1"/>
          </p:cNvSpPr>
          <p:nvPr>
            <p:ph type="body" idx="1"/>
          </p:nvPr>
        </p:nvSpPr>
        <p:spPr>
          <a:xfrm>
            <a:off x="457200" y="1778600"/>
            <a:ext cx="8220000" cy="4617300"/>
          </a:xfrm>
          <a:prstGeom prst="roundRect">
            <a:avLst>
              <a:gd name="adj" fmla="val 16667"/>
            </a:avLst>
          </a:prstGeom>
        </p:spPr>
        <p:txBody>
          <a:bodyPr spcFirstLastPara="1" wrap="square" lIns="252000" tIns="252000" rIns="252000" bIns="252000" anchor="t" anchorCtr="0">
            <a:noAutofit/>
          </a:bodyPr>
          <a:lstStyle/>
          <a:p>
            <a:pPr marL="457200" lvl="0" indent="-406400" algn="l" rtl="0">
              <a:spcBef>
                <a:spcPts val="1000"/>
              </a:spcBef>
              <a:spcAft>
                <a:spcPts val="0"/>
              </a:spcAft>
              <a:buSzPts val="2800"/>
              <a:buFont typeface="Comic Sans MS"/>
              <a:buChar char="•"/>
            </a:pPr>
            <a:r>
              <a:rPr lang="en-GB" sz="2800">
                <a:latin typeface="Comic Sans MS"/>
                <a:ea typeface="Comic Sans MS"/>
                <a:cs typeface="Comic Sans MS"/>
                <a:sym typeface="Comic Sans MS"/>
              </a:rPr>
              <a:t>I can define what the words </a:t>
            </a:r>
            <a:r>
              <a:rPr lang="en-GB" sz="2800">
                <a:solidFill>
                  <a:srgbClr val="9900FF"/>
                </a:solidFill>
                <a:latin typeface="Comic Sans MS"/>
                <a:ea typeface="Comic Sans MS"/>
                <a:cs typeface="Comic Sans MS"/>
                <a:sym typeface="Comic Sans MS"/>
              </a:rPr>
              <a:t>evaporation</a:t>
            </a:r>
            <a:r>
              <a:rPr lang="en-GB" sz="2800">
                <a:latin typeface="Comic Sans MS"/>
                <a:ea typeface="Comic Sans MS"/>
                <a:cs typeface="Comic Sans MS"/>
                <a:sym typeface="Comic Sans MS"/>
              </a:rPr>
              <a:t>, </a:t>
            </a:r>
            <a:r>
              <a:rPr lang="en-GB" sz="2800">
                <a:solidFill>
                  <a:srgbClr val="9900FF"/>
                </a:solidFill>
                <a:latin typeface="Comic Sans MS"/>
                <a:ea typeface="Comic Sans MS"/>
                <a:cs typeface="Comic Sans MS"/>
                <a:sym typeface="Comic Sans MS"/>
              </a:rPr>
              <a:t>condensation</a:t>
            </a:r>
            <a:r>
              <a:rPr lang="en-GB" sz="2800">
                <a:latin typeface="Comic Sans MS"/>
                <a:ea typeface="Comic Sans MS"/>
                <a:cs typeface="Comic Sans MS"/>
                <a:sym typeface="Comic Sans MS"/>
              </a:rPr>
              <a:t> and </a:t>
            </a:r>
            <a:r>
              <a:rPr lang="en-GB" sz="2800">
                <a:solidFill>
                  <a:srgbClr val="9900FF"/>
                </a:solidFill>
                <a:latin typeface="Comic Sans MS"/>
                <a:ea typeface="Comic Sans MS"/>
                <a:cs typeface="Comic Sans MS"/>
                <a:sym typeface="Comic Sans MS"/>
              </a:rPr>
              <a:t>precipitation</a:t>
            </a:r>
            <a:r>
              <a:rPr lang="en-GB" sz="2800">
                <a:latin typeface="Comic Sans MS"/>
                <a:ea typeface="Comic Sans MS"/>
                <a:cs typeface="Comic Sans MS"/>
                <a:sym typeface="Comic Sans MS"/>
              </a:rPr>
              <a:t> mean in the water cycle. </a:t>
            </a:r>
            <a:endParaRPr sz="2800">
              <a:latin typeface="Comic Sans MS"/>
              <a:ea typeface="Comic Sans MS"/>
              <a:cs typeface="Comic Sans MS"/>
              <a:sym typeface="Comic Sans MS"/>
            </a:endParaRPr>
          </a:p>
          <a:p>
            <a:pPr marL="457200" lvl="0" indent="-406400" algn="l" rtl="0">
              <a:spcBef>
                <a:spcPts val="0"/>
              </a:spcBef>
              <a:spcAft>
                <a:spcPts val="0"/>
              </a:spcAft>
              <a:buSzPts val="2800"/>
              <a:buFont typeface="Comic Sans MS"/>
              <a:buChar char="•"/>
            </a:pPr>
            <a:r>
              <a:rPr lang="en-GB" sz="2800">
                <a:latin typeface="Comic Sans MS"/>
                <a:ea typeface="Comic Sans MS"/>
                <a:cs typeface="Comic Sans MS"/>
                <a:sym typeface="Comic Sans MS"/>
              </a:rPr>
              <a:t>I can describe the water cycle and its different stages using scientific vocabulary. </a:t>
            </a:r>
            <a:endParaRPr sz="2800">
              <a:latin typeface="Comic Sans MS"/>
              <a:ea typeface="Comic Sans MS"/>
              <a:cs typeface="Comic Sans MS"/>
              <a:sym typeface="Comic Sans MS"/>
            </a:endParaRPr>
          </a:p>
          <a:p>
            <a:pPr marL="457200" lvl="0" indent="-406400" algn="l" rtl="0">
              <a:spcBef>
                <a:spcPts val="0"/>
              </a:spcBef>
              <a:spcAft>
                <a:spcPts val="0"/>
              </a:spcAft>
              <a:buSzPts val="2800"/>
              <a:buFont typeface="Comic Sans MS"/>
              <a:buChar char="•"/>
            </a:pPr>
            <a:r>
              <a:rPr lang="en-GB" sz="2800">
                <a:latin typeface="Comic Sans MS"/>
                <a:ea typeface="Comic Sans MS"/>
                <a:cs typeface="Comic Sans MS"/>
                <a:sym typeface="Comic Sans MS"/>
              </a:rPr>
              <a:t>I can label a diagram of the different stages of the water cycle accurately and use the correct scientific vocabulary.</a:t>
            </a:r>
            <a:endParaRPr sz="2800">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
        <p:cNvGrpSpPr/>
        <p:nvPr/>
      </p:nvGrpSpPr>
      <p:grpSpPr>
        <a:xfrm>
          <a:off x="0" y="0"/>
          <a:ext cx="0" cy="0"/>
          <a:chOff x="0" y="0"/>
          <a:chExt cx="0" cy="0"/>
        </a:xfrm>
      </p:grpSpPr>
      <p:sp>
        <p:nvSpPr>
          <p:cNvPr id="44" name="Google Shape;44;p2"/>
          <p:cNvSpPr/>
          <p:nvPr/>
        </p:nvSpPr>
        <p:spPr>
          <a:xfrm>
            <a:off x="4337050" y="5818188"/>
            <a:ext cx="453900" cy="162000"/>
          </a:xfrm>
          <a:prstGeom prst="rect">
            <a:avLst/>
          </a:prstGeom>
          <a:solidFill>
            <a:srgbClr val="3668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NTR"/>
              <a:ea typeface="NTR"/>
              <a:cs typeface="NTR"/>
              <a:sym typeface="NTR"/>
            </a:endParaRPr>
          </a:p>
        </p:txBody>
      </p:sp>
      <p:pic>
        <p:nvPicPr>
          <p:cNvPr id="45" name="Google Shape;45;p2"/>
          <p:cNvPicPr preferRelativeResize="0"/>
          <p:nvPr/>
        </p:nvPicPr>
        <p:blipFill rotWithShape="1">
          <a:blip r:embed="rId4">
            <a:alphaModFix/>
          </a:blip>
          <a:srcRect/>
          <a:stretch/>
        </p:blipFill>
        <p:spPr>
          <a:xfrm>
            <a:off x="4278313" y="5716588"/>
            <a:ext cx="588962" cy="376237"/>
          </a:xfrm>
          <a:prstGeom prst="rect">
            <a:avLst/>
          </a:prstGeom>
          <a:noFill/>
          <a:ln>
            <a:noFill/>
          </a:ln>
        </p:spPr>
      </p:pic>
      <p:sp>
        <p:nvSpPr>
          <p:cNvPr id="46" name="Google Shape;46;p2"/>
          <p:cNvSpPr/>
          <p:nvPr/>
        </p:nvSpPr>
        <p:spPr>
          <a:xfrm>
            <a:off x="338175" y="1514975"/>
            <a:ext cx="8494800" cy="5153700"/>
          </a:xfrm>
          <a:prstGeom prst="rect">
            <a:avLst/>
          </a:prstGeom>
          <a:gradFill>
            <a:gsLst>
              <a:gs pos="0">
                <a:srgbClr val="DFE9FB"/>
              </a:gs>
              <a:gs pos="100000">
                <a:srgbClr val="6E9BE7"/>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1000"/>
              </a:spcBef>
              <a:spcAft>
                <a:spcPts val="0"/>
              </a:spcAft>
              <a:buNone/>
            </a:pPr>
            <a:r>
              <a:rPr lang="en-GB" sz="2500">
                <a:solidFill>
                  <a:schemeClr val="accent1"/>
                </a:solidFill>
                <a:latin typeface="Comic Sans MS"/>
                <a:ea typeface="Comic Sans MS"/>
                <a:cs typeface="Comic Sans MS"/>
                <a:sym typeface="Comic Sans MS"/>
              </a:rPr>
              <a:t>First, I would like you to write down the the following words on a piece of paper. </a:t>
            </a:r>
            <a:endParaRPr sz="2500">
              <a:solidFill>
                <a:schemeClr val="accent1"/>
              </a:solidFill>
              <a:latin typeface="Comic Sans MS"/>
              <a:ea typeface="Comic Sans MS"/>
              <a:cs typeface="Comic Sans MS"/>
              <a:sym typeface="Comic Sans MS"/>
            </a:endParaRPr>
          </a:p>
          <a:p>
            <a:pPr marL="0" lvl="0" indent="0" algn="l" rtl="0">
              <a:lnSpc>
                <a:spcPct val="90000"/>
              </a:lnSpc>
              <a:spcBef>
                <a:spcPts val="1000"/>
              </a:spcBef>
              <a:spcAft>
                <a:spcPts val="0"/>
              </a:spcAft>
              <a:buNone/>
            </a:pPr>
            <a:endParaRPr sz="2500">
              <a:solidFill>
                <a:schemeClr val="accent1"/>
              </a:solidFill>
              <a:latin typeface="Comic Sans MS"/>
              <a:ea typeface="Comic Sans MS"/>
              <a:cs typeface="Comic Sans MS"/>
              <a:sym typeface="Comic Sans MS"/>
            </a:endParaRPr>
          </a:p>
          <a:p>
            <a:pPr marL="0" lvl="0" indent="0" algn="l" rtl="0">
              <a:lnSpc>
                <a:spcPct val="90000"/>
              </a:lnSpc>
              <a:spcBef>
                <a:spcPts val="1000"/>
              </a:spcBef>
              <a:spcAft>
                <a:spcPts val="0"/>
              </a:spcAft>
              <a:buNone/>
            </a:pPr>
            <a:r>
              <a:rPr lang="en-GB" sz="2500">
                <a:solidFill>
                  <a:schemeClr val="dk1"/>
                </a:solidFill>
                <a:latin typeface="Comic Sans MS"/>
                <a:ea typeface="Comic Sans MS"/>
                <a:cs typeface="Comic Sans MS"/>
                <a:sym typeface="Comic Sans MS"/>
              </a:rPr>
              <a:t>Evaporation - </a:t>
            </a:r>
            <a:endParaRPr sz="2500">
              <a:solidFill>
                <a:schemeClr val="dk1"/>
              </a:solidFill>
              <a:latin typeface="Comic Sans MS"/>
              <a:ea typeface="Comic Sans MS"/>
              <a:cs typeface="Comic Sans MS"/>
              <a:sym typeface="Comic Sans MS"/>
            </a:endParaRPr>
          </a:p>
          <a:p>
            <a:pPr marL="0" lvl="0" indent="0" algn="l" rtl="0">
              <a:lnSpc>
                <a:spcPct val="90000"/>
              </a:lnSpc>
              <a:spcBef>
                <a:spcPts val="1000"/>
              </a:spcBef>
              <a:spcAft>
                <a:spcPts val="0"/>
              </a:spcAft>
              <a:buNone/>
            </a:pPr>
            <a:r>
              <a:rPr lang="en-GB" sz="2500">
                <a:solidFill>
                  <a:schemeClr val="dk1"/>
                </a:solidFill>
                <a:latin typeface="Comic Sans MS"/>
                <a:ea typeface="Comic Sans MS"/>
                <a:cs typeface="Comic Sans MS"/>
                <a:sym typeface="Comic Sans MS"/>
              </a:rPr>
              <a:t>Condensation - </a:t>
            </a:r>
            <a:endParaRPr sz="2500">
              <a:solidFill>
                <a:schemeClr val="dk1"/>
              </a:solidFill>
              <a:latin typeface="Comic Sans MS"/>
              <a:ea typeface="Comic Sans MS"/>
              <a:cs typeface="Comic Sans MS"/>
              <a:sym typeface="Comic Sans MS"/>
            </a:endParaRPr>
          </a:p>
          <a:p>
            <a:pPr marL="0" lvl="0" indent="0" algn="l" rtl="0">
              <a:lnSpc>
                <a:spcPct val="90000"/>
              </a:lnSpc>
              <a:spcBef>
                <a:spcPts val="1000"/>
              </a:spcBef>
              <a:spcAft>
                <a:spcPts val="0"/>
              </a:spcAft>
              <a:buNone/>
            </a:pPr>
            <a:r>
              <a:rPr lang="en-GB" sz="2500">
                <a:solidFill>
                  <a:schemeClr val="dk1"/>
                </a:solidFill>
                <a:latin typeface="Comic Sans MS"/>
                <a:ea typeface="Comic Sans MS"/>
                <a:cs typeface="Comic Sans MS"/>
                <a:sym typeface="Comic Sans MS"/>
              </a:rPr>
              <a:t>Precipitation - </a:t>
            </a:r>
            <a:endParaRPr sz="2500">
              <a:solidFill>
                <a:schemeClr val="dk1"/>
              </a:solidFill>
              <a:latin typeface="Comic Sans MS"/>
              <a:ea typeface="Comic Sans MS"/>
              <a:cs typeface="Comic Sans MS"/>
              <a:sym typeface="Comic Sans MS"/>
            </a:endParaRPr>
          </a:p>
          <a:p>
            <a:pPr marL="0" lvl="0" indent="0" algn="l" rtl="0">
              <a:lnSpc>
                <a:spcPct val="90000"/>
              </a:lnSpc>
              <a:spcBef>
                <a:spcPts val="1000"/>
              </a:spcBef>
              <a:spcAft>
                <a:spcPts val="0"/>
              </a:spcAft>
              <a:buNone/>
            </a:pPr>
            <a:endParaRPr sz="2500">
              <a:solidFill>
                <a:schemeClr val="dk1"/>
              </a:solidFill>
              <a:latin typeface="Comic Sans MS"/>
              <a:ea typeface="Comic Sans MS"/>
              <a:cs typeface="Comic Sans MS"/>
              <a:sym typeface="Comic Sans MS"/>
            </a:endParaRPr>
          </a:p>
          <a:p>
            <a:pPr marL="0" lvl="0" indent="0" algn="l" rtl="0">
              <a:lnSpc>
                <a:spcPct val="90000"/>
              </a:lnSpc>
              <a:spcBef>
                <a:spcPts val="1000"/>
              </a:spcBef>
              <a:spcAft>
                <a:spcPts val="0"/>
              </a:spcAft>
              <a:buNone/>
            </a:pPr>
            <a:r>
              <a:rPr lang="en-GB" sz="2500">
                <a:solidFill>
                  <a:schemeClr val="accent1"/>
                </a:solidFill>
                <a:latin typeface="Comic Sans MS"/>
                <a:ea typeface="Comic Sans MS"/>
                <a:cs typeface="Comic Sans MS"/>
                <a:sym typeface="Comic Sans MS"/>
              </a:rPr>
              <a:t>As you work through the lesson listen out for these words and when you know what they mean write down the definition for each word. Try and explain the role it plays in the Water Cycle. </a:t>
            </a:r>
            <a:endParaRPr sz="2500">
              <a:solidFill>
                <a:schemeClr val="dk1"/>
              </a:solidFill>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0"/>
          <p:cNvSpPr>
            <a:spLocks noGrp="1"/>
          </p:cNvSpPr>
          <p:nvPr>
            <p:ph type="title"/>
          </p:nvPr>
        </p:nvSpPr>
        <p:spPr>
          <a:xfrm>
            <a:off x="457198" y="485773"/>
            <a:ext cx="8220075" cy="1595581"/>
          </a:xfrm>
          <a:prstGeom prst="roundRect">
            <a:avLst>
              <a:gd name="adj" fmla="val 9639"/>
            </a:avLst>
          </a:prstGeom>
          <a:noFill/>
          <a:ln>
            <a:noFill/>
          </a:ln>
        </p:spPr>
        <p:txBody>
          <a:bodyPr spcFirstLastPara="1" wrap="square" lIns="252000" tIns="252000" rIns="252000" bIns="252000" anchor="ctr" anchorCtr="1">
            <a:normAutofit/>
          </a:bodyPr>
          <a:lstStyle/>
          <a:p>
            <a:pPr marL="0" lvl="0" indent="0" algn="l" rtl="0">
              <a:lnSpc>
                <a:spcPct val="90000"/>
              </a:lnSpc>
              <a:spcBef>
                <a:spcPts val="0"/>
              </a:spcBef>
              <a:spcAft>
                <a:spcPts val="0"/>
              </a:spcAft>
              <a:buNone/>
            </a:pPr>
            <a:r>
              <a:rPr lang="en-GB" sz="3600"/>
              <a:t>Click on the raindrop to watch a video about the water cycle!</a:t>
            </a:r>
            <a:endParaRPr/>
          </a:p>
        </p:txBody>
      </p:sp>
      <p:pic>
        <p:nvPicPr>
          <p:cNvPr id="52" name="Google Shape;52;p10" descr="Cute Raindrop Clip Art - Cute Raindrop Image | Rain drops, Baby shower  souvenirs, Clip art">
            <a:hlinkClick r:id="rId3"/>
          </p:cNvPr>
          <p:cNvPicPr preferRelativeResize="0">
            <a:picLocks noGrp="1"/>
          </p:cNvPicPr>
          <p:nvPr>
            <p:ph type="body" idx="1"/>
          </p:nvPr>
        </p:nvPicPr>
        <p:blipFill rotWithShape="1">
          <a:blip r:embed="rId4">
            <a:alphaModFix/>
          </a:blip>
          <a:srcRect/>
          <a:stretch/>
        </p:blipFill>
        <p:spPr>
          <a:xfrm>
            <a:off x="3170237" y="2369344"/>
            <a:ext cx="2794000" cy="3810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bab4388e80_0_24"/>
          <p:cNvSpPr txBox="1"/>
          <p:nvPr/>
        </p:nvSpPr>
        <p:spPr>
          <a:xfrm>
            <a:off x="1257975" y="1663775"/>
            <a:ext cx="7382700" cy="723300"/>
          </a:xfrm>
          <a:prstGeom prst="rect">
            <a:avLst/>
          </a:prstGeom>
          <a:noFill/>
          <a:ln>
            <a:noFill/>
          </a:ln>
          <a:effectLst>
            <a:outerShdw blurRad="57150" dist="19050" dir="5400000" algn="bl" rotWithShape="0">
              <a:srgbClr val="000000">
                <a:alpha val="54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endParaRPr sz="3500" b="1">
              <a:solidFill>
                <a:srgbClr val="9900FF"/>
              </a:solidFill>
              <a:latin typeface="NTR"/>
              <a:ea typeface="NTR"/>
              <a:cs typeface="NTR"/>
              <a:sym typeface="NTR"/>
            </a:endParaRPr>
          </a:p>
        </p:txBody>
      </p:sp>
      <p:sp>
        <p:nvSpPr>
          <p:cNvPr id="58" name="Google Shape;58;gbab4388e80_0_24"/>
          <p:cNvSpPr/>
          <p:nvPr/>
        </p:nvSpPr>
        <p:spPr>
          <a:xfrm>
            <a:off x="568125" y="728675"/>
            <a:ext cx="7913100" cy="5696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3500" b="1">
                <a:solidFill>
                  <a:srgbClr val="9900FF"/>
                </a:solidFill>
                <a:latin typeface="NTR"/>
                <a:ea typeface="NTR"/>
                <a:cs typeface="NTR"/>
                <a:sym typeface="NTR"/>
              </a:rPr>
              <a:t>The following 6 slides have important information describing and showing you how the different stages of the water cycle work.</a:t>
            </a:r>
            <a:endParaRPr sz="3500" b="1">
              <a:solidFill>
                <a:srgbClr val="9900FF"/>
              </a:solidFill>
              <a:latin typeface="NTR"/>
              <a:ea typeface="NTR"/>
              <a:cs typeface="NTR"/>
              <a:sym typeface="NTR"/>
            </a:endParaRPr>
          </a:p>
          <a:p>
            <a:pPr marL="0" lvl="0" indent="0" algn="l" rtl="0">
              <a:spcBef>
                <a:spcPts val="0"/>
              </a:spcBef>
              <a:spcAft>
                <a:spcPts val="0"/>
              </a:spcAft>
              <a:buNone/>
            </a:pPr>
            <a:r>
              <a:rPr lang="en-GB" sz="3500" b="1">
                <a:solidFill>
                  <a:srgbClr val="9900FF"/>
                </a:solidFill>
                <a:latin typeface="NTR"/>
                <a:ea typeface="NTR"/>
                <a:cs typeface="NTR"/>
                <a:sym typeface="NTR"/>
              </a:rPr>
              <a:t>Please read the information carefully as you will need to use this information to help you define the keywords you have written down from the previous slide and to help you understand what the water cycle is and how it works. </a:t>
            </a:r>
            <a:endParaRPr sz="3500" b="1">
              <a:solidFill>
                <a:srgbClr val="9900FF"/>
              </a:solidFill>
              <a:latin typeface="NTR"/>
              <a:ea typeface="NTR"/>
              <a:cs typeface="NTR"/>
              <a:sym typeface="NTR"/>
            </a:endParaRPr>
          </a:p>
        </p:txBody>
      </p:sp>
      <p:sp>
        <p:nvSpPr>
          <p:cNvPr id="59" name="Google Shape;59;gbab4388e80_0_24"/>
          <p:cNvSpPr txBox="1"/>
          <p:nvPr/>
        </p:nvSpPr>
        <p:spPr>
          <a:xfrm>
            <a:off x="2326575" y="2583575"/>
            <a:ext cx="7336800" cy="85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NTR"/>
              <a:ea typeface="NTR"/>
              <a:cs typeface="NTR"/>
              <a:sym typeface="NT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3"/>
          <p:cNvSpPr/>
          <p:nvPr/>
        </p:nvSpPr>
        <p:spPr>
          <a:xfrm>
            <a:off x="755650" y="1647825"/>
            <a:ext cx="2036763" cy="4441825"/>
          </a:xfrm>
          <a:prstGeom prst="rect">
            <a:avLst/>
          </a:prstGeom>
          <a:solidFill>
            <a:srgbClr val="A7E6D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NTR"/>
              <a:ea typeface="NTR"/>
              <a:cs typeface="NTR"/>
              <a:sym typeface="NTR"/>
            </a:endParaRPr>
          </a:p>
        </p:txBody>
      </p:sp>
      <p:pic>
        <p:nvPicPr>
          <p:cNvPr id="65" name="Google Shape;65;p3"/>
          <p:cNvPicPr preferRelativeResize="0"/>
          <p:nvPr/>
        </p:nvPicPr>
        <p:blipFill rotWithShape="1">
          <a:blip r:embed="rId3">
            <a:alphaModFix/>
          </a:blip>
          <a:srcRect r="50036"/>
          <a:stretch/>
        </p:blipFill>
        <p:spPr>
          <a:xfrm>
            <a:off x="755650" y="1708150"/>
            <a:ext cx="2036763" cy="4360863"/>
          </a:xfrm>
          <a:prstGeom prst="rect">
            <a:avLst/>
          </a:prstGeom>
          <a:noFill/>
          <a:ln>
            <a:noFill/>
          </a:ln>
        </p:spPr>
      </p:pic>
      <p:sp>
        <p:nvSpPr>
          <p:cNvPr id="66" name="Google Shape;66;p3"/>
          <p:cNvSpPr>
            <a:spLocks noGrp="1"/>
          </p:cNvSpPr>
          <p:nvPr>
            <p:ph type="title"/>
          </p:nvPr>
        </p:nvSpPr>
        <p:spPr>
          <a:xfrm>
            <a:off x="457200" y="485775"/>
            <a:ext cx="8220075" cy="1165225"/>
          </a:xfrm>
          <a:prstGeom prst="roundRect">
            <a:avLst>
              <a:gd name="adj" fmla="val 9639"/>
            </a:avLst>
          </a:prstGeom>
          <a:noFill/>
          <a:ln>
            <a:noFill/>
          </a:ln>
        </p:spPr>
        <p:txBody>
          <a:bodyPr spcFirstLastPara="1" wrap="square" lIns="252000" tIns="252000" rIns="252000" bIns="252000" anchor="ctr" anchorCtr="1">
            <a:normAutofit/>
          </a:bodyPr>
          <a:lstStyle/>
          <a:p>
            <a:pPr marL="0" lvl="0" indent="0" algn="ctr" rtl="0">
              <a:lnSpc>
                <a:spcPct val="90000"/>
              </a:lnSpc>
              <a:spcBef>
                <a:spcPts val="0"/>
              </a:spcBef>
              <a:spcAft>
                <a:spcPts val="0"/>
              </a:spcAft>
              <a:buNone/>
            </a:pPr>
            <a:r>
              <a:rPr lang="en-GB" sz="3600"/>
              <a:t>What Is the Water Cycle?</a:t>
            </a:r>
            <a:endParaRPr/>
          </a:p>
        </p:txBody>
      </p:sp>
      <p:sp>
        <p:nvSpPr>
          <p:cNvPr id="67" name="Google Shape;67;p3"/>
          <p:cNvSpPr/>
          <p:nvPr/>
        </p:nvSpPr>
        <p:spPr>
          <a:xfrm>
            <a:off x="2855913" y="1651000"/>
            <a:ext cx="5532437" cy="4441825"/>
          </a:xfrm>
          <a:prstGeom prst="rect">
            <a:avLst/>
          </a:prstGeom>
          <a:solidFill>
            <a:srgbClr val="D2F2EE"/>
          </a:solidFill>
          <a:ln w="12700" cap="flat" cmpd="sng">
            <a:solidFill>
              <a:srgbClr val="709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NTR"/>
              <a:ea typeface="NTR"/>
              <a:cs typeface="NTR"/>
              <a:sym typeface="NTR"/>
            </a:endParaRPr>
          </a:p>
        </p:txBody>
      </p:sp>
      <p:sp>
        <p:nvSpPr>
          <p:cNvPr id="68" name="Google Shape;68;p3"/>
          <p:cNvSpPr/>
          <p:nvPr/>
        </p:nvSpPr>
        <p:spPr>
          <a:xfrm>
            <a:off x="2855913" y="1663700"/>
            <a:ext cx="5532437" cy="4429125"/>
          </a:xfrm>
          <a:prstGeom prst="roundRect">
            <a:avLst>
              <a:gd name="adj" fmla="val 2583"/>
            </a:avLst>
          </a:prstGeom>
          <a:noFill/>
          <a:ln>
            <a:noFill/>
          </a:ln>
        </p:spPr>
        <p:txBody>
          <a:bodyPr spcFirstLastPara="1" wrap="square" lIns="252000" tIns="252000" rIns="252000" bIns="252000" anchor="ctr" anchorCtr="0">
            <a:noAutofit/>
          </a:bodyPr>
          <a:lstStyle/>
          <a:p>
            <a:pPr marL="0" marR="0" lvl="0" indent="0" algn="l" rtl="0">
              <a:lnSpc>
                <a:spcPct val="100000"/>
              </a:lnSpc>
              <a:spcBef>
                <a:spcPts val="0"/>
              </a:spcBef>
              <a:spcAft>
                <a:spcPts val="0"/>
              </a:spcAft>
              <a:buClr>
                <a:srgbClr val="1C1C1C"/>
              </a:buClr>
              <a:buSzPts val="1800"/>
              <a:buFont typeface="Arial"/>
              <a:buNone/>
            </a:pPr>
            <a:r>
              <a:rPr lang="en-GB" sz="1800" b="0" i="0" u="none" strike="noStrike" cap="none">
                <a:solidFill>
                  <a:srgbClr val="1C1C1C"/>
                </a:solidFill>
                <a:latin typeface="NTR"/>
                <a:ea typeface="NTR"/>
                <a:cs typeface="NTR"/>
                <a:sym typeface="NTR"/>
              </a:rPr>
              <a:t>More than three quarters of the Earth's surface is water.</a:t>
            </a:r>
            <a:endParaRPr/>
          </a:p>
          <a:p>
            <a:pPr marL="0" marR="0" lvl="0" indent="0" algn="l" rtl="0">
              <a:lnSpc>
                <a:spcPct val="100000"/>
              </a:lnSpc>
              <a:spcBef>
                <a:spcPts val="1000"/>
              </a:spcBef>
              <a:spcAft>
                <a:spcPts val="0"/>
              </a:spcAft>
              <a:buClr>
                <a:srgbClr val="1C1C1C"/>
              </a:buClr>
              <a:buSzPts val="1800"/>
              <a:buFont typeface="Arial"/>
              <a:buNone/>
            </a:pPr>
            <a:r>
              <a:rPr lang="en-GB" sz="1800" b="0" i="0" u="none" strike="noStrike" cap="none">
                <a:solidFill>
                  <a:srgbClr val="1C1C1C"/>
                </a:solidFill>
                <a:latin typeface="NTR"/>
                <a:ea typeface="NTR"/>
                <a:cs typeface="NTR"/>
                <a:sym typeface="NTR"/>
              </a:rPr>
              <a:t>Some of this water evaporates in the heat of the Sun.</a:t>
            </a:r>
            <a:endParaRPr/>
          </a:p>
          <a:p>
            <a:pPr marL="0" marR="0" lvl="0" indent="0" algn="l" rtl="0">
              <a:lnSpc>
                <a:spcPct val="100000"/>
              </a:lnSpc>
              <a:spcBef>
                <a:spcPts val="1000"/>
              </a:spcBef>
              <a:spcAft>
                <a:spcPts val="0"/>
              </a:spcAft>
              <a:buClr>
                <a:srgbClr val="1C1C1C"/>
              </a:buClr>
              <a:buSzPts val="1800"/>
              <a:buFont typeface="Arial"/>
              <a:buNone/>
            </a:pPr>
            <a:r>
              <a:rPr lang="en-GB" sz="1800" b="0" i="0" u="none" strike="noStrike" cap="none">
                <a:solidFill>
                  <a:srgbClr val="1C1C1C"/>
                </a:solidFill>
                <a:latin typeface="NTR"/>
                <a:ea typeface="NTR"/>
                <a:cs typeface="NTR"/>
                <a:sym typeface="NTR"/>
              </a:rPr>
              <a:t>When the water has evaporated, it is in the form of water vapour.</a:t>
            </a:r>
            <a:endParaRPr/>
          </a:p>
          <a:p>
            <a:pPr marL="0" marR="0" lvl="0" indent="0" algn="l" rtl="0">
              <a:lnSpc>
                <a:spcPct val="100000"/>
              </a:lnSpc>
              <a:spcBef>
                <a:spcPts val="1000"/>
              </a:spcBef>
              <a:spcAft>
                <a:spcPts val="0"/>
              </a:spcAft>
              <a:buClr>
                <a:srgbClr val="1C1C1C"/>
              </a:buClr>
              <a:buSzPts val="1800"/>
              <a:buFont typeface="Arial"/>
              <a:buNone/>
            </a:pPr>
            <a:r>
              <a:rPr lang="en-GB" sz="1800" b="0" i="0" u="none" strike="noStrike" cap="none">
                <a:solidFill>
                  <a:srgbClr val="1C1C1C"/>
                </a:solidFill>
                <a:latin typeface="NTR"/>
                <a:ea typeface="NTR"/>
                <a:cs typeface="NTR"/>
                <a:sym typeface="NTR"/>
              </a:rPr>
              <a:t>Clouds are made from water vapour that has condensed to form tiny water droplets.</a:t>
            </a:r>
            <a:endParaRPr/>
          </a:p>
          <a:p>
            <a:pPr marL="0" marR="0" lvl="0" indent="0" algn="l" rtl="0">
              <a:lnSpc>
                <a:spcPct val="100000"/>
              </a:lnSpc>
              <a:spcBef>
                <a:spcPts val="1000"/>
              </a:spcBef>
              <a:spcAft>
                <a:spcPts val="0"/>
              </a:spcAft>
              <a:buClr>
                <a:srgbClr val="1C1C1C"/>
              </a:buClr>
              <a:buSzPts val="1800"/>
              <a:buFont typeface="Arial"/>
              <a:buNone/>
            </a:pPr>
            <a:r>
              <a:rPr lang="en-GB" sz="1800" b="0" i="0" u="none" strike="noStrike" cap="none">
                <a:solidFill>
                  <a:srgbClr val="1C1C1C"/>
                </a:solidFill>
                <a:latin typeface="NTR"/>
                <a:ea typeface="NTR"/>
                <a:cs typeface="NTR"/>
                <a:sym typeface="NTR"/>
              </a:rPr>
              <a:t>When the water droplets get too big, they fall from the clouds.</a:t>
            </a:r>
            <a:endParaRPr/>
          </a:p>
          <a:p>
            <a:pPr marL="0" marR="0" lvl="0" indent="0" algn="l" rtl="0">
              <a:lnSpc>
                <a:spcPct val="100000"/>
              </a:lnSpc>
              <a:spcBef>
                <a:spcPts val="1000"/>
              </a:spcBef>
              <a:spcAft>
                <a:spcPts val="0"/>
              </a:spcAft>
              <a:buClr>
                <a:srgbClr val="1C1C1C"/>
              </a:buClr>
              <a:buSzPts val="1800"/>
              <a:buFont typeface="Arial"/>
              <a:buNone/>
            </a:pPr>
            <a:r>
              <a:rPr lang="en-GB" sz="1800" b="0" i="0" u="none" strike="noStrike" cap="none">
                <a:solidFill>
                  <a:srgbClr val="1C1C1C"/>
                </a:solidFill>
                <a:latin typeface="NTR"/>
                <a:ea typeface="NTR"/>
                <a:cs typeface="NTR"/>
                <a:sym typeface="NTR"/>
              </a:rPr>
              <a:t>The water droplets can fall as rain, hail or snow.</a:t>
            </a:r>
            <a:endParaRPr/>
          </a:p>
          <a:p>
            <a:pPr marL="0" marR="0" lvl="0" indent="0" algn="l" rtl="0">
              <a:lnSpc>
                <a:spcPct val="100000"/>
              </a:lnSpc>
              <a:spcBef>
                <a:spcPts val="1000"/>
              </a:spcBef>
              <a:spcAft>
                <a:spcPts val="0"/>
              </a:spcAft>
              <a:buClr>
                <a:srgbClr val="1C1C1C"/>
              </a:buClr>
              <a:buSzPts val="1800"/>
              <a:buFont typeface="Arial"/>
              <a:buNone/>
            </a:pPr>
            <a:r>
              <a:rPr lang="en-GB" sz="1800" b="0" i="0" u="none" strike="noStrike" cap="none">
                <a:solidFill>
                  <a:srgbClr val="1C1C1C"/>
                </a:solidFill>
                <a:latin typeface="NTR"/>
                <a:ea typeface="NTR"/>
                <a:cs typeface="NTR"/>
                <a:sym typeface="NTR"/>
              </a:rPr>
              <a:t>Three hundred millions litres of water falls on dry land each day.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4"/>
          <p:cNvSpPr>
            <a:spLocks noGrp="1"/>
          </p:cNvSpPr>
          <p:nvPr>
            <p:ph type="title"/>
          </p:nvPr>
        </p:nvSpPr>
        <p:spPr>
          <a:xfrm>
            <a:off x="457200" y="485775"/>
            <a:ext cx="8220075" cy="1165225"/>
          </a:xfrm>
          <a:prstGeom prst="roundRect">
            <a:avLst>
              <a:gd name="adj" fmla="val 9639"/>
            </a:avLst>
          </a:prstGeom>
          <a:noFill/>
          <a:ln>
            <a:noFill/>
          </a:ln>
        </p:spPr>
        <p:txBody>
          <a:bodyPr spcFirstLastPara="1" wrap="square" lIns="252000" tIns="252000" rIns="252000" bIns="252000" anchor="ctr" anchorCtr="1">
            <a:normAutofit/>
          </a:bodyPr>
          <a:lstStyle/>
          <a:p>
            <a:pPr marL="0" lvl="0" indent="0" algn="ctr" rtl="0">
              <a:lnSpc>
                <a:spcPct val="90000"/>
              </a:lnSpc>
              <a:spcBef>
                <a:spcPts val="0"/>
              </a:spcBef>
              <a:spcAft>
                <a:spcPts val="0"/>
              </a:spcAft>
              <a:buNone/>
            </a:pPr>
            <a:r>
              <a:rPr lang="en-GB" sz="3600"/>
              <a:t>What Is the Water Cycle?</a:t>
            </a:r>
            <a:endParaRPr/>
          </a:p>
        </p:txBody>
      </p:sp>
      <p:pic>
        <p:nvPicPr>
          <p:cNvPr id="74" name="Google Shape;74;p4"/>
          <p:cNvPicPr preferRelativeResize="0"/>
          <p:nvPr/>
        </p:nvPicPr>
        <p:blipFill rotWithShape="1">
          <a:blip r:embed="rId3">
            <a:alphaModFix/>
          </a:blip>
          <a:srcRect t="6834" b="7632"/>
          <a:stretch/>
        </p:blipFill>
        <p:spPr>
          <a:xfrm>
            <a:off x="755650" y="1476375"/>
            <a:ext cx="7632700" cy="4616450"/>
          </a:xfrm>
          <a:prstGeom prst="rect">
            <a:avLst/>
          </a:prstGeom>
          <a:noFill/>
          <a:ln>
            <a:noFill/>
          </a:ln>
        </p:spPr>
      </p:pic>
      <p:pic>
        <p:nvPicPr>
          <p:cNvPr id="75" name="Google Shape;75;p4"/>
          <p:cNvPicPr preferRelativeResize="0"/>
          <p:nvPr/>
        </p:nvPicPr>
        <p:blipFill rotWithShape="1">
          <a:blip r:embed="rId4">
            <a:alphaModFix/>
          </a:blip>
          <a:srcRect/>
          <a:stretch/>
        </p:blipFill>
        <p:spPr>
          <a:xfrm>
            <a:off x="5675313" y="3802063"/>
            <a:ext cx="1655762" cy="920750"/>
          </a:xfrm>
          <a:prstGeom prst="rect">
            <a:avLst/>
          </a:prstGeom>
          <a:noFill/>
          <a:ln>
            <a:noFill/>
          </a:ln>
        </p:spPr>
      </p:pic>
      <p:pic>
        <p:nvPicPr>
          <p:cNvPr id="76" name="Google Shape;76;p4"/>
          <p:cNvPicPr preferRelativeResize="0"/>
          <p:nvPr/>
        </p:nvPicPr>
        <p:blipFill rotWithShape="1">
          <a:blip r:embed="rId5">
            <a:alphaModFix/>
          </a:blip>
          <a:srcRect/>
          <a:stretch/>
        </p:blipFill>
        <p:spPr>
          <a:xfrm>
            <a:off x="3836988" y="2446338"/>
            <a:ext cx="1470025" cy="819150"/>
          </a:xfrm>
          <a:prstGeom prst="rect">
            <a:avLst/>
          </a:prstGeom>
          <a:noFill/>
          <a:ln>
            <a:noFill/>
          </a:ln>
        </p:spPr>
      </p:pic>
      <p:pic>
        <p:nvPicPr>
          <p:cNvPr id="77" name="Google Shape;77;p4"/>
          <p:cNvPicPr preferRelativeResize="0"/>
          <p:nvPr/>
        </p:nvPicPr>
        <p:blipFill rotWithShape="1">
          <a:blip r:embed="rId6">
            <a:alphaModFix/>
          </a:blip>
          <a:srcRect/>
          <a:stretch/>
        </p:blipFill>
        <p:spPr>
          <a:xfrm>
            <a:off x="1839913" y="4935538"/>
            <a:ext cx="2727325" cy="1517650"/>
          </a:xfrm>
          <a:prstGeom prst="rect">
            <a:avLst/>
          </a:prstGeom>
          <a:noFill/>
          <a:ln>
            <a:noFill/>
          </a:ln>
        </p:spPr>
      </p:pic>
      <p:pic>
        <p:nvPicPr>
          <p:cNvPr id="78" name="Google Shape;78;p4"/>
          <p:cNvPicPr preferRelativeResize="0"/>
          <p:nvPr/>
        </p:nvPicPr>
        <p:blipFill rotWithShape="1">
          <a:blip r:embed="rId7">
            <a:alphaModFix/>
          </a:blip>
          <a:srcRect/>
          <a:stretch/>
        </p:blipFill>
        <p:spPr>
          <a:xfrm>
            <a:off x="1776413" y="4425950"/>
            <a:ext cx="2060575" cy="1146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fade">
                                      <p:cBhvr>
                                        <p:cTn id="11" dur="500"/>
                                        <p:tgtEl>
                                          <p:spTgt spid="7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par>
                                <p:cTn id="16" presetID="10" presetClass="entr" presetSubtype="0" fill="hold" nodeType="with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fade">
                                      <p:cBhvr>
                                        <p:cTn id="1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5"/>
          <p:cNvPicPr preferRelativeResize="0"/>
          <p:nvPr/>
        </p:nvPicPr>
        <p:blipFill rotWithShape="1">
          <a:blip r:embed="rId3">
            <a:alphaModFix/>
          </a:blip>
          <a:srcRect/>
          <a:stretch/>
        </p:blipFill>
        <p:spPr>
          <a:xfrm>
            <a:off x="1430338" y="1643063"/>
            <a:ext cx="6283325" cy="4441825"/>
          </a:xfrm>
          <a:prstGeom prst="rect">
            <a:avLst/>
          </a:prstGeom>
          <a:noFill/>
          <a:ln>
            <a:noFill/>
          </a:ln>
        </p:spPr>
      </p:pic>
      <p:sp>
        <p:nvSpPr>
          <p:cNvPr id="84" name="Google Shape;84;p5"/>
          <p:cNvSpPr>
            <a:spLocks noGrp="1"/>
          </p:cNvSpPr>
          <p:nvPr>
            <p:ph type="title"/>
          </p:nvPr>
        </p:nvSpPr>
        <p:spPr>
          <a:xfrm>
            <a:off x="457200" y="485775"/>
            <a:ext cx="8220075" cy="1165225"/>
          </a:xfrm>
          <a:prstGeom prst="roundRect">
            <a:avLst>
              <a:gd name="adj" fmla="val 9639"/>
            </a:avLst>
          </a:prstGeom>
          <a:noFill/>
          <a:ln>
            <a:noFill/>
          </a:ln>
        </p:spPr>
        <p:txBody>
          <a:bodyPr spcFirstLastPara="1" wrap="square" lIns="252000" tIns="252000" rIns="252000" bIns="252000" anchor="ctr" anchorCtr="1">
            <a:normAutofit/>
          </a:bodyPr>
          <a:lstStyle/>
          <a:p>
            <a:pPr marL="0" lvl="0" indent="0" algn="ctr" rtl="0">
              <a:lnSpc>
                <a:spcPct val="90000"/>
              </a:lnSpc>
              <a:spcBef>
                <a:spcPts val="0"/>
              </a:spcBef>
              <a:spcAft>
                <a:spcPts val="0"/>
              </a:spcAft>
              <a:buNone/>
            </a:pPr>
            <a:r>
              <a:rPr lang="en-GB" sz="3600"/>
              <a:t>The Stages of the Water Cycle</a:t>
            </a:r>
            <a:endParaRPr/>
          </a:p>
        </p:txBody>
      </p:sp>
      <p:sp>
        <p:nvSpPr>
          <p:cNvPr id="85" name="Google Shape;85;p5"/>
          <p:cNvSpPr txBox="1"/>
          <p:nvPr/>
        </p:nvSpPr>
        <p:spPr>
          <a:xfrm>
            <a:off x="6100763" y="5494338"/>
            <a:ext cx="817562"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GB" sz="1400" b="0" i="0" u="none" strike="noStrike" cap="none">
                <a:solidFill>
                  <a:schemeClr val="lt1"/>
                </a:solidFill>
                <a:latin typeface="NTR"/>
                <a:ea typeface="NTR"/>
                <a:cs typeface="NTR"/>
                <a:sym typeface="NTR"/>
              </a:rPr>
              <a:t>sea</a:t>
            </a:r>
            <a:endParaRPr/>
          </a:p>
        </p:txBody>
      </p:sp>
      <p:sp>
        <p:nvSpPr>
          <p:cNvPr id="86" name="Google Shape;86;p5"/>
          <p:cNvSpPr txBox="1"/>
          <p:nvPr/>
        </p:nvSpPr>
        <p:spPr>
          <a:xfrm>
            <a:off x="2466975" y="5340350"/>
            <a:ext cx="1741488" cy="523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GB" sz="1400" b="0" i="0" u="none" strike="noStrike" cap="none">
                <a:solidFill>
                  <a:schemeClr val="lt1"/>
                </a:solidFill>
                <a:latin typeface="NTR"/>
                <a:ea typeface="NTR"/>
                <a:cs typeface="NTR"/>
                <a:sym typeface="NTR"/>
              </a:rPr>
              <a:t>underground</a:t>
            </a:r>
            <a:endParaRPr/>
          </a:p>
          <a:p>
            <a:pPr marL="0" marR="0" lvl="0" indent="0" algn="ctr" rtl="0">
              <a:lnSpc>
                <a:spcPct val="100000"/>
              </a:lnSpc>
              <a:spcBef>
                <a:spcPts val="0"/>
              </a:spcBef>
              <a:spcAft>
                <a:spcPts val="0"/>
              </a:spcAft>
              <a:buClr>
                <a:schemeClr val="lt1"/>
              </a:buClr>
              <a:buSzPts val="1400"/>
              <a:buFont typeface="Arial"/>
              <a:buNone/>
            </a:pPr>
            <a:r>
              <a:rPr lang="en-GB" sz="1400" b="0" i="0" u="none" strike="noStrike" cap="none">
                <a:solidFill>
                  <a:schemeClr val="lt1"/>
                </a:solidFill>
                <a:latin typeface="NTR"/>
                <a:ea typeface="NTR"/>
                <a:cs typeface="NTR"/>
                <a:sym typeface="NTR"/>
              </a:rPr>
              <a:t>water</a:t>
            </a:r>
            <a:endParaRPr/>
          </a:p>
        </p:txBody>
      </p:sp>
      <p:sp>
        <p:nvSpPr>
          <p:cNvPr id="87" name="Google Shape;87;p5"/>
          <p:cNvSpPr txBox="1"/>
          <p:nvPr/>
        </p:nvSpPr>
        <p:spPr>
          <a:xfrm>
            <a:off x="952500" y="4484688"/>
            <a:ext cx="1741488" cy="523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NTR"/>
                <a:ea typeface="NTR"/>
                <a:cs typeface="NTR"/>
                <a:sym typeface="NTR"/>
              </a:rPr>
              <a:t>ground</a:t>
            </a:r>
            <a:endParaRPr/>
          </a:p>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NTR"/>
                <a:ea typeface="NTR"/>
                <a:cs typeface="NTR"/>
                <a:sym typeface="NTR"/>
              </a:rPr>
              <a:t>run-off</a:t>
            </a:r>
            <a:endParaRPr/>
          </a:p>
        </p:txBody>
      </p:sp>
      <p:sp>
        <p:nvSpPr>
          <p:cNvPr id="88" name="Google Shape;88;p5"/>
          <p:cNvSpPr txBox="1"/>
          <p:nvPr/>
        </p:nvSpPr>
        <p:spPr>
          <a:xfrm>
            <a:off x="2806700" y="4537075"/>
            <a:ext cx="1741488" cy="523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NTR"/>
                <a:ea typeface="NTR"/>
                <a:cs typeface="NTR"/>
                <a:sym typeface="NTR"/>
              </a:rPr>
              <a:t>rivers and</a:t>
            </a:r>
            <a:endParaRPr/>
          </a:p>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NTR"/>
                <a:ea typeface="NTR"/>
                <a:cs typeface="NTR"/>
                <a:sym typeface="NTR"/>
              </a:rPr>
              <a:t>streams</a:t>
            </a:r>
            <a:endParaRPr/>
          </a:p>
        </p:txBody>
      </p:sp>
      <p:sp>
        <p:nvSpPr>
          <p:cNvPr id="89" name="Google Shape;89;p5"/>
          <p:cNvSpPr txBox="1"/>
          <p:nvPr/>
        </p:nvSpPr>
        <p:spPr>
          <a:xfrm>
            <a:off x="1947863" y="2384425"/>
            <a:ext cx="1741487"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NTR"/>
                <a:ea typeface="NTR"/>
                <a:cs typeface="NTR"/>
                <a:sym typeface="NTR"/>
              </a:rPr>
              <a:t>precipitation</a:t>
            </a:r>
            <a:endParaRPr/>
          </a:p>
        </p:txBody>
      </p:sp>
      <p:sp>
        <p:nvSpPr>
          <p:cNvPr id="90" name="Google Shape;90;p5"/>
          <p:cNvSpPr txBox="1"/>
          <p:nvPr/>
        </p:nvSpPr>
        <p:spPr>
          <a:xfrm>
            <a:off x="3951288" y="2662238"/>
            <a:ext cx="1741487"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NTR"/>
                <a:ea typeface="NTR"/>
                <a:cs typeface="NTR"/>
                <a:sym typeface="NTR"/>
              </a:rPr>
              <a:t>wind</a:t>
            </a:r>
            <a:endParaRPr/>
          </a:p>
        </p:txBody>
      </p:sp>
      <p:sp>
        <p:nvSpPr>
          <p:cNvPr id="91" name="Google Shape;91;p5"/>
          <p:cNvSpPr txBox="1"/>
          <p:nvPr/>
        </p:nvSpPr>
        <p:spPr>
          <a:xfrm>
            <a:off x="6321425" y="2222500"/>
            <a:ext cx="1741488"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NTR"/>
                <a:ea typeface="NTR"/>
                <a:cs typeface="NTR"/>
                <a:sym typeface="NTR"/>
              </a:rPr>
              <a:t>sun</a:t>
            </a:r>
            <a:endParaRPr/>
          </a:p>
        </p:txBody>
      </p:sp>
      <p:sp>
        <p:nvSpPr>
          <p:cNvPr id="92" name="Google Shape;92;p5"/>
          <p:cNvSpPr txBox="1"/>
          <p:nvPr/>
        </p:nvSpPr>
        <p:spPr>
          <a:xfrm>
            <a:off x="1947863" y="3230563"/>
            <a:ext cx="1741487"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NTR"/>
                <a:ea typeface="NTR"/>
                <a:cs typeface="NTR"/>
                <a:sym typeface="NTR"/>
              </a:rPr>
              <a:t>rain</a:t>
            </a:r>
            <a:endParaRPr/>
          </a:p>
        </p:txBody>
      </p:sp>
      <p:sp>
        <p:nvSpPr>
          <p:cNvPr id="93" name="Google Shape;93;p5"/>
          <p:cNvSpPr txBox="1"/>
          <p:nvPr/>
        </p:nvSpPr>
        <p:spPr>
          <a:xfrm>
            <a:off x="5359400" y="3678238"/>
            <a:ext cx="1739900" cy="3063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NTR"/>
                <a:ea typeface="NTR"/>
                <a:cs typeface="NTR"/>
                <a:sym typeface="NTR"/>
              </a:rPr>
              <a:t>evaporation</a:t>
            </a:r>
            <a:endParaRPr/>
          </a:p>
        </p:txBody>
      </p:sp>
      <p:sp>
        <p:nvSpPr>
          <p:cNvPr id="94" name="Google Shape;94;p5"/>
          <p:cNvSpPr txBox="1"/>
          <p:nvPr/>
        </p:nvSpPr>
        <p:spPr>
          <a:xfrm>
            <a:off x="5359400" y="3205163"/>
            <a:ext cx="1739900"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NTR"/>
                <a:ea typeface="NTR"/>
                <a:cs typeface="NTR"/>
                <a:sym typeface="NTR"/>
              </a:rPr>
              <a:t>condensation</a:t>
            </a:r>
            <a:endParaRPr/>
          </a:p>
        </p:txBody>
      </p:sp>
      <p:sp>
        <p:nvSpPr>
          <p:cNvPr id="95" name="Google Shape;95;p5"/>
          <p:cNvSpPr txBox="1"/>
          <p:nvPr/>
        </p:nvSpPr>
        <p:spPr>
          <a:xfrm>
            <a:off x="2820988" y="4233863"/>
            <a:ext cx="1741487"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NTR"/>
                <a:ea typeface="NTR"/>
                <a:cs typeface="NTR"/>
                <a:sym typeface="NTR"/>
              </a:rPr>
              <a:t>collection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6"/>
          <p:cNvPicPr preferRelativeResize="0"/>
          <p:nvPr/>
        </p:nvPicPr>
        <p:blipFill rotWithShape="1">
          <a:blip r:embed="rId3">
            <a:alphaModFix/>
          </a:blip>
          <a:srcRect r="29377"/>
          <a:stretch/>
        </p:blipFill>
        <p:spPr>
          <a:xfrm>
            <a:off x="755650" y="1651000"/>
            <a:ext cx="4437063" cy="4441825"/>
          </a:xfrm>
          <a:prstGeom prst="rect">
            <a:avLst/>
          </a:prstGeom>
          <a:noFill/>
          <a:ln>
            <a:noFill/>
          </a:ln>
        </p:spPr>
      </p:pic>
      <p:sp>
        <p:nvSpPr>
          <p:cNvPr id="101" name="Google Shape;101;p6"/>
          <p:cNvSpPr/>
          <p:nvPr/>
        </p:nvSpPr>
        <p:spPr>
          <a:xfrm>
            <a:off x="5253038" y="1651000"/>
            <a:ext cx="3135312" cy="4441825"/>
          </a:xfrm>
          <a:prstGeom prst="rect">
            <a:avLst/>
          </a:prstGeom>
          <a:solidFill>
            <a:srgbClr val="A7E6D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NTR"/>
              <a:ea typeface="NTR"/>
              <a:cs typeface="NTR"/>
              <a:sym typeface="NTR"/>
            </a:endParaRPr>
          </a:p>
        </p:txBody>
      </p:sp>
      <p:sp>
        <p:nvSpPr>
          <p:cNvPr id="102" name="Google Shape;102;p6"/>
          <p:cNvSpPr>
            <a:spLocks noGrp="1"/>
          </p:cNvSpPr>
          <p:nvPr>
            <p:ph type="title"/>
          </p:nvPr>
        </p:nvSpPr>
        <p:spPr>
          <a:xfrm>
            <a:off x="457200" y="485775"/>
            <a:ext cx="8220075" cy="1165225"/>
          </a:xfrm>
          <a:prstGeom prst="roundRect">
            <a:avLst>
              <a:gd name="adj" fmla="val 9639"/>
            </a:avLst>
          </a:prstGeom>
          <a:noFill/>
          <a:ln>
            <a:noFill/>
          </a:ln>
        </p:spPr>
        <p:txBody>
          <a:bodyPr spcFirstLastPara="1" wrap="square" lIns="252000" tIns="252000" rIns="252000" bIns="252000" anchor="ctr" anchorCtr="1">
            <a:normAutofit/>
          </a:bodyPr>
          <a:lstStyle/>
          <a:p>
            <a:pPr marL="0" lvl="0" indent="0" algn="ctr" rtl="0">
              <a:lnSpc>
                <a:spcPct val="90000"/>
              </a:lnSpc>
              <a:spcBef>
                <a:spcPts val="0"/>
              </a:spcBef>
              <a:spcAft>
                <a:spcPts val="0"/>
              </a:spcAft>
              <a:buNone/>
            </a:pPr>
            <a:r>
              <a:rPr lang="en-GB" sz="3600"/>
              <a:t>The Stages of the Water Cycle</a:t>
            </a:r>
            <a:endParaRPr/>
          </a:p>
        </p:txBody>
      </p:sp>
      <p:sp>
        <p:nvSpPr>
          <p:cNvPr id="103" name="Google Shape;103;p6"/>
          <p:cNvSpPr txBox="1"/>
          <p:nvPr/>
        </p:nvSpPr>
        <p:spPr>
          <a:xfrm>
            <a:off x="4151313" y="5349875"/>
            <a:ext cx="817562"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GB" sz="1400" b="0" i="0" u="none" strike="noStrike" cap="none">
                <a:solidFill>
                  <a:schemeClr val="lt1"/>
                </a:solidFill>
                <a:latin typeface="NTR"/>
                <a:ea typeface="NTR"/>
                <a:cs typeface="NTR"/>
                <a:sym typeface="NTR"/>
              </a:rPr>
              <a:t>sea</a:t>
            </a:r>
            <a:endParaRPr/>
          </a:p>
        </p:txBody>
      </p:sp>
      <p:sp>
        <p:nvSpPr>
          <p:cNvPr id="104" name="Google Shape;104;p6"/>
          <p:cNvSpPr/>
          <p:nvPr/>
        </p:nvSpPr>
        <p:spPr>
          <a:xfrm>
            <a:off x="5253038" y="1663700"/>
            <a:ext cx="3135312" cy="4429125"/>
          </a:xfrm>
          <a:prstGeom prst="roundRect">
            <a:avLst>
              <a:gd name="adj" fmla="val 2583"/>
            </a:avLst>
          </a:prstGeom>
          <a:noFill/>
          <a:ln>
            <a:noFill/>
          </a:ln>
        </p:spPr>
        <p:txBody>
          <a:bodyPr spcFirstLastPara="1" wrap="square" lIns="252000" tIns="252000" rIns="252000" bIns="252000" anchor="t" anchorCtr="0">
            <a:noAutofit/>
          </a:bodyPr>
          <a:lstStyle/>
          <a:p>
            <a:pPr marL="0" marR="0" lvl="0" indent="0" algn="l" rtl="0">
              <a:lnSpc>
                <a:spcPct val="100000"/>
              </a:lnSpc>
              <a:spcBef>
                <a:spcPts val="0"/>
              </a:spcBef>
              <a:spcAft>
                <a:spcPts val="0"/>
              </a:spcAft>
              <a:buClr>
                <a:srgbClr val="1C1C1C"/>
              </a:buClr>
              <a:buSzPts val="1800"/>
              <a:buFont typeface="Arial"/>
              <a:buNone/>
            </a:pPr>
            <a:r>
              <a:rPr lang="en-GB" sz="1800" b="0" i="0" u="none" strike="noStrike" cap="none">
                <a:solidFill>
                  <a:srgbClr val="1C1C1C"/>
                </a:solidFill>
                <a:latin typeface="Arial"/>
                <a:ea typeface="Arial"/>
                <a:cs typeface="Arial"/>
                <a:sym typeface="Arial"/>
              </a:rPr>
              <a:t>Evaporation</a:t>
            </a:r>
            <a:endParaRPr/>
          </a:p>
          <a:p>
            <a:pPr marL="0" marR="0" lvl="0" indent="0" algn="l" rtl="0">
              <a:lnSpc>
                <a:spcPct val="100000"/>
              </a:lnSpc>
              <a:spcBef>
                <a:spcPts val="1000"/>
              </a:spcBef>
              <a:spcAft>
                <a:spcPts val="0"/>
              </a:spcAft>
              <a:buClr>
                <a:srgbClr val="1C1C1C"/>
              </a:buClr>
              <a:buSzPts val="1800"/>
              <a:buFont typeface="Arial"/>
              <a:buNone/>
            </a:pPr>
            <a:r>
              <a:rPr lang="en-GB" sz="1800" b="0" i="0" u="none" strike="noStrike" cap="none">
                <a:solidFill>
                  <a:srgbClr val="1C1C1C"/>
                </a:solidFill>
                <a:latin typeface="NTR"/>
                <a:ea typeface="NTR"/>
                <a:cs typeface="NTR"/>
                <a:sym typeface="NTR"/>
              </a:rPr>
              <a:t>Heat from the Sun causes water to evaporate from seas, lakes, rivers and streams. Water also evaporates from puddles and ponds.</a:t>
            </a:r>
            <a:endParaRPr/>
          </a:p>
          <a:p>
            <a:pPr marL="0" marR="0" lvl="0" indent="0" algn="l" rtl="0">
              <a:lnSpc>
                <a:spcPct val="100000"/>
              </a:lnSpc>
              <a:spcBef>
                <a:spcPts val="1000"/>
              </a:spcBef>
              <a:spcAft>
                <a:spcPts val="0"/>
              </a:spcAft>
              <a:buClr>
                <a:srgbClr val="1C1C1C"/>
              </a:buClr>
              <a:buSzPts val="1800"/>
              <a:buFont typeface="Arial"/>
              <a:buNone/>
            </a:pPr>
            <a:r>
              <a:rPr lang="en-GB" sz="1800" b="0" i="0" u="none" strike="noStrike" cap="none">
                <a:solidFill>
                  <a:srgbClr val="1C1C1C"/>
                </a:solidFill>
                <a:latin typeface="NTR"/>
                <a:ea typeface="NTR"/>
                <a:cs typeface="NTR"/>
                <a:sym typeface="NTR"/>
              </a:rPr>
              <a:t>This evaporation happens even on cloudy or cold days.</a:t>
            </a:r>
            <a:endParaRPr/>
          </a:p>
          <a:p>
            <a:pPr marL="0" marR="0" lvl="0" indent="0" algn="l" rtl="0">
              <a:lnSpc>
                <a:spcPct val="100000"/>
              </a:lnSpc>
              <a:spcBef>
                <a:spcPts val="1000"/>
              </a:spcBef>
              <a:spcAft>
                <a:spcPts val="0"/>
              </a:spcAft>
              <a:buClr>
                <a:srgbClr val="1C1C1C"/>
              </a:buClr>
              <a:buSzPts val="1800"/>
              <a:buFont typeface="Arial"/>
              <a:buNone/>
            </a:pPr>
            <a:r>
              <a:rPr lang="en-GB" sz="1800" b="0" i="0" u="none" strike="noStrike" cap="none">
                <a:solidFill>
                  <a:srgbClr val="1C1C1C"/>
                </a:solidFill>
                <a:latin typeface="NTR"/>
                <a:ea typeface="NTR"/>
                <a:cs typeface="NTR"/>
                <a:sym typeface="NTR"/>
              </a:rPr>
              <a:t>The liquid water turns into water vapour when it has evaporated.</a:t>
            </a:r>
            <a:endParaRPr/>
          </a:p>
        </p:txBody>
      </p:sp>
      <p:pic>
        <p:nvPicPr>
          <p:cNvPr id="105" name="Google Shape;105;p6"/>
          <p:cNvPicPr preferRelativeResize="0"/>
          <p:nvPr/>
        </p:nvPicPr>
        <p:blipFill rotWithShape="1">
          <a:blip r:embed="rId4">
            <a:alphaModFix/>
          </a:blip>
          <a:srcRect r="35587"/>
          <a:stretch/>
        </p:blipFill>
        <p:spPr>
          <a:xfrm>
            <a:off x="4157663" y="2051050"/>
            <a:ext cx="1017587" cy="3036888"/>
          </a:xfrm>
          <a:prstGeom prst="rect">
            <a:avLst/>
          </a:prstGeom>
          <a:noFill/>
          <a:ln>
            <a:noFill/>
          </a:ln>
        </p:spPr>
      </p:pic>
      <p:pic>
        <p:nvPicPr>
          <p:cNvPr id="106" name="Google Shape;106;p6"/>
          <p:cNvPicPr preferRelativeResize="0"/>
          <p:nvPr/>
        </p:nvPicPr>
        <p:blipFill rotWithShape="1">
          <a:blip r:embed="rId5">
            <a:alphaModFix/>
          </a:blip>
          <a:srcRect l="41725"/>
          <a:stretch/>
        </p:blipFill>
        <p:spPr>
          <a:xfrm>
            <a:off x="4459288" y="3798888"/>
            <a:ext cx="714375" cy="681037"/>
          </a:xfrm>
          <a:prstGeom prst="rect">
            <a:avLst/>
          </a:prstGeom>
          <a:noFill/>
          <a:ln>
            <a:noFill/>
          </a:ln>
        </p:spPr>
      </p:pic>
      <p:sp>
        <p:nvSpPr>
          <p:cNvPr id="107" name="Google Shape;107;p6"/>
          <p:cNvSpPr txBox="1"/>
          <p:nvPr/>
        </p:nvSpPr>
        <p:spPr>
          <a:xfrm>
            <a:off x="3532188" y="3984625"/>
            <a:ext cx="1047750"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NTR"/>
                <a:ea typeface="NTR"/>
                <a:cs typeface="NTR"/>
                <a:sym typeface="NTR"/>
              </a:rPr>
              <a:t>evaporation</a:t>
            </a:r>
            <a:endParaRPr/>
          </a:p>
        </p:txBody>
      </p:sp>
      <p:sp>
        <p:nvSpPr>
          <p:cNvPr id="108" name="Google Shape;108;p6"/>
          <p:cNvSpPr txBox="1"/>
          <p:nvPr/>
        </p:nvSpPr>
        <p:spPr>
          <a:xfrm>
            <a:off x="3951288" y="2420938"/>
            <a:ext cx="1739900"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NTR"/>
                <a:ea typeface="NTR"/>
                <a:cs typeface="NTR"/>
                <a:sym typeface="NTR"/>
              </a:rPr>
              <a:t>sun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500"/>
                                        <p:tgtEl>
                                          <p:spTgt spid="105"/>
                                        </p:tgtEl>
                                      </p:cBhvr>
                                    </p:animEffect>
                                  </p:childTnLst>
                                </p:cTn>
                              </p:par>
                              <p:par>
                                <p:cTn id="13" presetID="10" presetClass="entr" presetSubtype="0"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fade">
                                      <p:cBhvr>
                                        <p:cTn id="15" dur="500"/>
                                        <p:tgtEl>
                                          <p:spTgt spid="10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6"/>
                                        </p:tgtEl>
                                        <p:attrNameLst>
                                          <p:attrName>style.visibility</p:attrName>
                                        </p:attrNameLst>
                                      </p:cBhvr>
                                      <p:to>
                                        <p:strVal val="visible"/>
                                      </p:to>
                                    </p:set>
                                    <p:animEffect transition="in" filter="fade">
                                      <p:cBhvr>
                                        <p:cTn id="20" dur="500"/>
                                        <p:tgtEl>
                                          <p:spTgt spid="106"/>
                                        </p:tgtEl>
                                      </p:cBhvr>
                                    </p:animEffect>
                                  </p:childTnLst>
                                </p:cTn>
                              </p:par>
                              <p:par>
                                <p:cTn id="21" presetID="10" presetClass="entr" presetSubtype="0" fill="hold" nodeType="withEffect">
                                  <p:stCondLst>
                                    <p:cond delay="0"/>
                                  </p:stCondLst>
                                  <p:childTnLst>
                                    <p:set>
                                      <p:cBhvr>
                                        <p:cTn id="22" dur="1" fill="hold">
                                          <p:stCondLst>
                                            <p:cond delay="0"/>
                                          </p:stCondLst>
                                        </p:cTn>
                                        <p:tgtEl>
                                          <p:spTgt spid="107"/>
                                        </p:tgtEl>
                                        <p:attrNameLst>
                                          <p:attrName>style.visibility</p:attrName>
                                        </p:attrNameLst>
                                      </p:cBhvr>
                                      <p:to>
                                        <p:strVal val="visible"/>
                                      </p:to>
                                    </p:set>
                                    <p:animEffect transition="in" filter="fade">
                                      <p:cBhvr>
                                        <p:cTn id="23"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908</Words>
  <Application>Microsoft Office PowerPoint</Application>
  <PresentationFormat>On-screen Show (4:3)</PresentationFormat>
  <Paragraphs>115</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Play</vt:lpstr>
      <vt:lpstr>Arial</vt:lpstr>
      <vt:lpstr>NTR</vt:lpstr>
      <vt:lpstr>Comic Sans MS</vt:lpstr>
      <vt:lpstr>Office Theme</vt:lpstr>
      <vt:lpstr>04.02.21            Science</vt:lpstr>
      <vt:lpstr>Success Criteria:</vt:lpstr>
      <vt:lpstr>PowerPoint Presentation</vt:lpstr>
      <vt:lpstr>Click on the raindrop to watch a video about the water cycle!</vt:lpstr>
      <vt:lpstr>PowerPoint Presentation</vt:lpstr>
      <vt:lpstr>What Is the Water Cycle?</vt:lpstr>
      <vt:lpstr>What Is the Water Cycle?</vt:lpstr>
      <vt:lpstr>The Stages of the Water Cycle</vt:lpstr>
      <vt:lpstr>The Stages of the Water Cycle</vt:lpstr>
      <vt:lpstr>The Stages of the Water Cycle</vt:lpstr>
      <vt:lpstr>The Stages of the Water Cycle</vt:lpstr>
      <vt:lpstr>The Stages of the Water Cycle</vt:lpstr>
      <vt:lpstr>Sort the Stages</vt:lpstr>
      <vt:lpstr>PowerPoint Presentation</vt:lpstr>
      <vt:lpstr>Label the diagram of the water cycle using the words in the list to help you!</vt:lpstr>
      <vt:lpstr>PowerPoint Presentation</vt:lpstr>
      <vt:lpstr>Well done, in today’s lesson you have learned the different stages of the water cycle and used key scientific vocabulary to accurately discuss and label a diagram of the cycle stages.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04.02.21            Science</dc:title>
  <dc:creator>Twinkl</dc:creator>
  <cp:lastModifiedBy>Louise Richardson</cp:lastModifiedBy>
  <cp:revision>1</cp:revision>
  <dcterms:created xsi:type="dcterms:W3CDTF">2014-10-01T16:09:27Z</dcterms:created>
  <dcterms:modified xsi:type="dcterms:W3CDTF">2021-02-03T19:23:51Z</dcterms:modified>
</cp:coreProperties>
</file>