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1D4wfj/uafSLPFLjW8vmFDKSzG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a:t>
            </a:r>
            <a:endParaRPr/>
          </a:p>
        </p:txBody>
      </p:sp>
      <p:sp>
        <p:nvSpPr>
          <p:cNvPr id="123" name="Google Shape;12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600"/>
          </a:p>
        </p:txBody>
      </p:sp>
      <p:sp>
        <p:nvSpPr>
          <p:cNvPr id="271" name="Google Shape;27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I actually think rather than this slides you could add speech bubbles to the activity slides.</a:t>
            </a:r>
            <a:endParaRPr/>
          </a:p>
        </p:txBody>
      </p:sp>
      <p:sp>
        <p:nvSpPr>
          <p:cNvPr id="319" name="Google Shape;319;p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800">
              <a:solidFill>
                <a:srgbClr val="FF0000"/>
              </a:solidFill>
            </a:endParaRPr>
          </a:p>
        </p:txBody>
      </p:sp>
      <p:sp>
        <p:nvSpPr>
          <p:cNvPr id="325" name="Google Shape;325;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43"/>
        <p:cNvGrpSpPr/>
        <p:nvPr/>
      </p:nvGrpSpPr>
      <p:grpSpPr>
        <a:xfrm>
          <a:off x="0" y="0"/>
          <a:ext cx="0" cy="0"/>
          <a:chOff x="0" y="0"/>
          <a:chExt cx="0" cy="0"/>
        </a:xfrm>
      </p:grpSpPr>
      <p:sp>
        <p:nvSpPr>
          <p:cNvPr id="44" name="Google Shape;44;p40"/>
          <p:cNvSpPr/>
          <p:nvPr/>
        </p:nvSpPr>
        <p:spPr>
          <a:xfrm>
            <a:off x="609598" y="438152"/>
            <a:ext cx="10960100" cy="5957887"/>
          </a:xfrm>
          <a:prstGeom prst="roundRect">
            <a:avLst>
              <a:gd name="adj" fmla="val 2649"/>
            </a:avLst>
          </a:prstGeom>
          <a:solidFill>
            <a:schemeClr val="lt1">
              <a:alpha val="89803"/>
            </a:schemeClr>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b="0" i="0" u="none" strike="noStrike" cap="none">
                <a:solidFill>
                  <a:schemeClr val="lt1"/>
                </a:solidFill>
                <a:latin typeface="Arial"/>
                <a:ea typeface="Arial"/>
                <a:cs typeface="Arial"/>
                <a:sym typeface="Arial"/>
              </a:rPr>
              <a:t> </a:t>
            </a:r>
            <a:endParaRPr/>
          </a:p>
        </p:txBody>
      </p:sp>
      <p:sp>
        <p:nvSpPr>
          <p:cNvPr id="45" name="Google Shape;45;p40"/>
          <p:cNvSpPr txBox="1">
            <a:spLocks noGrp="1"/>
          </p:cNvSpPr>
          <p:nvPr>
            <p:ph type="title"/>
          </p:nvPr>
        </p:nvSpPr>
        <p:spPr>
          <a:xfrm>
            <a:off x="609598" y="478895"/>
            <a:ext cx="10960100" cy="99430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46"/>
        <p:cNvGrpSpPr/>
        <p:nvPr/>
      </p:nvGrpSpPr>
      <p:grpSpPr>
        <a:xfrm>
          <a:off x="0" y="0"/>
          <a:ext cx="0" cy="0"/>
          <a:chOff x="0" y="0"/>
          <a:chExt cx="0" cy="0"/>
        </a:xfrm>
      </p:grpSpPr>
      <p:sp>
        <p:nvSpPr>
          <p:cNvPr id="47" name="Google Shape;47;p41"/>
          <p:cNvSpPr/>
          <p:nvPr/>
        </p:nvSpPr>
        <p:spPr>
          <a:xfrm>
            <a:off x="609598" y="438152"/>
            <a:ext cx="10960100" cy="5957887"/>
          </a:xfrm>
          <a:prstGeom prst="roundRect">
            <a:avLst>
              <a:gd name="adj" fmla="val 2649"/>
            </a:avLst>
          </a:prstGeom>
          <a:solidFill>
            <a:schemeClr val="lt1">
              <a:alpha val="89803"/>
            </a:schemeClr>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b="0" i="0" u="none" strike="noStrike" cap="none">
                <a:solidFill>
                  <a:schemeClr val="lt1"/>
                </a:solidFill>
                <a:latin typeface="Arial"/>
                <a:ea typeface="Arial"/>
                <a:cs typeface="Arial"/>
                <a:sym typeface="Arial"/>
              </a:rPr>
              <a:t> </a:t>
            </a:r>
            <a:endParaRPr/>
          </a:p>
        </p:txBody>
      </p:sp>
      <p:sp>
        <p:nvSpPr>
          <p:cNvPr id="48" name="Google Shape;48;p41"/>
          <p:cNvSpPr txBox="1">
            <a:spLocks noGrp="1"/>
          </p:cNvSpPr>
          <p:nvPr>
            <p:ph type="title"/>
          </p:nvPr>
        </p:nvSpPr>
        <p:spPr>
          <a:xfrm>
            <a:off x="609598" y="478895"/>
            <a:ext cx="10960100" cy="99430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49"/>
        <p:cNvGrpSpPr/>
        <p:nvPr/>
      </p:nvGrpSpPr>
      <p:grpSpPr>
        <a:xfrm>
          <a:off x="0" y="0"/>
          <a:ext cx="0" cy="0"/>
          <a:chOff x="0" y="0"/>
          <a:chExt cx="0" cy="0"/>
        </a:xfrm>
      </p:grpSpPr>
      <p:sp>
        <p:nvSpPr>
          <p:cNvPr id="50" name="Google Shape;50;p42"/>
          <p:cNvSpPr/>
          <p:nvPr/>
        </p:nvSpPr>
        <p:spPr>
          <a:xfrm>
            <a:off x="609598" y="438152"/>
            <a:ext cx="10960100" cy="5957887"/>
          </a:xfrm>
          <a:prstGeom prst="roundRect">
            <a:avLst>
              <a:gd name="adj" fmla="val 2649"/>
            </a:avLst>
          </a:prstGeom>
          <a:solidFill>
            <a:schemeClr val="lt1">
              <a:alpha val="89803"/>
            </a:schemeClr>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b="0" i="0" u="none" strike="noStrike" cap="none">
                <a:solidFill>
                  <a:schemeClr val="lt1"/>
                </a:solidFill>
                <a:latin typeface="Arial"/>
                <a:ea typeface="Arial"/>
                <a:cs typeface="Arial"/>
                <a:sym typeface="Arial"/>
              </a:rPr>
              <a:t> </a:t>
            </a:r>
            <a:endParaRPr/>
          </a:p>
        </p:txBody>
      </p:sp>
      <p:sp>
        <p:nvSpPr>
          <p:cNvPr id="51" name="Google Shape;51;p42"/>
          <p:cNvSpPr txBox="1">
            <a:spLocks noGrp="1"/>
          </p:cNvSpPr>
          <p:nvPr>
            <p:ph type="title"/>
          </p:nvPr>
        </p:nvSpPr>
        <p:spPr>
          <a:xfrm>
            <a:off x="609598" y="478895"/>
            <a:ext cx="10960100" cy="99430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2"/>
        <p:cNvGrpSpPr/>
        <p:nvPr/>
      </p:nvGrpSpPr>
      <p:grpSpPr>
        <a:xfrm>
          <a:off x="0" y="0"/>
          <a:ext cx="0" cy="0"/>
          <a:chOff x="0" y="0"/>
          <a:chExt cx="0" cy="0"/>
        </a:xfrm>
      </p:grpSpPr>
      <p:sp>
        <p:nvSpPr>
          <p:cNvPr id="53" name="Google Shape;53;p4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4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5" name="Google Shape;5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4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1" name="Google Shape;6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4"/>
        <p:cNvGrpSpPr/>
        <p:nvPr/>
      </p:nvGrpSpPr>
      <p:grpSpPr>
        <a:xfrm>
          <a:off x="0" y="0"/>
          <a:ext cx="0" cy="0"/>
          <a:chOff x="0" y="0"/>
          <a:chExt cx="0" cy="0"/>
        </a:xfrm>
      </p:grpSpPr>
      <p:sp>
        <p:nvSpPr>
          <p:cNvPr id="65" name="Google Shape;65;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4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4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1"/>
        <p:cNvGrpSpPr/>
        <p:nvPr/>
      </p:nvGrpSpPr>
      <p:grpSpPr>
        <a:xfrm>
          <a:off x="0" y="0"/>
          <a:ext cx="0" cy="0"/>
          <a:chOff x="0" y="0"/>
          <a:chExt cx="0" cy="0"/>
        </a:xfrm>
      </p:grpSpPr>
      <p:sp>
        <p:nvSpPr>
          <p:cNvPr id="72" name="Google Shape;72;p4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4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4" name="Google Shape;74;p4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6" name="Google Shape;76;p4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5"/>
        <p:cNvGrpSpPr/>
        <p:nvPr/>
      </p:nvGrpSpPr>
      <p:grpSpPr>
        <a:xfrm>
          <a:off x="0" y="0"/>
          <a:ext cx="0" cy="0"/>
          <a:chOff x="0" y="0"/>
          <a:chExt cx="0" cy="0"/>
        </a:xfrm>
      </p:grpSpPr>
      <p:sp>
        <p:nvSpPr>
          <p:cNvPr id="86" name="Google Shape;86;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9"/>
        <p:cNvGrpSpPr/>
        <p:nvPr/>
      </p:nvGrpSpPr>
      <p:grpSpPr>
        <a:xfrm>
          <a:off x="0" y="0"/>
          <a:ext cx="0" cy="0"/>
          <a:chOff x="0" y="0"/>
          <a:chExt cx="0" cy="0"/>
        </a:xfrm>
      </p:grpSpPr>
      <p:sp>
        <p:nvSpPr>
          <p:cNvPr id="90" name="Google Shape;90;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4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2" name="Google Shape;92;p4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3" name="Google Shape;93;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ims Slide">
  <p:cSld name="Aims Slide">
    <p:spTree>
      <p:nvGrpSpPr>
        <p:cNvPr id="1" name="Shape 21"/>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6"/>
        <p:cNvGrpSpPr/>
        <p:nvPr/>
      </p:nvGrpSpPr>
      <p:grpSpPr>
        <a:xfrm>
          <a:off x="0" y="0"/>
          <a:ext cx="0" cy="0"/>
          <a:chOff x="0" y="0"/>
          <a:chExt cx="0" cy="0"/>
        </a:xfrm>
      </p:grpSpPr>
      <p:sp>
        <p:nvSpPr>
          <p:cNvPr id="97" name="Google Shape;97;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5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9" name="Google Shape;99;p5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0" name="Google Shape;100;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3"/>
        <p:cNvGrpSpPr/>
        <p:nvPr/>
      </p:nvGrpSpPr>
      <p:grpSpPr>
        <a:xfrm>
          <a:off x="0" y="0"/>
          <a:ext cx="0" cy="0"/>
          <a:chOff x="0" y="0"/>
          <a:chExt cx="0" cy="0"/>
        </a:xfrm>
      </p:grpSpPr>
      <p:sp>
        <p:nvSpPr>
          <p:cNvPr id="104" name="Google Shape;104;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5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9"/>
        <p:cNvGrpSpPr/>
        <p:nvPr/>
      </p:nvGrpSpPr>
      <p:grpSpPr>
        <a:xfrm>
          <a:off x="0" y="0"/>
          <a:ext cx="0" cy="0"/>
          <a:chOff x="0" y="0"/>
          <a:chExt cx="0" cy="0"/>
        </a:xfrm>
      </p:grpSpPr>
      <p:sp>
        <p:nvSpPr>
          <p:cNvPr id="110" name="Google Shape;110;p5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5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2"/>
        <p:cNvGrpSpPr/>
        <p:nvPr/>
      </p:nvGrpSpPr>
      <p:grpSpPr>
        <a:xfrm>
          <a:off x="0" y="0"/>
          <a:ext cx="0" cy="0"/>
          <a:chOff x="0" y="0"/>
          <a:chExt cx="0" cy="0"/>
        </a:xfrm>
      </p:grpSpPr>
      <p:sp>
        <p:nvSpPr>
          <p:cNvPr id="23" name="Google Shape;23;p33"/>
          <p:cNvSpPr/>
          <p:nvPr/>
        </p:nvSpPr>
        <p:spPr>
          <a:xfrm>
            <a:off x="609598" y="438152"/>
            <a:ext cx="10960100" cy="5957887"/>
          </a:xfrm>
          <a:prstGeom prst="roundRect">
            <a:avLst>
              <a:gd name="adj" fmla="val 2649"/>
            </a:avLst>
          </a:prstGeom>
          <a:solidFill>
            <a:schemeClr val="lt1">
              <a:alpha val="89803"/>
            </a:schemeClr>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b="0" i="0" u="none" strike="noStrike" cap="none">
                <a:solidFill>
                  <a:schemeClr val="lt1"/>
                </a:solidFill>
                <a:latin typeface="Arial"/>
                <a:ea typeface="Arial"/>
                <a:cs typeface="Arial"/>
                <a:sym typeface="Arial"/>
              </a:rPr>
              <a:t> </a:t>
            </a:r>
            <a:endParaRPr/>
          </a:p>
        </p:txBody>
      </p:sp>
      <p:sp>
        <p:nvSpPr>
          <p:cNvPr id="24" name="Google Shape;24;p33"/>
          <p:cNvSpPr txBox="1">
            <a:spLocks noGrp="1"/>
          </p:cNvSpPr>
          <p:nvPr>
            <p:ph type="title"/>
          </p:nvPr>
        </p:nvSpPr>
        <p:spPr>
          <a:xfrm>
            <a:off x="609598" y="478895"/>
            <a:ext cx="10960100" cy="99430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5"/>
        <p:cNvGrpSpPr/>
        <p:nvPr/>
      </p:nvGrpSpPr>
      <p:grpSpPr>
        <a:xfrm>
          <a:off x="0" y="0"/>
          <a:ext cx="0" cy="0"/>
          <a:chOff x="0" y="0"/>
          <a:chExt cx="0" cy="0"/>
        </a:xfrm>
      </p:grpSpPr>
      <p:sp>
        <p:nvSpPr>
          <p:cNvPr id="26" name="Google Shape;26;p34"/>
          <p:cNvSpPr/>
          <p:nvPr/>
        </p:nvSpPr>
        <p:spPr>
          <a:xfrm>
            <a:off x="609598" y="438152"/>
            <a:ext cx="10960100" cy="5957887"/>
          </a:xfrm>
          <a:prstGeom prst="roundRect">
            <a:avLst>
              <a:gd name="adj" fmla="val 2649"/>
            </a:avLst>
          </a:prstGeom>
          <a:solidFill>
            <a:schemeClr val="lt1">
              <a:alpha val="89803"/>
            </a:schemeClr>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b="0" i="0" u="none" strike="noStrike" cap="none">
                <a:solidFill>
                  <a:schemeClr val="lt1"/>
                </a:solidFill>
                <a:latin typeface="Arial"/>
                <a:ea typeface="Arial"/>
                <a:cs typeface="Arial"/>
                <a:sym typeface="Arial"/>
              </a:rPr>
              <a:t> </a:t>
            </a:r>
            <a:endParaRPr/>
          </a:p>
        </p:txBody>
      </p:sp>
      <p:sp>
        <p:nvSpPr>
          <p:cNvPr id="27" name="Google Shape;27;p34"/>
          <p:cNvSpPr txBox="1">
            <a:spLocks noGrp="1"/>
          </p:cNvSpPr>
          <p:nvPr>
            <p:ph type="title"/>
          </p:nvPr>
        </p:nvSpPr>
        <p:spPr>
          <a:xfrm>
            <a:off x="609598" y="478895"/>
            <a:ext cx="10960100" cy="99430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8"/>
        <p:cNvGrpSpPr/>
        <p:nvPr/>
      </p:nvGrpSpPr>
      <p:grpSpPr>
        <a:xfrm>
          <a:off x="0" y="0"/>
          <a:ext cx="0" cy="0"/>
          <a:chOff x="0" y="0"/>
          <a:chExt cx="0" cy="0"/>
        </a:xfrm>
      </p:grpSpPr>
      <p:sp>
        <p:nvSpPr>
          <p:cNvPr id="29" name="Google Shape;29;p35"/>
          <p:cNvSpPr/>
          <p:nvPr/>
        </p:nvSpPr>
        <p:spPr>
          <a:xfrm>
            <a:off x="609598" y="438152"/>
            <a:ext cx="10960100" cy="5957887"/>
          </a:xfrm>
          <a:prstGeom prst="roundRect">
            <a:avLst>
              <a:gd name="adj" fmla="val 2649"/>
            </a:avLst>
          </a:prstGeom>
          <a:solidFill>
            <a:schemeClr val="lt1">
              <a:alpha val="89803"/>
            </a:schemeClr>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b="0" i="0" u="none" strike="noStrike" cap="none">
                <a:solidFill>
                  <a:schemeClr val="lt1"/>
                </a:solidFill>
                <a:latin typeface="Arial"/>
                <a:ea typeface="Arial"/>
                <a:cs typeface="Arial"/>
                <a:sym typeface="Arial"/>
              </a:rPr>
              <a:t> </a:t>
            </a:r>
            <a:endParaRPr/>
          </a:p>
        </p:txBody>
      </p:sp>
      <p:sp>
        <p:nvSpPr>
          <p:cNvPr id="30" name="Google Shape;30;p35"/>
          <p:cNvSpPr txBox="1">
            <a:spLocks noGrp="1"/>
          </p:cNvSpPr>
          <p:nvPr>
            <p:ph type="title"/>
          </p:nvPr>
        </p:nvSpPr>
        <p:spPr>
          <a:xfrm>
            <a:off x="609598" y="478895"/>
            <a:ext cx="10960100" cy="99430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31"/>
        <p:cNvGrpSpPr/>
        <p:nvPr/>
      </p:nvGrpSpPr>
      <p:grpSpPr>
        <a:xfrm>
          <a:off x="0" y="0"/>
          <a:ext cx="0" cy="0"/>
          <a:chOff x="0" y="0"/>
          <a:chExt cx="0" cy="0"/>
        </a:xfrm>
      </p:grpSpPr>
      <p:sp>
        <p:nvSpPr>
          <p:cNvPr id="32" name="Google Shape;32;p36"/>
          <p:cNvSpPr/>
          <p:nvPr/>
        </p:nvSpPr>
        <p:spPr>
          <a:xfrm>
            <a:off x="609598" y="438152"/>
            <a:ext cx="10960100" cy="5957887"/>
          </a:xfrm>
          <a:prstGeom prst="roundRect">
            <a:avLst>
              <a:gd name="adj" fmla="val 2649"/>
            </a:avLst>
          </a:prstGeom>
          <a:solidFill>
            <a:schemeClr val="lt1">
              <a:alpha val="89803"/>
            </a:schemeClr>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b="0" i="0" u="none" strike="noStrike" cap="none">
                <a:solidFill>
                  <a:schemeClr val="lt1"/>
                </a:solidFill>
                <a:latin typeface="Arial"/>
                <a:ea typeface="Arial"/>
                <a:cs typeface="Arial"/>
                <a:sym typeface="Arial"/>
              </a:rPr>
              <a:t> </a:t>
            </a:r>
            <a:endParaRPr/>
          </a:p>
        </p:txBody>
      </p:sp>
      <p:sp>
        <p:nvSpPr>
          <p:cNvPr id="33" name="Google Shape;33;p36"/>
          <p:cNvSpPr txBox="1">
            <a:spLocks noGrp="1"/>
          </p:cNvSpPr>
          <p:nvPr>
            <p:ph type="title"/>
          </p:nvPr>
        </p:nvSpPr>
        <p:spPr>
          <a:xfrm>
            <a:off x="609598" y="478895"/>
            <a:ext cx="10960100" cy="99430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34"/>
        <p:cNvGrpSpPr/>
        <p:nvPr/>
      </p:nvGrpSpPr>
      <p:grpSpPr>
        <a:xfrm>
          <a:off x="0" y="0"/>
          <a:ext cx="0" cy="0"/>
          <a:chOff x="0" y="0"/>
          <a:chExt cx="0" cy="0"/>
        </a:xfrm>
      </p:grpSpPr>
      <p:sp>
        <p:nvSpPr>
          <p:cNvPr id="35" name="Google Shape;35;p37"/>
          <p:cNvSpPr/>
          <p:nvPr/>
        </p:nvSpPr>
        <p:spPr>
          <a:xfrm>
            <a:off x="609598" y="438152"/>
            <a:ext cx="10960100" cy="5957887"/>
          </a:xfrm>
          <a:prstGeom prst="roundRect">
            <a:avLst>
              <a:gd name="adj" fmla="val 2649"/>
            </a:avLst>
          </a:prstGeom>
          <a:solidFill>
            <a:schemeClr val="lt1">
              <a:alpha val="89803"/>
            </a:schemeClr>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b="0" i="0" u="none" strike="noStrike" cap="none">
                <a:solidFill>
                  <a:schemeClr val="lt1"/>
                </a:solidFill>
                <a:latin typeface="Arial"/>
                <a:ea typeface="Arial"/>
                <a:cs typeface="Arial"/>
                <a:sym typeface="Arial"/>
              </a:rPr>
              <a:t> </a:t>
            </a:r>
            <a:endParaRPr/>
          </a:p>
        </p:txBody>
      </p:sp>
      <p:sp>
        <p:nvSpPr>
          <p:cNvPr id="36" name="Google Shape;36;p37"/>
          <p:cNvSpPr txBox="1">
            <a:spLocks noGrp="1"/>
          </p:cNvSpPr>
          <p:nvPr>
            <p:ph type="title"/>
          </p:nvPr>
        </p:nvSpPr>
        <p:spPr>
          <a:xfrm>
            <a:off x="609598" y="478895"/>
            <a:ext cx="10960100" cy="99430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37"/>
        <p:cNvGrpSpPr/>
        <p:nvPr/>
      </p:nvGrpSpPr>
      <p:grpSpPr>
        <a:xfrm>
          <a:off x="0" y="0"/>
          <a:ext cx="0" cy="0"/>
          <a:chOff x="0" y="0"/>
          <a:chExt cx="0" cy="0"/>
        </a:xfrm>
      </p:grpSpPr>
      <p:sp>
        <p:nvSpPr>
          <p:cNvPr id="38" name="Google Shape;38;p38"/>
          <p:cNvSpPr/>
          <p:nvPr/>
        </p:nvSpPr>
        <p:spPr>
          <a:xfrm>
            <a:off x="609598" y="438152"/>
            <a:ext cx="10960100" cy="5957887"/>
          </a:xfrm>
          <a:prstGeom prst="roundRect">
            <a:avLst>
              <a:gd name="adj" fmla="val 2649"/>
            </a:avLst>
          </a:prstGeom>
          <a:solidFill>
            <a:schemeClr val="lt1">
              <a:alpha val="89803"/>
            </a:schemeClr>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b="0" i="0" u="none" strike="noStrike" cap="none">
                <a:solidFill>
                  <a:schemeClr val="lt1"/>
                </a:solidFill>
                <a:latin typeface="Arial"/>
                <a:ea typeface="Arial"/>
                <a:cs typeface="Arial"/>
                <a:sym typeface="Arial"/>
              </a:rPr>
              <a:t> </a:t>
            </a:r>
            <a:endParaRPr/>
          </a:p>
        </p:txBody>
      </p:sp>
      <p:sp>
        <p:nvSpPr>
          <p:cNvPr id="39" name="Google Shape;39;p38"/>
          <p:cNvSpPr txBox="1">
            <a:spLocks noGrp="1"/>
          </p:cNvSpPr>
          <p:nvPr>
            <p:ph type="title"/>
          </p:nvPr>
        </p:nvSpPr>
        <p:spPr>
          <a:xfrm>
            <a:off x="609598" y="478895"/>
            <a:ext cx="10960100" cy="99430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40"/>
        <p:cNvGrpSpPr/>
        <p:nvPr/>
      </p:nvGrpSpPr>
      <p:grpSpPr>
        <a:xfrm>
          <a:off x="0" y="0"/>
          <a:ext cx="0" cy="0"/>
          <a:chOff x="0" y="0"/>
          <a:chExt cx="0" cy="0"/>
        </a:xfrm>
      </p:grpSpPr>
      <p:sp>
        <p:nvSpPr>
          <p:cNvPr id="41" name="Google Shape;41;p39"/>
          <p:cNvSpPr/>
          <p:nvPr/>
        </p:nvSpPr>
        <p:spPr>
          <a:xfrm>
            <a:off x="609598" y="438152"/>
            <a:ext cx="10960100" cy="5957887"/>
          </a:xfrm>
          <a:prstGeom prst="roundRect">
            <a:avLst>
              <a:gd name="adj" fmla="val 2649"/>
            </a:avLst>
          </a:prstGeom>
          <a:solidFill>
            <a:schemeClr val="lt1">
              <a:alpha val="89803"/>
            </a:schemeClr>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b="0" i="0" u="none" strike="noStrike" cap="none">
                <a:solidFill>
                  <a:schemeClr val="lt1"/>
                </a:solidFill>
                <a:latin typeface="Arial"/>
                <a:ea typeface="Arial"/>
                <a:cs typeface="Arial"/>
                <a:sym typeface="Arial"/>
              </a:rPr>
              <a:t> </a:t>
            </a:r>
            <a:endParaRPr/>
          </a:p>
        </p:txBody>
      </p:sp>
      <p:sp>
        <p:nvSpPr>
          <p:cNvPr id="42" name="Google Shape;42;p39"/>
          <p:cNvSpPr txBox="1">
            <a:spLocks noGrp="1"/>
          </p:cNvSpPr>
          <p:nvPr>
            <p:ph type="title"/>
          </p:nvPr>
        </p:nvSpPr>
        <p:spPr>
          <a:xfrm>
            <a:off x="609598" y="478895"/>
            <a:ext cx="10960100" cy="99430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bbc.co.uk/bitesize/topics/zkgg87h/articles/z3wpp39"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hyperlink" Target="https://www.bbc.co.uk/bitesize/topics/zkgg87h/articles/zydxmnb"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030A0"/>
              </a:buClr>
              <a:buSzPts val="4400"/>
              <a:buFont typeface="Comic Sans MS"/>
              <a:buNone/>
            </a:pPr>
            <a:r>
              <a:rPr lang="en-GB">
                <a:solidFill>
                  <a:srgbClr val="7030A0"/>
                </a:solidFill>
                <a:latin typeface="Comic Sans MS"/>
                <a:ea typeface="Comic Sans MS"/>
                <a:cs typeface="Comic Sans MS"/>
                <a:sym typeface="Comic Sans MS"/>
              </a:rPr>
              <a:t>12.02.21 			Science</a:t>
            </a:r>
            <a:endParaRPr/>
          </a:p>
        </p:txBody>
      </p:sp>
      <p:sp>
        <p:nvSpPr>
          <p:cNvPr id="120" name="Google Shape;120;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030A0"/>
              </a:buClr>
              <a:buSzPts val="2800"/>
              <a:buNone/>
            </a:pPr>
            <a:r>
              <a:rPr lang="en-GB">
                <a:solidFill>
                  <a:srgbClr val="7030A0"/>
                </a:solidFill>
                <a:latin typeface="Comic Sans MS"/>
                <a:ea typeface="Comic Sans MS"/>
                <a:cs typeface="Comic Sans MS"/>
                <a:sym typeface="Comic Sans MS"/>
              </a:rPr>
              <a:t>Hi Year 4, </a:t>
            </a:r>
            <a:endParaRPr/>
          </a:p>
          <a:p>
            <a:pPr marL="0" lvl="0" indent="0" algn="l" rtl="0">
              <a:lnSpc>
                <a:spcPct val="90000"/>
              </a:lnSpc>
              <a:spcBef>
                <a:spcPts val="1000"/>
              </a:spcBef>
              <a:spcAft>
                <a:spcPts val="0"/>
              </a:spcAft>
              <a:buClr>
                <a:schemeClr val="dk1"/>
              </a:buClr>
              <a:buSzPts val="2800"/>
              <a:buNone/>
            </a:pPr>
            <a:endParaRPr>
              <a:solidFill>
                <a:srgbClr val="7030A0"/>
              </a:solidFill>
              <a:latin typeface="Comic Sans MS"/>
              <a:ea typeface="Comic Sans MS"/>
              <a:cs typeface="Comic Sans MS"/>
              <a:sym typeface="Comic Sans MS"/>
            </a:endParaRPr>
          </a:p>
          <a:p>
            <a:pPr marL="0" lvl="0" indent="0" algn="l" rtl="0">
              <a:lnSpc>
                <a:spcPct val="90000"/>
              </a:lnSpc>
              <a:spcBef>
                <a:spcPts val="1000"/>
              </a:spcBef>
              <a:spcAft>
                <a:spcPts val="0"/>
              </a:spcAft>
              <a:buClr>
                <a:srgbClr val="7030A0"/>
              </a:buClr>
              <a:buSzPts val="2800"/>
              <a:buNone/>
            </a:pPr>
            <a:r>
              <a:rPr lang="en-GB">
                <a:solidFill>
                  <a:srgbClr val="7030A0"/>
                </a:solidFill>
                <a:latin typeface="Comic Sans MS"/>
                <a:ea typeface="Comic Sans MS"/>
                <a:cs typeface="Comic Sans MS"/>
                <a:sym typeface="Comic Sans MS"/>
              </a:rPr>
              <a:t>In today’s lesson we are going to be looking at the water cycle again but this time we are going to focus on </a:t>
            </a:r>
            <a:r>
              <a:rPr lang="en-GB" b="1">
                <a:solidFill>
                  <a:srgbClr val="7030A0"/>
                </a:solidFill>
                <a:latin typeface="Comic Sans MS"/>
                <a:ea typeface="Comic Sans MS"/>
                <a:cs typeface="Comic Sans MS"/>
                <a:sym typeface="Comic Sans MS"/>
              </a:rPr>
              <a:t>evaporation </a:t>
            </a:r>
            <a:r>
              <a:rPr lang="en-GB">
                <a:solidFill>
                  <a:srgbClr val="7030A0"/>
                </a:solidFill>
                <a:latin typeface="Comic Sans MS"/>
                <a:ea typeface="Comic Sans MS"/>
                <a:cs typeface="Comic Sans MS"/>
                <a:sym typeface="Comic Sans MS"/>
              </a:rPr>
              <a:t>and </a:t>
            </a:r>
            <a:r>
              <a:rPr lang="en-GB" b="1">
                <a:solidFill>
                  <a:srgbClr val="7030A0"/>
                </a:solidFill>
                <a:latin typeface="Comic Sans MS"/>
                <a:ea typeface="Comic Sans MS"/>
                <a:cs typeface="Comic Sans MS"/>
                <a:sym typeface="Comic Sans MS"/>
              </a:rPr>
              <a:t>condensation</a:t>
            </a:r>
            <a:r>
              <a:rPr lang="en-GB">
                <a:solidFill>
                  <a:srgbClr val="7030A0"/>
                </a:solidFill>
                <a:latin typeface="Comic Sans MS"/>
                <a:ea typeface="Comic Sans MS"/>
                <a:cs typeface="Comic Sans MS"/>
                <a:sym typeface="Comic Sans MS"/>
              </a:rPr>
              <a:t>. </a:t>
            </a:r>
            <a:endParaRPr>
              <a:solidFill>
                <a:srgbClr val="7030A0"/>
              </a:solidFill>
              <a:latin typeface="Comic Sans MS"/>
              <a:ea typeface="Comic Sans MS"/>
              <a:cs typeface="Comic Sans MS"/>
              <a:sym typeface="Comic Sans MS"/>
            </a:endParaRPr>
          </a:p>
          <a:p>
            <a:pPr marL="0" lvl="0" indent="0" algn="l" rtl="0">
              <a:lnSpc>
                <a:spcPct val="90000"/>
              </a:lnSpc>
              <a:spcBef>
                <a:spcPts val="1000"/>
              </a:spcBef>
              <a:spcAft>
                <a:spcPts val="0"/>
              </a:spcAft>
              <a:buClr>
                <a:srgbClr val="7030A0"/>
              </a:buClr>
              <a:buSzPts val="2800"/>
              <a:buNone/>
            </a:pPr>
            <a:r>
              <a:rPr lang="en-GB">
                <a:solidFill>
                  <a:srgbClr val="7030A0"/>
                </a:solidFill>
                <a:latin typeface="Comic Sans MS"/>
                <a:ea typeface="Comic Sans MS"/>
                <a:cs typeface="Comic Sans MS"/>
                <a:sym typeface="Comic Sans MS"/>
              </a:rPr>
              <a:t>You will need to watch the video on the first slide and complete the activity and quiz on the BBC Bitesize website, then read through the presentation slides carefully and complete the activities. </a:t>
            </a:r>
            <a:endParaRPr/>
          </a:p>
          <a:p>
            <a:pPr marL="0" lvl="0" indent="0" algn="l" rtl="0">
              <a:lnSpc>
                <a:spcPct val="90000"/>
              </a:lnSpc>
              <a:spcBef>
                <a:spcPts val="1000"/>
              </a:spcBef>
              <a:spcAft>
                <a:spcPts val="0"/>
              </a:spcAft>
              <a:buClr>
                <a:schemeClr val="dk1"/>
              </a:buClr>
              <a:buSzPts val="2800"/>
              <a:buNone/>
            </a:pPr>
            <a:endParaRPr>
              <a:solidFill>
                <a:srgbClr val="7030A0"/>
              </a:solidFill>
              <a:latin typeface="Comic Sans MS"/>
              <a:ea typeface="Comic Sans MS"/>
              <a:cs typeface="Comic Sans MS"/>
              <a:sym typeface="Comic Sans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p:nvPr/>
        </p:nvSpPr>
        <p:spPr>
          <a:xfrm>
            <a:off x="1486959" y="5786439"/>
            <a:ext cx="9218083"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00" b="0" i="0" u="none" strike="noStrike" cap="none">
                <a:solidFill>
                  <a:srgbClr val="191300"/>
                </a:solidFill>
                <a:latin typeface="Arial"/>
                <a:ea typeface="Arial"/>
                <a:cs typeface="Arial"/>
                <a:sym typeface="Arial"/>
              </a:rPr>
              <a:t>Photo courtesy of  Elsie esq. (@flickr.com) - granted under creative commons licence - attribution</a:t>
            </a:r>
            <a:endParaRPr/>
          </a:p>
        </p:txBody>
      </p:sp>
      <p:pic>
        <p:nvPicPr>
          <p:cNvPr id="182" name="Google Shape;182;p10"/>
          <p:cNvPicPr preferRelativeResize="0"/>
          <p:nvPr/>
        </p:nvPicPr>
        <p:blipFill rotWithShape="1">
          <a:blip r:embed="rId3">
            <a:alphaModFix/>
          </a:blip>
          <a:srcRect/>
          <a:stretch/>
        </p:blipFill>
        <p:spPr>
          <a:xfrm>
            <a:off x="827617" y="1133476"/>
            <a:ext cx="10536767" cy="4652963"/>
          </a:xfrm>
          <a:prstGeom prst="rect">
            <a:avLst/>
          </a:prstGeom>
          <a:noFill/>
          <a:ln>
            <a:noFill/>
          </a:ln>
        </p:spPr>
      </p:pic>
      <p:sp>
        <p:nvSpPr>
          <p:cNvPr id="183" name="Google Shape;183;p10"/>
          <p:cNvSpPr/>
          <p:nvPr/>
        </p:nvSpPr>
        <p:spPr>
          <a:xfrm>
            <a:off x="7947212" y="4343400"/>
            <a:ext cx="4244788" cy="2188162"/>
          </a:xfrm>
          <a:prstGeom prst="wedgeEllipseCallout">
            <a:avLst>
              <a:gd name="adj1" fmla="val -20833"/>
              <a:gd name="adj2" fmla="val 62500"/>
            </a:avLst>
          </a:prstGeom>
          <a:solidFill>
            <a:srgbClr val="FF0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i="0" u="none" strike="noStrike" cap="none">
                <a:solidFill>
                  <a:schemeClr val="lt1"/>
                </a:solidFill>
                <a:latin typeface="Comic Sans MS"/>
                <a:ea typeface="Comic Sans MS"/>
                <a:cs typeface="Comic Sans MS"/>
                <a:sym typeface="Comic Sans MS"/>
              </a:rPr>
              <a:t>What body of water can you see? Is there a heat source?</a:t>
            </a:r>
            <a:endParaRPr/>
          </a:p>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1"/>
          <p:cNvSpPr/>
          <p:nvPr/>
        </p:nvSpPr>
        <p:spPr>
          <a:xfrm>
            <a:off x="1486959" y="6072506"/>
            <a:ext cx="9218083"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00" b="0" i="0" u="none" strike="noStrike" cap="none">
                <a:solidFill>
                  <a:srgbClr val="191300"/>
                </a:solidFill>
                <a:latin typeface="Arial"/>
                <a:ea typeface="Arial"/>
                <a:cs typeface="Arial"/>
                <a:sym typeface="Arial"/>
              </a:rPr>
              <a:t>Photo courtesy of  SYA Extreme (@flickr.com) - granted under creative commons licence - attribution</a:t>
            </a:r>
            <a:endParaRPr/>
          </a:p>
        </p:txBody>
      </p:sp>
      <p:pic>
        <p:nvPicPr>
          <p:cNvPr id="189" name="Google Shape;189;p11"/>
          <p:cNvPicPr preferRelativeResize="0"/>
          <p:nvPr/>
        </p:nvPicPr>
        <p:blipFill rotWithShape="1">
          <a:blip r:embed="rId3">
            <a:alphaModFix/>
          </a:blip>
          <a:srcRect/>
          <a:stretch/>
        </p:blipFill>
        <p:spPr>
          <a:xfrm>
            <a:off x="1440392" y="834390"/>
            <a:ext cx="9311217" cy="5237163"/>
          </a:xfrm>
          <a:prstGeom prst="rect">
            <a:avLst/>
          </a:prstGeom>
          <a:noFill/>
          <a:ln>
            <a:noFill/>
          </a:ln>
        </p:spPr>
      </p:pic>
      <p:sp>
        <p:nvSpPr>
          <p:cNvPr id="190" name="Google Shape;190;p11"/>
          <p:cNvSpPr/>
          <p:nvPr/>
        </p:nvSpPr>
        <p:spPr>
          <a:xfrm>
            <a:off x="7947212" y="4343400"/>
            <a:ext cx="4244788" cy="2188162"/>
          </a:xfrm>
          <a:prstGeom prst="wedgeEllipseCallout">
            <a:avLst>
              <a:gd name="adj1" fmla="val -20833"/>
              <a:gd name="adj2" fmla="val 62500"/>
            </a:avLst>
          </a:prstGeom>
          <a:solidFill>
            <a:srgbClr val="FF0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i="0" u="none" strike="noStrike" cap="none">
                <a:solidFill>
                  <a:schemeClr val="lt1"/>
                </a:solidFill>
                <a:latin typeface="Comic Sans MS"/>
                <a:ea typeface="Comic Sans MS"/>
                <a:cs typeface="Comic Sans MS"/>
                <a:sym typeface="Comic Sans MS"/>
              </a:rPr>
              <a:t>What about here? Has the heat source changed or stayed the same?</a:t>
            </a:r>
            <a:endParaRPr/>
          </a:p>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2"/>
          <p:cNvSpPr/>
          <p:nvPr/>
        </p:nvSpPr>
        <p:spPr>
          <a:xfrm>
            <a:off x="1486959" y="5859414"/>
            <a:ext cx="9218083"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00" b="0" i="0" u="none" strike="noStrike" cap="none">
                <a:solidFill>
                  <a:srgbClr val="191300"/>
                </a:solidFill>
                <a:latin typeface="Arial"/>
                <a:ea typeface="Arial"/>
                <a:cs typeface="Arial"/>
                <a:sym typeface="Arial"/>
              </a:rPr>
              <a:t>Photo courtesy of  Erwint (@flickr.com) - granted under creative commons licence - attribution</a:t>
            </a:r>
            <a:endParaRPr/>
          </a:p>
        </p:txBody>
      </p:sp>
      <p:pic>
        <p:nvPicPr>
          <p:cNvPr id="196" name="Google Shape;196;p12"/>
          <p:cNvPicPr preferRelativeResize="0"/>
          <p:nvPr/>
        </p:nvPicPr>
        <p:blipFill rotWithShape="1">
          <a:blip r:embed="rId3">
            <a:alphaModFix/>
          </a:blip>
          <a:srcRect/>
          <a:stretch/>
        </p:blipFill>
        <p:spPr>
          <a:xfrm>
            <a:off x="1260476" y="1019810"/>
            <a:ext cx="9671049" cy="4838700"/>
          </a:xfrm>
          <a:prstGeom prst="rect">
            <a:avLst/>
          </a:prstGeom>
          <a:noFill/>
          <a:ln>
            <a:noFill/>
          </a:ln>
        </p:spPr>
      </p:pic>
      <p:sp>
        <p:nvSpPr>
          <p:cNvPr id="197" name="Google Shape;197;p12"/>
          <p:cNvSpPr/>
          <p:nvPr/>
        </p:nvSpPr>
        <p:spPr>
          <a:xfrm>
            <a:off x="7386175" y="3713050"/>
            <a:ext cx="4805700" cy="2608200"/>
          </a:xfrm>
          <a:prstGeom prst="wedgeEllipseCallout">
            <a:avLst>
              <a:gd name="adj1" fmla="val -20833"/>
              <a:gd name="adj2" fmla="val 62500"/>
            </a:avLst>
          </a:prstGeom>
          <a:solidFill>
            <a:srgbClr val="FF0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900" b="1" i="0" u="none" strike="noStrike" cap="none">
                <a:solidFill>
                  <a:schemeClr val="lt1"/>
                </a:solidFill>
                <a:latin typeface="Comic Sans MS"/>
                <a:ea typeface="Comic Sans MS"/>
                <a:cs typeface="Comic Sans MS"/>
                <a:sym typeface="Comic Sans MS"/>
              </a:rPr>
              <a:t>Think about the water on the elephant. Will </a:t>
            </a:r>
            <a:r>
              <a:rPr lang="en-GB" sz="1900" b="1">
                <a:solidFill>
                  <a:schemeClr val="lt1"/>
                </a:solidFill>
                <a:latin typeface="Comic Sans MS"/>
                <a:ea typeface="Comic Sans MS"/>
                <a:cs typeface="Comic Sans MS"/>
                <a:sym typeface="Comic Sans MS"/>
              </a:rPr>
              <a:t>the water stay on the elephant </a:t>
            </a:r>
            <a:r>
              <a:rPr lang="en-GB" sz="1900" b="1" i="0" u="none" strike="noStrike" cap="none">
                <a:solidFill>
                  <a:schemeClr val="lt1"/>
                </a:solidFill>
                <a:latin typeface="Comic Sans MS"/>
                <a:ea typeface="Comic Sans MS"/>
                <a:cs typeface="Comic Sans MS"/>
                <a:sym typeface="Comic Sans MS"/>
              </a:rPr>
              <a:t>all day? How will </a:t>
            </a:r>
            <a:r>
              <a:rPr lang="en-GB" sz="1900" b="1">
                <a:solidFill>
                  <a:schemeClr val="lt1"/>
                </a:solidFill>
                <a:latin typeface="Comic Sans MS"/>
                <a:ea typeface="Comic Sans MS"/>
                <a:cs typeface="Comic Sans MS"/>
                <a:sym typeface="Comic Sans MS"/>
              </a:rPr>
              <a:t>the water</a:t>
            </a:r>
            <a:r>
              <a:rPr lang="en-GB" sz="1900" b="1" i="0" u="none" strike="noStrike" cap="none">
                <a:solidFill>
                  <a:schemeClr val="lt1"/>
                </a:solidFill>
                <a:latin typeface="Comic Sans MS"/>
                <a:ea typeface="Comic Sans MS"/>
                <a:cs typeface="Comic Sans MS"/>
                <a:sym typeface="Comic Sans MS"/>
              </a:rPr>
              <a:t> </a:t>
            </a:r>
            <a:r>
              <a:rPr lang="en-GB" sz="1900" b="1">
                <a:solidFill>
                  <a:schemeClr val="lt1"/>
                </a:solidFill>
                <a:latin typeface="Comic Sans MS"/>
                <a:ea typeface="Comic Sans MS"/>
                <a:cs typeface="Comic Sans MS"/>
                <a:sym typeface="Comic Sans MS"/>
              </a:rPr>
              <a:t>leave the</a:t>
            </a:r>
            <a:r>
              <a:rPr lang="en-GB" sz="1900" b="1" i="0" u="none" strike="noStrike" cap="none">
                <a:solidFill>
                  <a:schemeClr val="lt1"/>
                </a:solidFill>
                <a:latin typeface="Comic Sans MS"/>
                <a:ea typeface="Comic Sans MS"/>
                <a:cs typeface="Comic Sans MS"/>
                <a:sym typeface="Comic Sans MS"/>
              </a:rPr>
              <a:t> elephants skin?</a:t>
            </a:r>
            <a:endParaRPr sz="900"/>
          </a:p>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3"/>
          <p:cNvSpPr/>
          <p:nvPr/>
        </p:nvSpPr>
        <p:spPr>
          <a:xfrm>
            <a:off x="1486959" y="5967547"/>
            <a:ext cx="9218083"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00" b="0" i="0" u="none" strike="noStrike" cap="none">
                <a:solidFill>
                  <a:srgbClr val="191300"/>
                </a:solidFill>
                <a:latin typeface="Arial"/>
                <a:ea typeface="Arial"/>
                <a:cs typeface="Arial"/>
                <a:sym typeface="Arial"/>
              </a:rPr>
              <a:t>Photo courtesy of  naotakem (@flickr.com) - granted under creative commons licence - attribution</a:t>
            </a:r>
            <a:endParaRPr/>
          </a:p>
        </p:txBody>
      </p:sp>
      <p:pic>
        <p:nvPicPr>
          <p:cNvPr id="203" name="Google Shape;203;p13"/>
          <p:cNvPicPr preferRelativeResize="0"/>
          <p:nvPr/>
        </p:nvPicPr>
        <p:blipFill rotWithShape="1">
          <a:blip r:embed="rId3">
            <a:alphaModFix/>
          </a:blip>
          <a:srcRect/>
          <a:stretch/>
        </p:blipFill>
        <p:spPr>
          <a:xfrm>
            <a:off x="1074208" y="916781"/>
            <a:ext cx="10043584" cy="5024438"/>
          </a:xfrm>
          <a:prstGeom prst="rect">
            <a:avLst/>
          </a:prstGeom>
          <a:noFill/>
          <a:ln>
            <a:noFill/>
          </a:ln>
        </p:spPr>
      </p:pic>
      <p:sp>
        <p:nvSpPr>
          <p:cNvPr id="204" name="Google Shape;204;p13"/>
          <p:cNvSpPr/>
          <p:nvPr/>
        </p:nvSpPr>
        <p:spPr>
          <a:xfrm>
            <a:off x="-159525" y="72674"/>
            <a:ext cx="4411500" cy="2576700"/>
          </a:xfrm>
          <a:prstGeom prst="wedgeEllipseCallout">
            <a:avLst>
              <a:gd name="adj1" fmla="val -20833"/>
              <a:gd name="adj2" fmla="val 62500"/>
            </a:avLst>
          </a:prstGeom>
          <a:solidFill>
            <a:srgbClr val="FF0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i="0" u="none" strike="noStrike" cap="none">
                <a:solidFill>
                  <a:schemeClr val="lt1"/>
                </a:solidFill>
                <a:latin typeface="Comic Sans MS"/>
                <a:ea typeface="Comic Sans MS"/>
                <a:cs typeface="Comic Sans MS"/>
                <a:sym typeface="Comic Sans MS"/>
              </a:rPr>
              <a:t>What is different about the heat source here than in the previous photos?</a:t>
            </a:r>
            <a:endParaRPr/>
          </a:p>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5" name="Google Shape;205;p13"/>
          <p:cNvSpPr/>
          <p:nvPr/>
        </p:nvSpPr>
        <p:spPr>
          <a:xfrm>
            <a:off x="7780500" y="3931374"/>
            <a:ext cx="4411500" cy="2576700"/>
          </a:xfrm>
          <a:prstGeom prst="wedgeEllipseCallout">
            <a:avLst>
              <a:gd name="adj1" fmla="val -20833"/>
              <a:gd name="adj2" fmla="val 62500"/>
            </a:avLst>
          </a:prstGeom>
          <a:solidFill>
            <a:srgbClr val="92D05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a:solidFill>
                  <a:schemeClr val="lt1"/>
                </a:solidFill>
                <a:latin typeface="Comic Sans MS"/>
                <a:ea typeface="Comic Sans MS"/>
                <a:cs typeface="Comic Sans MS"/>
                <a:sym typeface="Comic Sans MS"/>
              </a:rPr>
              <a:t>The heat source in this photo is the hob! Instead of the sun in the previous photos!</a:t>
            </a:r>
            <a:endParaRPr/>
          </a:p>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4"/>
          <p:cNvSpPr/>
          <p:nvPr/>
        </p:nvSpPr>
        <p:spPr>
          <a:xfrm>
            <a:off x="1486959" y="6139449"/>
            <a:ext cx="9218083"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00" b="0" i="0" u="none" strike="noStrike" cap="none">
                <a:solidFill>
                  <a:srgbClr val="191300"/>
                </a:solidFill>
                <a:latin typeface="Arial"/>
                <a:ea typeface="Arial"/>
                <a:cs typeface="Arial"/>
                <a:sym typeface="Arial"/>
              </a:rPr>
              <a:t>Photo courtesy of  Ruben Holthuijsen (@flickr.com) - granted under creative commons licence - attribution</a:t>
            </a:r>
            <a:endParaRPr/>
          </a:p>
        </p:txBody>
      </p:sp>
      <p:pic>
        <p:nvPicPr>
          <p:cNvPr id="211" name="Google Shape;211;p14"/>
          <p:cNvPicPr preferRelativeResize="0"/>
          <p:nvPr/>
        </p:nvPicPr>
        <p:blipFill rotWithShape="1">
          <a:blip r:embed="rId3">
            <a:alphaModFix/>
          </a:blip>
          <a:srcRect/>
          <a:stretch/>
        </p:blipFill>
        <p:spPr>
          <a:xfrm>
            <a:off x="1345989" y="763905"/>
            <a:ext cx="9527116" cy="5359400"/>
          </a:xfrm>
          <a:prstGeom prst="rect">
            <a:avLst/>
          </a:prstGeom>
          <a:noFill/>
          <a:ln>
            <a:noFill/>
          </a:ln>
        </p:spPr>
      </p:pic>
      <p:sp>
        <p:nvSpPr>
          <p:cNvPr id="212" name="Google Shape;212;p14"/>
          <p:cNvSpPr/>
          <p:nvPr/>
        </p:nvSpPr>
        <p:spPr>
          <a:xfrm>
            <a:off x="7153835" y="3294529"/>
            <a:ext cx="5038165" cy="3237033"/>
          </a:xfrm>
          <a:prstGeom prst="wedgeEllipseCallout">
            <a:avLst>
              <a:gd name="adj1" fmla="val -20833"/>
              <a:gd name="adj2" fmla="val 62500"/>
            </a:avLst>
          </a:prstGeom>
          <a:solidFill>
            <a:srgbClr val="FF0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i="0" u="none" strike="noStrike" cap="none">
                <a:solidFill>
                  <a:schemeClr val="lt1"/>
                </a:solidFill>
                <a:latin typeface="Comic Sans MS"/>
                <a:ea typeface="Comic Sans MS"/>
                <a:cs typeface="Comic Sans MS"/>
                <a:sym typeface="Comic Sans MS"/>
              </a:rPr>
              <a:t>What body of water can you see here? Is there a heat source? Do you think the temperature will be as warm here then in the previous photo? </a:t>
            </a:r>
            <a:endParaRPr/>
          </a:p>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5"/>
          <p:cNvSpPr/>
          <p:nvPr/>
        </p:nvSpPr>
        <p:spPr>
          <a:xfrm>
            <a:off x="6935894" y="6021389"/>
            <a:ext cx="3918161"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00" b="0" i="0" u="none" strike="noStrike" cap="none">
                <a:solidFill>
                  <a:srgbClr val="191300"/>
                </a:solidFill>
                <a:latin typeface="Arial"/>
                <a:ea typeface="Arial"/>
                <a:cs typeface="Arial"/>
                <a:sym typeface="Arial"/>
              </a:rPr>
              <a:t>Photo courtesy of  Webb Zahn (@flickr.com) - granted under creative commons licence - attribution</a:t>
            </a:r>
            <a:endParaRPr/>
          </a:p>
        </p:txBody>
      </p:sp>
      <p:pic>
        <p:nvPicPr>
          <p:cNvPr id="218" name="Google Shape;218;p15" descr="http://farm3.staticflickr.com/2065/2235773750_9bff5fce52_b.jpg"/>
          <p:cNvPicPr preferRelativeResize="0"/>
          <p:nvPr/>
        </p:nvPicPr>
        <p:blipFill rotWithShape="1">
          <a:blip r:embed="rId3">
            <a:alphaModFix/>
          </a:blip>
          <a:srcRect/>
          <a:stretch/>
        </p:blipFill>
        <p:spPr>
          <a:xfrm>
            <a:off x="6935893" y="1483264"/>
            <a:ext cx="4048760" cy="4538124"/>
          </a:xfrm>
          <a:prstGeom prst="rect">
            <a:avLst/>
          </a:prstGeom>
          <a:noFill/>
          <a:ln>
            <a:noFill/>
          </a:ln>
        </p:spPr>
      </p:pic>
      <p:sp>
        <p:nvSpPr>
          <p:cNvPr id="219" name="Google Shape;219;p15"/>
          <p:cNvSpPr txBox="1"/>
          <p:nvPr/>
        </p:nvSpPr>
        <p:spPr>
          <a:xfrm>
            <a:off x="2987674" y="765175"/>
            <a:ext cx="6216653" cy="591128"/>
          </a:xfrm>
          <a:prstGeom prst="rect">
            <a:avLst/>
          </a:prstGeom>
          <a:noFill/>
          <a:ln>
            <a:noFill/>
          </a:ln>
        </p:spPr>
        <p:txBody>
          <a:bodyPr spcFirstLastPara="1" wrap="square" lIns="0" tIns="0" rIns="0" bIns="0" anchor="ctr" anchorCtr="1">
            <a:noAutofit/>
          </a:bodyPr>
          <a:lstStyle/>
          <a:p>
            <a:pPr marL="0" marR="0" lvl="0" indent="0" algn="ctr" rtl="0">
              <a:lnSpc>
                <a:spcPct val="90000"/>
              </a:lnSpc>
              <a:spcBef>
                <a:spcPts val="0"/>
              </a:spcBef>
              <a:spcAft>
                <a:spcPts val="0"/>
              </a:spcAft>
              <a:buClr>
                <a:srgbClr val="7030A0"/>
              </a:buClr>
              <a:buSzPts val="5400"/>
              <a:buFont typeface="Arial"/>
              <a:buNone/>
            </a:pPr>
            <a:r>
              <a:rPr lang="en-GB" sz="5400" b="1" i="0" u="none" strike="noStrike" cap="none">
                <a:solidFill>
                  <a:srgbClr val="7030A0"/>
                </a:solidFill>
                <a:latin typeface="Arial"/>
                <a:ea typeface="Arial"/>
                <a:cs typeface="Arial"/>
                <a:sym typeface="Arial"/>
              </a:rPr>
              <a:t>Evaporation!</a:t>
            </a:r>
            <a:endParaRPr/>
          </a:p>
        </p:txBody>
      </p:sp>
      <p:sp>
        <p:nvSpPr>
          <p:cNvPr id="220" name="Google Shape;220;p15"/>
          <p:cNvSpPr txBox="1"/>
          <p:nvPr/>
        </p:nvSpPr>
        <p:spPr>
          <a:xfrm>
            <a:off x="1007534" y="1912377"/>
            <a:ext cx="4796191" cy="657225"/>
          </a:xfrm>
          <a:prstGeom prst="rect">
            <a:avLst/>
          </a:prstGeom>
          <a:noFill/>
          <a:ln>
            <a:noFill/>
          </a:ln>
        </p:spPr>
        <p:txBody>
          <a:bodyPr spcFirstLastPara="1" wrap="square" lIns="0" tIns="0" rIns="0" bIns="0" anchor="ctr" anchorCtr="1">
            <a:noAutofit/>
          </a:bodyPr>
          <a:lstStyle/>
          <a:p>
            <a:pPr marL="0" marR="0" lvl="0" indent="0" algn="l" rtl="0">
              <a:lnSpc>
                <a:spcPct val="90000"/>
              </a:lnSpc>
              <a:spcBef>
                <a:spcPts val="0"/>
              </a:spcBef>
              <a:spcAft>
                <a:spcPts val="0"/>
              </a:spcAft>
              <a:buClr>
                <a:schemeClr val="dk1"/>
              </a:buClr>
              <a:buSzPts val="2400"/>
              <a:buFont typeface="Calibri"/>
              <a:buNone/>
            </a:pPr>
            <a:r>
              <a:rPr lang="en-GB" sz="2400" b="0" i="0" u="none" strike="noStrike" cap="none">
                <a:solidFill>
                  <a:schemeClr val="dk1"/>
                </a:solidFill>
                <a:latin typeface="Calibri"/>
                <a:ea typeface="Calibri"/>
                <a:cs typeface="Calibri"/>
                <a:sym typeface="Calibri"/>
              </a:rPr>
              <a:t>Evaporation is the changing of a liquid into a gas.</a:t>
            </a:r>
            <a:endParaRPr/>
          </a:p>
        </p:txBody>
      </p:sp>
      <p:sp>
        <p:nvSpPr>
          <p:cNvPr id="221" name="Google Shape;221;p15"/>
          <p:cNvSpPr txBox="1"/>
          <p:nvPr/>
        </p:nvSpPr>
        <p:spPr>
          <a:xfrm>
            <a:off x="956222" y="3360233"/>
            <a:ext cx="4898813" cy="657225"/>
          </a:xfrm>
          <a:prstGeom prst="rect">
            <a:avLst/>
          </a:prstGeom>
          <a:noFill/>
          <a:ln>
            <a:noFill/>
          </a:ln>
        </p:spPr>
        <p:txBody>
          <a:bodyPr spcFirstLastPara="1" wrap="square" lIns="0" tIns="0" rIns="0" bIns="0" anchor="ctr" anchorCtr="1">
            <a:noAutofit/>
          </a:bodyPr>
          <a:lstStyle/>
          <a:p>
            <a:pPr marL="0" marR="0" lvl="0" indent="0" algn="l" rtl="0">
              <a:lnSpc>
                <a:spcPct val="90000"/>
              </a:lnSpc>
              <a:spcBef>
                <a:spcPts val="0"/>
              </a:spcBef>
              <a:spcAft>
                <a:spcPts val="0"/>
              </a:spcAft>
              <a:buClr>
                <a:schemeClr val="dk1"/>
              </a:buClr>
              <a:buSzPts val="2400"/>
              <a:buFont typeface="Calibri"/>
              <a:buNone/>
            </a:pPr>
            <a:r>
              <a:rPr lang="en-GB" sz="2400" b="0" i="0" u="none" strike="noStrike" cap="none">
                <a:solidFill>
                  <a:schemeClr val="dk1"/>
                </a:solidFill>
                <a:latin typeface="Calibri"/>
                <a:ea typeface="Calibri"/>
                <a:cs typeface="Calibri"/>
                <a:sym typeface="Calibri"/>
              </a:rPr>
              <a:t>Evaporation happens all around us without us knowing it.</a:t>
            </a:r>
            <a:endParaRPr/>
          </a:p>
        </p:txBody>
      </p:sp>
      <p:sp>
        <p:nvSpPr>
          <p:cNvPr id="222" name="Google Shape;222;p15"/>
          <p:cNvSpPr txBox="1"/>
          <p:nvPr/>
        </p:nvSpPr>
        <p:spPr>
          <a:xfrm>
            <a:off x="1007534" y="4808091"/>
            <a:ext cx="4898813" cy="657225"/>
          </a:xfrm>
          <a:prstGeom prst="rect">
            <a:avLst/>
          </a:prstGeom>
          <a:noFill/>
          <a:ln>
            <a:noFill/>
          </a:ln>
        </p:spPr>
        <p:txBody>
          <a:bodyPr spcFirstLastPara="1" wrap="square" lIns="0" tIns="0" rIns="0" bIns="0" anchor="ctr" anchorCtr="1">
            <a:noAutofit/>
          </a:bodyPr>
          <a:lstStyle/>
          <a:p>
            <a:pPr marL="0" marR="0" lvl="0" indent="0" algn="l" rtl="0">
              <a:lnSpc>
                <a:spcPct val="90000"/>
              </a:lnSpc>
              <a:spcBef>
                <a:spcPts val="0"/>
              </a:spcBef>
              <a:spcAft>
                <a:spcPts val="0"/>
              </a:spcAft>
              <a:buClr>
                <a:schemeClr val="dk1"/>
              </a:buClr>
              <a:buSzPts val="2400"/>
              <a:buFont typeface="Calibri"/>
              <a:buNone/>
            </a:pPr>
            <a:r>
              <a:rPr lang="en-GB" sz="2400" b="0" i="0" u="none" strike="noStrike" cap="none">
                <a:solidFill>
                  <a:schemeClr val="dk1"/>
                </a:solidFill>
                <a:latin typeface="Calibri"/>
                <a:ea typeface="Calibri"/>
                <a:cs typeface="Calibri"/>
                <a:sym typeface="Calibri"/>
              </a:rPr>
              <a:t>A puddle on the road begins to ‘disappear’ as it is evaporating.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500"/>
                                        <p:tgtEl>
                                          <p:spTgt spid="219"/>
                                        </p:tgtEl>
                                      </p:cBhvr>
                                    </p:animEffect>
                                  </p:childTnLst>
                                </p:cTn>
                              </p:par>
                              <p:par>
                                <p:cTn id="8" presetID="10" presetClass="entr" presetSubtype="0" fill="hold" nodeType="withEffect">
                                  <p:stCondLst>
                                    <p:cond delay="0"/>
                                  </p:stCondLst>
                                  <p:childTnLst>
                                    <p:set>
                                      <p:cBhvr>
                                        <p:cTn id="9" dur="1" fill="hold">
                                          <p:stCondLst>
                                            <p:cond delay="0"/>
                                          </p:stCondLst>
                                        </p:cTn>
                                        <p:tgtEl>
                                          <p:spTgt spid="218"/>
                                        </p:tgtEl>
                                        <p:attrNameLst>
                                          <p:attrName>style.visibility</p:attrName>
                                        </p:attrNameLst>
                                      </p:cBhvr>
                                      <p:to>
                                        <p:strVal val="visible"/>
                                      </p:to>
                                    </p:set>
                                    <p:animEffect transition="in" filter="fade">
                                      <p:cBhvr>
                                        <p:cTn id="10" dur="500"/>
                                        <p:tgtEl>
                                          <p:spTgt spid="218"/>
                                        </p:tgtEl>
                                      </p:cBhvr>
                                    </p:animEffect>
                                  </p:childTnLst>
                                </p:cTn>
                              </p:par>
                              <p:par>
                                <p:cTn id="11" presetID="10" presetClass="entr" presetSubtype="0" fill="hold" nodeType="withEffect">
                                  <p:stCondLst>
                                    <p:cond delay="0"/>
                                  </p:stCondLst>
                                  <p:childTnLst>
                                    <p:set>
                                      <p:cBhvr>
                                        <p:cTn id="12" dur="1" fill="hold">
                                          <p:stCondLst>
                                            <p:cond delay="0"/>
                                          </p:stCondLst>
                                        </p:cTn>
                                        <p:tgtEl>
                                          <p:spTgt spid="217"/>
                                        </p:tgtEl>
                                        <p:attrNameLst>
                                          <p:attrName>style.visibility</p:attrName>
                                        </p:attrNameLst>
                                      </p:cBhvr>
                                      <p:to>
                                        <p:strVal val="visible"/>
                                      </p:to>
                                    </p:set>
                                    <p:animEffect transition="in" filter="fade">
                                      <p:cBhvr>
                                        <p:cTn id="13" dur="500"/>
                                        <p:tgtEl>
                                          <p:spTgt spid="2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0"/>
                                        </p:tgtEl>
                                        <p:attrNameLst>
                                          <p:attrName>style.visibility</p:attrName>
                                        </p:attrNameLst>
                                      </p:cBhvr>
                                      <p:to>
                                        <p:strVal val="visible"/>
                                      </p:to>
                                    </p:set>
                                    <p:animEffect transition="in" filter="fade">
                                      <p:cBhvr>
                                        <p:cTn id="18" dur="500"/>
                                        <p:tgtEl>
                                          <p:spTgt spid="2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21"/>
                                        </p:tgtEl>
                                        <p:attrNameLst>
                                          <p:attrName>style.visibility</p:attrName>
                                        </p:attrNameLst>
                                      </p:cBhvr>
                                      <p:to>
                                        <p:strVal val="visible"/>
                                      </p:to>
                                    </p:set>
                                    <p:animEffect transition="in" filter="fade">
                                      <p:cBhvr>
                                        <p:cTn id="23" dur="500"/>
                                        <p:tgtEl>
                                          <p:spTgt spid="2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2"/>
                                        </p:tgtEl>
                                        <p:attrNameLst>
                                          <p:attrName>style.visibility</p:attrName>
                                        </p:attrNameLst>
                                      </p:cBhvr>
                                      <p:to>
                                        <p:strVal val="visible"/>
                                      </p:to>
                                    </p:set>
                                    <p:animEffect transition="in" filter="fade">
                                      <p:cBhvr>
                                        <p:cTn id="28" dur="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6"/>
          <p:cNvSpPr/>
          <p:nvPr/>
        </p:nvSpPr>
        <p:spPr>
          <a:xfrm>
            <a:off x="6488854" y="5351822"/>
            <a:ext cx="4365201"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00" b="0" i="0" u="none" strike="noStrike" cap="none">
                <a:solidFill>
                  <a:srgbClr val="191300"/>
                </a:solidFill>
                <a:latin typeface="Arial"/>
                <a:ea typeface="Arial"/>
                <a:cs typeface="Arial"/>
                <a:sym typeface="Arial"/>
              </a:rPr>
              <a:t>Photo courtesy of  gr33n3gg and Rusty Clark (@flickr.com) - granted under creative commons licence - attribution</a:t>
            </a:r>
            <a:endParaRPr/>
          </a:p>
        </p:txBody>
      </p:sp>
      <p:sp>
        <p:nvSpPr>
          <p:cNvPr id="228" name="Google Shape;228;p16"/>
          <p:cNvSpPr txBox="1"/>
          <p:nvPr/>
        </p:nvSpPr>
        <p:spPr>
          <a:xfrm>
            <a:off x="1007534" y="765175"/>
            <a:ext cx="10176932" cy="591128"/>
          </a:xfrm>
          <a:prstGeom prst="rect">
            <a:avLst/>
          </a:prstGeom>
          <a:noFill/>
          <a:ln>
            <a:noFill/>
          </a:ln>
        </p:spPr>
        <p:txBody>
          <a:bodyPr spcFirstLastPara="1" wrap="square" lIns="0" tIns="0" rIns="0" bIns="0" anchor="ctr" anchorCtr="1">
            <a:noAutofit/>
          </a:bodyPr>
          <a:lstStyle/>
          <a:p>
            <a:pPr marL="0" marR="0" lvl="0" indent="0" algn="ctr" rtl="0">
              <a:lnSpc>
                <a:spcPct val="90000"/>
              </a:lnSpc>
              <a:spcBef>
                <a:spcPts val="0"/>
              </a:spcBef>
              <a:spcAft>
                <a:spcPts val="0"/>
              </a:spcAft>
              <a:buClr>
                <a:schemeClr val="dk1"/>
              </a:buClr>
              <a:buSzPts val="3200"/>
              <a:buFont typeface="Arial"/>
              <a:buNone/>
            </a:pPr>
            <a:r>
              <a:rPr lang="en-GB" sz="3200" b="0" i="0" u="none" strike="noStrike" cap="none">
                <a:solidFill>
                  <a:schemeClr val="dk1"/>
                </a:solidFill>
                <a:latin typeface="Arial"/>
                <a:ea typeface="Arial"/>
                <a:cs typeface="Arial"/>
                <a:sym typeface="Arial"/>
              </a:rPr>
              <a:t>Evaporation happens at a faster rate by:</a:t>
            </a:r>
            <a:endParaRPr/>
          </a:p>
        </p:txBody>
      </p:sp>
      <p:sp>
        <p:nvSpPr>
          <p:cNvPr id="229" name="Google Shape;229;p16"/>
          <p:cNvSpPr txBox="1"/>
          <p:nvPr/>
        </p:nvSpPr>
        <p:spPr>
          <a:xfrm>
            <a:off x="1007534" y="1719337"/>
            <a:ext cx="4898813" cy="576824"/>
          </a:xfrm>
          <a:prstGeom prst="rect">
            <a:avLst/>
          </a:prstGeom>
          <a:noFill/>
          <a:ln>
            <a:noFill/>
          </a:ln>
        </p:spPr>
        <p:txBody>
          <a:bodyPr spcFirstLastPara="1" wrap="square" lIns="0" tIns="0" rIns="0" bIns="0" anchor="ctr" anchorCtr="1">
            <a:noAutofit/>
          </a:bodyPr>
          <a:lstStyle/>
          <a:p>
            <a:pPr marL="0" marR="0" lvl="0" indent="0" algn="ctr" rtl="0">
              <a:lnSpc>
                <a:spcPct val="90000"/>
              </a:lnSpc>
              <a:spcBef>
                <a:spcPts val="0"/>
              </a:spcBef>
              <a:spcAft>
                <a:spcPts val="0"/>
              </a:spcAft>
              <a:buClr>
                <a:schemeClr val="dk1"/>
              </a:buClr>
              <a:buSzPts val="2000"/>
              <a:buFont typeface="Calibri"/>
              <a:buNone/>
            </a:pPr>
            <a:r>
              <a:rPr lang="en-GB" sz="2000" b="0" i="0" u="none" strike="noStrike" cap="none">
                <a:solidFill>
                  <a:schemeClr val="dk1"/>
                </a:solidFill>
                <a:latin typeface="Calibri"/>
                <a:ea typeface="Calibri"/>
                <a:cs typeface="Calibri"/>
                <a:sym typeface="Calibri"/>
              </a:rPr>
              <a:t>The temperature being warmer.</a:t>
            </a:r>
            <a:endParaRPr/>
          </a:p>
        </p:txBody>
      </p:sp>
      <p:sp>
        <p:nvSpPr>
          <p:cNvPr id="230" name="Google Shape;230;p16"/>
          <p:cNvSpPr txBox="1"/>
          <p:nvPr/>
        </p:nvSpPr>
        <p:spPr>
          <a:xfrm>
            <a:off x="6326294" y="1834274"/>
            <a:ext cx="4858173" cy="657225"/>
          </a:xfrm>
          <a:prstGeom prst="rect">
            <a:avLst/>
          </a:prstGeom>
          <a:noFill/>
          <a:ln>
            <a:noFill/>
          </a:ln>
        </p:spPr>
        <p:txBody>
          <a:bodyPr spcFirstLastPara="1" wrap="square" lIns="0" tIns="0" rIns="0" bIns="0" anchor="ctr" anchorCtr="1">
            <a:noAutofit/>
          </a:bodyPr>
          <a:lstStyle/>
          <a:p>
            <a:pPr marL="0" marR="0" lvl="0" indent="0" algn="ctr" rtl="0">
              <a:lnSpc>
                <a:spcPct val="90000"/>
              </a:lnSpc>
              <a:spcBef>
                <a:spcPts val="0"/>
              </a:spcBef>
              <a:spcAft>
                <a:spcPts val="0"/>
              </a:spcAft>
              <a:buClr>
                <a:schemeClr val="dk1"/>
              </a:buClr>
              <a:buSzPts val="2000"/>
              <a:buFont typeface="Calibri"/>
              <a:buNone/>
            </a:pPr>
            <a:r>
              <a:rPr lang="en-GB" sz="2000" b="0" i="0" u="none" strike="noStrike" cap="none">
                <a:solidFill>
                  <a:schemeClr val="dk1"/>
                </a:solidFill>
                <a:latin typeface="Calibri"/>
                <a:ea typeface="Calibri"/>
                <a:cs typeface="Calibri"/>
                <a:sym typeface="Calibri"/>
              </a:rPr>
              <a:t>The air moving more quickly in a breeze.</a:t>
            </a:r>
            <a:endParaRPr/>
          </a:p>
        </p:txBody>
      </p:sp>
      <p:pic>
        <p:nvPicPr>
          <p:cNvPr id="231" name="Google Shape;231;p16"/>
          <p:cNvPicPr preferRelativeResize="0"/>
          <p:nvPr/>
        </p:nvPicPr>
        <p:blipFill rotWithShape="1">
          <a:blip r:embed="rId3">
            <a:alphaModFix/>
          </a:blip>
          <a:srcRect/>
          <a:stretch/>
        </p:blipFill>
        <p:spPr>
          <a:xfrm>
            <a:off x="966893" y="2489201"/>
            <a:ext cx="5088465" cy="2862620"/>
          </a:xfrm>
          <a:prstGeom prst="rect">
            <a:avLst/>
          </a:prstGeom>
          <a:noFill/>
          <a:ln>
            <a:noFill/>
          </a:ln>
        </p:spPr>
      </p:pic>
      <p:pic>
        <p:nvPicPr>
          <p:cNvPr id="232" name="Google Shape;232;p16"/>
          <p:cNvPicPr preferRelativeResize="0"/>
          <p:nvPr/>
        </p:nvPicPr>
        <p:blipFill rotWithShape="1">
          <a:blip r:embed="rId4">
            <a:alphaModFix/>
          </a:blip>
          <a:srcRect/>
          <a:stretch/>
        </p:blipFill>
        <p:spPr>
          <a:xfrm>
            <a:off x="6136643" y="2489201"/>
            <a:ext cx="5088464" cy="2862620"/>
          </a:xfrm>
          <a:prstGeom prst="rect">
            <a:avLst/>
          </a:prstGeom>
          <a:noFill/>
          <a:ln>
            <a:noFill/>
          </a:ln>
        </p:spPr>
      </p:pic>
      <p:sp>
        <p:nvSpPr>
          <p:cNvPr id="233" name="Google Shape;233;p16"/>
          <p:cNvSpPr/>
          <p:nvPr/>
        </p:nvSpPr>
        <p:spPr>
          <a:xfrm>
            <a:off x="1274340" y="5351822"/>
            <a:ext cx="4365201"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00" b="0" i="0" u="none" strike="noStrike" cap="none">
                <a:solidFill>
                  <a:srgbClr val="191300"/>
                </a:solidFill>
                <a:latin typeface="Arial"/>
                <a:ea typeface="Arial"/>
                <a:cs typeface="Arial"/>
                <a:sym typeface="Arial"/>
              </a:rPr>
              <a:t>Photo courtesy of  gr33n3gg and Rusty Clark (@flickr.com) - granted under creative commons licence - attribution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500"/>
                                        <p:tgtEl>
                                          <p:spTgt spid="2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9"/>
                                        </p:tgtEl>
                                        <p:attrNameLst>
                                          <p:attrName>style.visibility</p:attrName>
                                        </p:attrNameLst>
                                      </p:cBhvr>
                                      <p:to>
                                        <p:strVal val="visible"/>
                                      </p:to>
                                    </p:set>
                                    <p:animEffect transition="in" filter="fade">
                                      <p:cBhvr>
                                        <p:cTn id="12" dur="500"/>
                                        <p:tgtEl>
                                          <p:spTgt spid="229"/>
                                        </p:tgtEl>
                                      </p:cBhvr>
                                    </p:animEffect>
                                  </p:childTnLst>
                                </p:cTn>
                              </p:par>
                              <p:par>
                                <p:cTn id="13" presetID="10" presetClass="entr" presetSubtype="0" fill="hold" nodeType="withEffect">
                                  <p:stCondLst>
                                    <p:cond delay="0"/>
                                  </p:stCondLst>
                                  <p:childTnLst>
                                    <p:set>
                                      <p:cBhvr>
                                        <p:cTn id="14" dur="1" fill="hold">
                                          <p:stCondLst>
                                            <p:cond delay="0"/>
                                          </p:stCondLst>
                                        </p:cTn>
                                        <p:tgtEl>
                                          <p:spTgt spid="231"/>
                                        </p:tgtEl>
                                        <p:attrNameLst>
                                          <p:attrName>style.visibility</p:attrName>
                                        </p:attrNameLst>
                                      </p:cBhvr>
                                      <p:to>
                                        <p:strVal val="visible"/>
                                      </p:to>
                                    </p:set>
                                    <p:animEffect transition="in" filter="fade">
                                      <p:cBhvr>
                                        <p:cTn id="15" dur="500"/>
                                        <p:tgtEl>
                                          <p:spTgt spid="231"/>
                                        </p:tgtEl>
                                      </p:cBhvr>
                                    </p:animEffect>
                                  </p:childTnLst>
                                </p:cTn>
                              </p:par>
                              <p:par>
                                <p:cTn id="16" presetID="10" presetClass="entr" presetSubtype="0" fill="hold" nodeType="withEffect">
                                  <p:stCondLst>
                                    <p:cond delay="0"/>
                                  </p:stCondLst>
                                  <p:childTnLst>
                                    <p:set>
                                      <p:cBhvr>
                                        <p:cTn id="17" dur="1" fill="hold">
                                          <p:stCondLst>
                                            <p:cond delay="0"/>
                                          </p:stCondLst>
                                        </p:cTn>
                                        <p:tgtEl>
                                          <p:spTgt spid="233"/>
                                        </p:tgtEl>
                                        <p:attrNameLst>
                                          <p:attrName>style.visibility</p:attrName>
                                        </p:attrNameLst>
                                      </p:cBhvr>
                                      <p:to>
                                        <p:strVal val="visible"/>
                                      </p:to>
                                    </p:set>
                                    <p:animEffect transition="in" filter="fade">
                                      <p:cBhvr>
                                        <p:cTn id="18" dur="500"/>
                                        <p:tgtEl>
                                          <p:spTgt spid="23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30"/>
                                        </p:tgtEl>
                                        <p:attrNameLst>
                                          <p:attrName>style.visibility</p:attrName>
                                        </p:attrNameLst>
                                      </p:cBhvr>
                                      <p:to>
                                        <p:strVal val="visible"/>
                                      </p:to>
                                    </p:set>
                                    <p:animEffect transition="in" filter="fade">
                                      <p:cBhvr>
                                        <p:cTn id="23" dur="500"/>
                                        <p:tgtEl>
                                          <p:spTgt spid="230"/>
                                        </p:tgtEl>
                                      </p:cBhvr>
                                    </p:animEffect>
                                  </p:childTnLst>
                                </p:cTn>
                              </p:par>
                              <p:par>
                                <p:cTn id="24" presetID="10" presetClass="entr" presetSubtype="0" fill="hold" nodeType="withEffect">
                                  <p:stCondLst>
                                    <p:cond delay="0"/>
                                  </p:stCondLst>
                                  <p:childTnLst>
                                    <p:set>
                                      <p:cBhvr>
                                        <p:cTn id="25" dur="1" fill="hold">
                                          <p:stCondLst>
                                            <p:cond delay="0"/>
                                          </p:stCondLst>
                                        </p:cTn>
                                        <p:tgtEl>
                                          <p:spTgt spid="232"/>
                                        </p:tgtEl>
                                        <p:attrNameLst>
                                          <p:attrName>style.visibility</p:attrName>
                                        </p:attrNameLst>
                                      </p:cBhvr>
                                      <p:to>
                                        <p:strVal val="visible"/>
                                      </p:to>
                                    </p:set>
                                    <p:animEffect transition="in" filter="fade">
                                      <p:cBhvr>
                                        <p:cTn id="26" dur="500"/>
                                        <p:tgtEl>
                                          <p:spTgt spid="232"/>
                                        </p:tgtEl>
                                      </p:cBhvr>
                                    </p:animEffect>
                                  </p:childTnLst>
                                </p:cTn>
                              </p:par>
                              <p:par>
                                <p:cTn id="27" presetID="10" presetClass="entr" presetSubtype="0" fill="hold" nodeType="withEffect">
                                  <p:stCondLst>
                                    <p:cond delay="0"/>
                                  </p:stCondLst>
                                  <p:childTnLst>
                                    <p:set>
                                      <p:cBhvr>
                                        <p:cTn id="28" dur="1" fill="hold">
                                          <p:stCondLst>
                                            <p:cond delay="0"/>
                                          </p:stCondLst>
                                        </p:cTn>
                                        <p:tgtEl>
                                          <p:spTgt spid="227"/>
                                        </p:tgtEl>
                                        <p:attrNameLst>
                                          <p:attrName>style.visibility</p:attrName>
                                        </p:attrNameLst>
                                      </p:cBhvr>
                                      <p:to>
                                        <p:strVal val="visible"/>
                                      </p:to>
                                    </p:set>
                                    <p:animEffect transition="in" filter="fade">
                                      <p:cBhvr>
                                        <p:cTn id="29"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7"/>
          <p:cNvSpPr/>
          <p:nvPr/>
        </p:nvSpPr>
        <p:spPr>
          <a:xfrm>
            <a:off x="8171399" y="5890307"/>
            <a:ext cx="2998252"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00" b="0" i="0" u="none" strike="noStrike" cap="none">
                <a:solidFill>
                  <a:srgbClr val="191300"/>
                </a:solidFill>
                <a:latin typeface="Arial"/>
                <a:ea typeface="Arial"/>
                <a:cs typeface="Arial"/>
                <a:sym typeface="Arial"/>
              </a:rPr>
              <a:t>Photo courtesy of  kelly.sikkema  and Rusty Clark and Mulad (@flickr.com) - granted under creative commons licence - attribution</a:t>
            </a:r>
            <a:endParaRPr/>
          </a:p>
        </p:txBody>
      </p:sp>
      <p:sp>
        <p:nvSpPr>
          <p:cNvPr id="239" name="Google Shape;239;p17"/>
          <p:cNvSpPr txBox="1"/>
          <p:nvPr/>
        </p:nvSpPr>
        <p:spPr>
          <a:xfrm>
            <a:off x="1007525" y="1031345"/>
            <a:ext cx="6899700" cy="1987500"/>
          </a:xfrm>
          <a:prstGeom prst="rect">
            <a:avLst/>
          </a:prstGeom>
          <a:noFill/>
          <a:ln>
            <a:noFill/>
          </a:ln>
        </p:spPr>
        <p:txBody>
          <a:bodyPr spcFirstLastPara="1" wrap="square" lIns="0" tIns="0" rIns="0" bIns="0" anchor="ctr" anchorCtr="1">
            <a:noAutofit/>
          </a:bodyPr>
          <a:lstStyle/>
          <a:p>
            <a:pPr marL="0" marR="0" lvl="0" indent="0" algn="l" rtl="0">
              <a:lnSpc>
                <a:spcPct val="90000"/>
              </a:lnSpc>
              <a:spcBef>
                <a:spcPts val="0"/>
              </a:spcBef>
              <a:spcAft>
                <a:spcPts val="0"/>
              </a:spcAft>
              <a:buClr>
                <a:schemeClr val="dk1"/>
              </a:buClr>
              <a:buSzPts val="2000"/>
              <a:buFont typeface="Comic Sans MS"/>
              <a:buNone/>
            </a:pPr>
            <a:r>
              <a:rPr lang="en-GB" sz="2400" b="0" i="0" u="none" strike="noStrike" cap="none">
                <a:solidFill>
                  <a:schemeClr val="dk1"/>
                </a:solidFill>
                <a:latin typeface="Comic Sans MS"/>
                <a:ea typeface="Comic Sans MS"/>
                <a:cs typeface="Comic Sans MS"/>
                <a:sym typeface="Comic Sans MS"/>
              </a:rPr>
              <a:t>Evaporation is when a liquid changes into a gas. It occurs on the surface of a liquid at any temperature. This is a very slow process and different to boiling, in which bubbles form in the liquid before it turns to vapor. </a:t>
            </a:r>
            <a:endParaRPr sz="1800"/>
          </a:p>
        </p:txBody>
      </p:sp>
      <p:sp>
        <p:nvSpPr>
          <p:cNvPr id="240" name="Google Shape;240;p17"/>
          <p:cNvSpPr txBox="1"/>
          <p:nvPr/>
        </p:nvSpPr>
        <p:spPr>
          <a:xfrm>
            <a:off x="931178" y="3018984"/>
            <a:ext cx="6899700" cy="1389600"/>
          </a:xfrm>
          <a:prstGeom prst="rect">
            <a:avLst/>
          </a:prstGeom>
          <a:noFill/>
          <a:ln>
            <a:noFill/>
          </a:ln>
        </p:spPr>
        <p:txBody>
          <a:bodyPr spcFirstLastPara="1" wrap="square" lIns="0" tIns="0" rIns="0" bIns="0" anchor="ctr" anchorCtr="1">
            <a:noAutofit/>
          </a:bodyPr>
          <a:lstStyle/>
          <a:p>
            <a:pPr marL="0" marR="0" lvl="0" indent="0" algn="l" rtl="0">
              <a:lnSpc>
                <a:spcPct val="90000"/>
              </a:lnSpc>
              <a:spcBef>
                <a:spcPts val="0"/>
              </a:spcBef>
              <a:spcAft>
                <a:spcPts val="0"/>
              </a:spcAft>
              <a:buClr>
                <a:schemeClr val="dk1"/>
              </a:buClr>
              <a:buSzPts val="2000"/>
              <a:buFont typeface="Comic Sans MS"/>
              <a:buNone/>
            </a:pPr>
            <a:r>
              <a:rPr lang="en-GB" sz="2400" b="0" i="0" u="none" strike="noStrike" cap="none">
                <a:solidFill>
                  <a:schemeClr val="dk1"/>
                </a:solidFill>
                <a:latin typeface="Comic Sans MS"/>
                <a:ea typeface="Comic Sans MS"/>
                <a:cs typeface="Comic Sans MS"/>
                <a:sym typeface="Comic Sans MS"/>
              </a:rPr>
              <a:t>If we left a kettle for a very long time, the water would eventually evaporate. If we switched it on, it would very quickly boil. </a:t>
            </a:r>
            <a:endParaRPr sz="1800"/>
          </a:p>
        </p:txBody>
      </p:sp>
      <p:sp>
        <p:nvSpPr>
          <p:cNvPr id="241" name="Google Shape;241;p17"/>
          <p:cNvSpPr txBox="1"/>
          <p:nvPr/>
        </p:nvSpPr>
        <p:spPr>
          <a:xfrm>
            <a:off x="824323" y="4612525"/>
            <a:ext cx="6899700" cy="1389600"/>
          </a:xfrm>
          <a:prstGeom prst="rect">
            <a:avLst/>
          </a:prstGeom>
          <a:noFill/>
          <a:ln>
            <a:noFill/>
          </a:ln>
        </p:spPr>
        <p:txBody>
          <a:bodyPr spcFirstLastPara="1" wrap="square" lIns="0" tIns="0" rIns="0" bIns="0" anchor="ctr" anchorCtr="1">
            <a:noAutofit/>
          </a:bodyPr>
          <a:lstStyle/>
          <a:p>
            <a:pPr marL="0" marR="0" lvl="0" indent="0" algn="l" rtl="0">
              <a:lnSpc>
                <a:spcPct val="90000"/>
              </a:lnSpc>
              <a:spcBef>
                <a:spcPts val="0"/>
              </a:spcBef>
              <a:spcAft>
                <a:spcPts val="0"/>
              </a:spcAft>
              <a:buClr>
                <a:schemeClr val="dk1"/>
              </a:buClr>
              <a:buSzPts val="2000"/>
              <a:buFont typeface="Comic Sans MS"/>
              <a:buNone/>
            </a:pPr>
            <a:r>
              <a:rPr lang="en-GB" sz="2400" b="0" i="0" u="none" strike="noStrike" cap="none">
                <a:solidFill>
                  <a:schemeClr val="dk1"/>
                </a:solidFill>
                <a:latin typeface="Comic Sans MS"/>
                <a:ea typeface="Comic Sans MS"/>
                <a:cs typeface="Comic Sans MS"/>
                <a:sym typeface="Comic Sans MS"/>
              </a:rPr>
              <a:t>We can sometimes see steam rising from the ground after it has rained. This too is evaporation. </a:t>
            </a:r>
            <a:endParaRPr sz="1800"/>
          </a:p>
        </p:txBody>
      </p:sp>
      <p:pic>
        <p:nvPicPr>
          <p:cNvPr id="242" name="Google Shape;242;p17" descr="http://farm9.staticflickr.com/8379/8668868026_cf8376833a_b.jpg"/>
          <p:cNvPicPr preferRelativeResize="0"/>
          <p:nvPr/>
        </p:nvPicPr>
        <p:blipFill rotWithShape="1">
          <a:blip r:embed="rId3">
            <a:alphaModFix/>
          </a:blip>
          <a:srcRect/>
          <a:stretch/>
        </p:blipFill>
        <p:spPr>
          <a:xfrm>
            <a:off x="8171399" y="924607"/>
            <a:ext cx="3013069" cy="1496377"/>
          </a:xfrm>
          <a:prstGeom prst="rect">
            <a:avLst/>
          </a:prstGeom>
          <a:noFill/>
          <a:ln>
            <a:noFill/>
          </a:ln>
        </p:spPr>
      </p:pic>
      <p:pic>
        <p:nvPicPr>
          <p:cNvPr id="243" name="Google Shape;243;p17" descr="http://farm4.staticflickr.com/3320/3646682601_c50ecbaed8_b.jpg"/>
          <p:cNvPicPr preferRelativeResize="0"/>
          <p:nvPr/>
        </p:nvPicPr>
        <p:blipFill rotWithShape="1">
          <a:blip r:embed="rId4">
            <a:alphaModFix/>
          </a:blip>
          <a:srcRect/>
          <a:stretch/>
        </p:blipFill>
        <p:spPr>
          <a:xfrm>
            <a:off x="8187267" y="2535918"/>
            <a:ext cx="2982384" cy="335438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39"/>
                                        </p:tgtEl>
                                        <p:attrNameLst>
                                          <p:attrName>style.visibility</p:attrName>
                                        </p:attrNameLst>
                                      </p:cBhvr>
                                      <p:to>
                                        <p:strVal val="visible"/>
                                      </p:to>
                                    </p:set>
                                    <p:animEffect transition="in" filter="fade">
                                      <p:cBhvr>
                                        <p:cTn id="7" dur="500"/>
                                        <p:tgtEl>
                                          <p:spTgt spid="2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0"/>
                                        </p:tgtEl>
                                        <p:attrNameLst>
                                          <p:attrName>style.visibility</p:attrName>
                                        </p:attrNameLst>
                                      </p:cBhvr>
                                      <p:to>
                                        <p:strVal val="visible"/>
                                      </p:to>
                                    </p:set>
                                    <p:animEffect transition="in" filter="fade">
                                      <p:cBhvr>
                                        <p:cTn id="12" dur="500"/>
                                        <p:tgtEl>
                                          <p:spTgt spid="2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1"/>
                                        </p:tgtEl>
                                        <p:attrNameLst>
                                          <p:attrName>style.visibility</p:attrName>
                                        </p:attrNameLst>
                                      </p:cBhvr>
                                      <p:to>
                                        <p:strVal val="visible"/>
                                      </p:to>
                                    </p:set>
                                    <p:animEffect transition="in" filter="fade">
                                      <p:cBhvr>
                                        <p:cTn id="17" dur="5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8"/>
          <p:cNvSpPr/>
          <p:nvPr/>
        </p:nvSpPr>
        <p:spPr>
          <a:xfrm>
            <a:off x="6329117" y="6057516"/>
            <a:ext cx="4610100"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00" b="0" i="0" u="none" strike="noStrike" cap="none">
                <a:solidFill>
                  <a:srgbClr val="191300"/>
                </a:solidFill>
                <a:latin typeface="Arial"/>
                <a:ea typeface="Arial"/>
                <a:cs typeface="Arial"/>
                <a:sym typeface="Arial"/>
              </a:rPr>
              <a:t>Photo courtesy of  crabchick (@flickr.com) - granted under creative commons licence - attribution</a:t>
            </a:r>
            <a:endParaRPr/>
          </a:p>
        </p:txBody>
      </p:sp>
      <p:sp>
        <p:nvSpPr>
          <p:cNvPr id="249" name="Google Shape;249;p18"/>
          <p:cNvSpPr txBox="1"/>
          <p:nvPr/>
        </p:nvSpPr>
        <p:spPr>
          <a:xfrm>
            <a:off x="1007534" y="532258"/>
            <a:ext cx="8246775" cy="1389623"/>
          </a:xfrm>
          <a:prstGeom prst="rect">
            <a:avLst/>
          </a:prstGeom>
          <a:noFill/>
          <a:ln>
            <a:noFill/>
          </a:ln>
        </p:spPr>
        <p:txBody>
          <a:bodyPr spcFirstLastPara="1" wrap="square" lIns="0" tIns="0" rIns="0" bIns="0" anchor="ctr" anchorCtr="1">
            <a:noAutofit/>
          </a:bodyPr>
          <a:lstStyle/>
          <a:p>
            <a:pPr marL="0" marR="0" lvl="0" indent="0" algn="l" rtl="0">
              <a:lnSpc>
                <a:spcPct val="90000"/>
              </a:lnSpc>
              <a:spcBef>
                <a:spcPts val="0"/>
              </a:spcBef>
              <a:spcAft>
                <a:spcPts val="0"/>
              </a:spcAft>
              <a:buClr>
                <a:srgbClr val="7030A0"/>
              </a:buClr>
              <a:buSzPts val="2800"/>
              <a:buFont typeface="Comic Sans MS"/>
              <a:buNone/>
            </a:pPr>
            <a:r>
              <a:rPr lang="en-GB" sz="2800" b="1" i="0" u="none" strike="noStrike" cap="none">
                <a:solidFill>
                  <a:srgbClr val="7030A0"/>
                </a:solidFill>
                <a:latin typeface="Comic Sans MS"/>
                <a:ea typeface="Comic Sans MS"/>
                <a:cs typeface="Comic Sans MS"/>
                <a:sym typeface="Comic Sans MS"/>
              </a:rPr>
              <a:t>Other examples of evaporation include:</a:t>
            </a:r>
            <a:endParaRPr/>
          </a:p>
        </p:txBody>
      </p:sp>
      <p:sp>
        <p:nvSpPr>
          <p:cNvPr id="250" name="Google Shape;250;p18"/>
          <p:cNvSpPr txBox="1"/>
          <p:nvPr/>
        </p:nvSpPr>
        <p:spPr>
          <a:xfrm>
            <a:off x="890532" y="2077976"/>
            <a:ext cx="8432557" cy="1389623"/>
          </a:xfrm>
          <a:prstGeom prst="rect">
            <a:avLst/>
          </a:prstGeom>
          <a:noFill/>
          <a:ln>
            <a:noFill/>
          </a:ln>
        </p:spPr>
        <p:txBody>
          <a:bodyPr spcFirstLastPara="1" wrap="square" lIns="0" tIns="0" rIns="0" bIns="0" anchor="ctr" anchorCtr="1">
            <a:noAutofit/>
          </a:bodyPr>
          <a:lstStyle/>
          <a:p>
            <a:pPr marL="342900" marR="0" lvl="0" indent="-342900" algn="l" rtl="0">
              <a:lnSpc>
                <a:spcPct val="90000"/>
              </a:lnSpc>
              <a:spcBef>
                <a:spcPts val="0"/>
              </a:spcBef>
              <a:spcAft>
                <a:spcPts val="0"/>
              </a:spcAft>
              <a:buClr>
                <a:schemeClr val="dk1"/>
              </a:buClr>
              <a:buSzPts val="2400"/>
              <a:buFont typeface="Arial"/>
              <a:buChar char="•"/>
            </a:pPr>
            <a:r>
              <a:rPr lang="en-GB" sz="2400" b="0" i="0" u="none" strike="noStrike" cap="none">
                <a:solidFill>
                  <a:schemeClr val="dk1"/>
                </a:solidFill>
                <a:latin typeface="Comic Sans MS"/>
                <a:ea typeface="Comic Sans MS"/>
                <a:cs typeface="Comic Sans MS"/>
                <a:sym typeface="Comic Sans MS"/>
              </a:rPr>
              <a:t>Warm-air hand dryers</a:t>
            </a:r>
            <a:endParaRPr/>
          </a:p>
          <a:p>
            <a:pPr marL="0" marR="0" lvl="0" indent="0" algn="l"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Comic Sans MS"/>
              <a:ea typeface="Comic Sans MS"/>
              <a:cs typeface="Comic Sans MS"/>
              <a:sym typeface="Comic Sans MS"/>
            </a:endParaRPr>
          </a:p>
          <a:p>
            <a:pPr marL="342900" marR="0" lvl="0" indent="-342900" algn="l" rtl="0">
              <a:lnSpc>
                <a:spcPct val="90000"/>
              </a:lnSpc>
              <a:spcBef>
                <a:spcPts val="0"/>
              </a:spcBef>
              <a:spcAft>
                <a:spcPts val="0"/>
              </a:spcAft>
              <a:buClr>
                <a:schemeClr val="dk1"/>
              </a:buClr>
              <a:buSzPts val="2400"/>
              <a:buFont typeface="Arial"/>
              <a:buChar char="•"/>
            </a:pPr>
            <a:r>
              <a:rPr lang="en-GB" sz="2400" b="0" i="0" u="none" strike="noStrike" cap="none">
                <a:solidFill>
                  <a:schemeClr val="dk1"/>
                </a:solidFill>
                <a:latin typeface="Comic Sans MS"/>
                <a:ea typeface="Comic Sans MS"/>
                <a:cs typeface="Comic Sans MS"/>
                <a:sym typeface="Comic Sans MS"/>
              </a:rPr>
              <a:t>Blowing on ink to dry it</a:t>
            </a:r>
            <a:endParaRPr/>
          </a:p>
          <a:p>
            <a:pPr marL="0" marR="0" lvl="0" indent="0" algn="l"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Comic Sans MS"/>
              <a:ea typeface="Comic Sans MS"/>
              <a:cs typeface="Comic Sans MS"/>
              <a:sym typeface="Comic Sans MS"/>
            </a:endParaRPr>
          </a:p>
          <a:p>
            <a:pPr marL="342900" marR="0" lvl="0" indent="-342900" algn="l" rtl="0">
              <a:lnSpc>
                <a:spcPct val="90000"/>
              </a:lnSpc>
              <a:spcBef>
                <a:spcPts val="0"/>
              </a:spcBef>
              <a:spcAft>
                <a:spcPts val="0"/>
              </a:spcAft>
              <a:buClr>
                <a:schemeClr val="dk1"/>
              </a:buClr>
              <a:buSzPts val="2400"/>
              <a:buFont typeface="Arial"/>
              <a:buChar char="•"/>
            </a:pPr>
            <a:r>
              <a:rPr lang="en-GB" sz="2400" b="0" i="0" u="none" strike="noStrike" cap="none">
                <a:solidFill>
                  <a:schemeClr val="dk1"/>
                </a:solidFill>
                <a:latin typeface="Comic Sans MS"/>
                <a:ea typeface="Comic Sans MS"/>
                <a:cs typeface="Comic Sans MS"/>
                <a:sym typeface="Comic Sans MS"/>
              </a:rPr>
              <a:t>Washing drying on a sunny, breezy day </a:t>
            </a:r>
            <a:endParaRPr/>
          </a:p>
          <a:p>
            <a:pPr marL="0" marR="0" lvl="0" indent="0" algn="l"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Comic Sans MS"/>
              <a:ea typeface="Comic Sans MS"/>
              <a:cs typeface="Comic Sans MS"/>
              <a:sym typeface="Comic Sans MS"/>
            </a:endParaRPr>
          </a:p>
          <a:p>
            <a:pPr marL="342900" marR="0" lvl="0" indent="-342900" algn="l" rtl="0">
              <a:lnSpc>
                <a:spcPct val="90000"/>
              </a:lnSpc>
              <a:spcBef>
                <a:spcPts val="0"/>
              </a:spcBef>
              <a:spcAft>
                <a:spcPts val="0"/>
              </a:spcAft>
              <a:buClr>
                <a:schemeClr val="dk1"/>
              </a:buClr>
              <a:buSzPts val="2400"/>
              <a:buFont typeface="Arial"/>
              <a:buChar char="•"/>
            </a:pPr>
            <a:r>
              <a:rPr lang="en-GB" sz="2400" b="0" i="0" u="none" strike="noStrike" cap="none">
                <a:solidFill>
                  <a:schemeClr val="dk1"/>
                </a:solidFill>
                <a:latin typeface="Comic Sans MS"/>
                <a:ea typeface="Comic Sans MS"/>
                <a:cs typeface="Comic Sans MS"/>
                <a:sym typeface="Comic Sans MS"/>
              </a:rPr>
              <a:t>Hair dryers</a:t>
            </a:r>
            <a:endParaRPr/>
          </a:p>
        </p:txBody>
      </p:sp>
      <p:sp>
        <p:nvSpPr>
          <p:cNvPr id="251" name="Google Shape;251;p18"/>
          <p:cNvSpPr txBox="1"/>
          <p:nvPr/>
        </p:nvSpPr>
        <p:spPr>
          <a:xfrm>
            <a:off x="1205371" y="4298610"/>
            <a:ext cx="4438228" cy="1269481"/>
          </a:xfrm>
          <a:prstGeom prst="rect">
            <a:avLst/>
          </a:prstGeom>
          <a:noFill/>
          <a:ln>
            <a:noFill/>
          </a:ln>
        </p:spPr>
        <p:txBody>
          <a:bodyPr spcFirstLastPara="1" wrap="square" lIns="0" tIns="0" rIns="0" bIns="0" anchor="ctr" anchorCtr="1">
            <a:noAutofit/>
          </a:bodyPr>
          <a:lstStyle/>
          <a:p>
            <a:pPr marL="0" marR="0" lvl="0" indent="0" algn="ctr" rtl="0">
              <a:lnSpc>
                <a:spcPct val="90000"/>
              </a:lnSpc>
              <a:spcBef>
                <a:spcPts val="0"/>
              </a:spcBef>
              <a:spcAft>
                <a:spcPts val="0"/>
              </a:spcAft>
              <a:buClr>
                <a:srgbClr val="FF0000"/>
              </a:buClr>
              <a:buSzPts val="2400"/>
              <a:buFont typeface="Comic Sans MS"/>
              <a:buNone/>
            </a:pPr>
            <a:r>
              <a:rPr lang="en-GB" sz="2400" b="0" i="0" u="none" strike="noStrike" cap="none">
                <a:solidFill>
                  <a:srgbClr val="FF0000"/>
                </a:solidFill>
                <a:latin typeface="Comic Sans MS"/>
                <a:ea typeface="Comic Sans MS"/>
                <a:cs typeface="Comic Sans MS"/>
                <a:sym typeface="Comic Sans MS"/>
              </a:rPr>
              <a:t>Can you think of any other examples?</a:t>
            </a:r>
            <a:endParaRPr/>
          </a:p>
        </p:txBody>
      </p:sp>
      <p:pic>
        <p:nvPicPr>
          <p:cNvPr id="252" name="Google Shape;252;p18"/>
          <p:cNvPicPr preferRelativeResize="0"/>
          <p:nvPr/>
        </p:nvPicPr>
        <p:blipFill rotWithShape="1">
          <a:blip r:embed="rId3">
            <a:alphaModFix/>
          </a:blip>
          <a:srcRect/>
          <a:stretch/>
        </p:blipFill>
        <p:spPr>
          <a:xfrm>
            <a:off x="6329117" y="3467598"/>
            <a:ext cx="4610100" cy="2546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49"/>
                                        </p:tgtEl>
                                        <p:attrNameLst>
                                          <p:attrName>style.visibility</p:attrName>
                                        </p:attrNameLst>
                                      </p:cBhvr>
                                      <p:to>
                                        <p:strVal val="visible"/>
                                      </p:to>
                                    </p:set>
                                    <p:animEffect transition="in" filter="fade">
                                      <p:cBhvr>
                                        <p:cTn id="7" dur="500"/>
                                        <p:tgtEl>
                                          <p:spTgt spid="2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0"/>
                                        </p:tgtEl>
                                        <p:attrNameLst>
                                          <p:attrName>style.visibility</p:attrName>
                                        </p:attrNameLst>
                                      </p:cBhvr>
                                      <p:to>
                                        <p:strVal val="visible"/>
                                      </p:to>
                                    </p:set>
                                    <p:animEffect transition="in" filter="fade">
                                      <p:cBhvr>
                                        <p:cTn id="12" dur="500"/>
                                        <p:tgtEl>
                                          <p:spTgt spid="2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1"/>
                                        </p:tgtEl>
                                        <p:attrNameLst>
                                          <p:attrName>style.visibility</p:attrName>
                                        </p:attrNameLst>
                                      </p:cBhvr>
                                      <p:to>
                                        <p:strVal val="visible"/>
                                      </p:to>
                                    </p:set>
                                    <p:animEffect transition="in" filter="fade">
                                      <p:cBhvr>
                                        <p:cTn id="17" dur="5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9"/>
          <p:cNvSpPr txBox="1">
            <a:spLocks noGrp="1"/>
          </p:cNvSpPr>
          <p:nvPr>
            <p:ph type="title"/>
          </p:nvPr>
        </p:nvSpPr>
        <p:spPr>
          <a:xfrm>
            <a:off x="609598" y="478895"/>
            <a:ext cx="10960100" cy="99430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030A0"/>
              </a:buClr>
              <a:buSzPts val="4400"/>
              <a:buFont typeface="Comic Sans MS"/>
              <a:buNone/>
            </a:pPr>
            <a:r>
              <a:rPr lang="en-GB" b="1">
                <a:solidFill>
                  <a:srgbClr val="7030A0"/>
                </a:solidFill>
                <a:latin typeface="Comic Sans MS"/>
                <a:ea typeface="Comic Sans MS"/>
                <a:cs typeface="Comic Sans MS"/>
                <a:sym typeface="Comic Sans MS"/>
              </a:rPr>
              <a:t>Evaporation in the water cycle:</a:t>
            </a:r>
            <a:endParaRPr/>
          </a:p>
        </p:txBody>
      </p:sp>
      <p:sp>
        <p:nvSpPr>
          <p:cNvPr id="258" name="Google Shape;258;p19"/>
          <p:cNvSpPr txBox="1"/>
          <p:nvPr/>
        </p:nvSpPr>
        <p:spPr>
          <a:xfrm>
            <a:off x="852407" y="1766807"/>
            <a:ext cx="10259878" cy="4401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0" i="0" u="none" strike="noStrike" cap="none">
                <a:solidFill>
                  <a:schemeClr val="dk1"/>
                </a:solidFill>
                <a:latin typeface="Comic Sans MS"/>
                <a:ea typeface="Comic Sans MS"/>
                <a:cs typeface="Comic Sans MS"/>
                <a:sym typeface="Comic Sans MS"/>
              </a:rPr>
              <a:t>Water is heated by the sun and turns to vapour and clouds. </a:t>
            </a:r>
            <a:endParaRPr/>
          </a:p>
          <a:p>
            <a:pPr marL="0" marR="0" lvl="0" indent="0" algn="l" rtl="0">
              <a:spcBef>
                <a:spcPts val="0"/>
              </a:spcBef>
              <a:spcAft>
                <a:spcPts val="0"/>
              </a:spcAft>
              <a:buNone/>
            </a:pPr>
            <a:endParaRPr sz="2800">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r>
              <a:rPr lang="en-GB" sz="2800">
                <a:solidFill>
                  <a:schemeClr val="dk1"/>
                </a:solidFill>
                <a:latin typeface="Comic Sans MS"/>
                <a:ea typeface="Comic Sans MS"/>
                <a:cs typeface="Comic Sans MS"/>
                <a:sym typeface="Comic Sans MS"/>
              </a:rPr>
              <a:t>When the water droplets in a cloud merge and get heavier, they fall as rain which allows plants to grow. </a:t>
            </a:r>
            <a:endParaRPr/>
          </a:p>
          <a:p>
            <a:pPr marL="0" marR="0" lvl="0" indent="0" algn="l" rtl="0">
              <a:spcBef>
                <a:spcPts val="0"/>
              </a:spcBef>
              <a:spcAft>
                <a:spcPts val="0"/>
              </a:spcAft>
              <a:buNone/>
            </a:pPr>
            <a:endParaRPr sz="2800">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r>
              <a:rPr lang="en-GB" sz="2800">
                <a:solidFill>
                  <a:schemeClr val="dk1"/>
                </a:solidFill>
                <a:latin typeface="Comic Sans MS"/>
                <a:ea typeface="Comic Sans MS"/>
                <a:cs typeface="Comic Sans MS"/>
                <a:sym typeface="Comic Sans MS"/>
              </a:rPr>
              <a:t>So evaporation is vital for water to travel to different places in its gaseous state.</a:t>
            </a:r>
            <a:endParaRPr/>
          </a:p>
          <a:p>
            <a:pPr marL="0" marR="0" lvl="0" indent="0" algn="l" rtl="0">
              <a:spcBef>
                <a:spcPts val="0"/>
              </a:spcBef>
              <a:spcAft>
                <a:spcPts val="0"/>
              </a:spcAft>
              <a:buNone/>
            </a:pPr>
            <a:endParaRPr sz="2800">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r>
              <a:rPr lang="en-GB" sz="2800">
                <a:solidFill>
                  <a:schemeClr val="dk1"/>
                </a:solidFill>
                <a:latin typeface="Comic Sans MS"/>
                <a:ea typeface="Comic Sans MS"/>
                <a:cs typeface="Comic Sans MS"/>
                <a:sym typeface="Comic Sans MS"/>
              </a:rPr>
              <a:t>								</a:t>
            </a:r>
            <a:endParaRPr/>
          </a:p>
          <a:p>
            <a:pPr marL="0" marR="0" lvl="0" indent="0" algn="l" rtl="0">
              <a:spcBef>
                <a:spcPts val="0"/>
              </a:spcBef>
              <a:spcAft>
                <a:spcPts val="0"/>
              </a:spcAft>
              <a:buNone/>
            </a:pPr>
            <a:r>
              <a:rPr lang="en-GB" sz="2800">
                <a:solidFill>
                  <a:schemeClr val="dk1"/>
                </a:solidFill>
                <a:latin typeface="Comic Sans MS"/>
                <a:ea typeface="Comic Sans MS"/>
                <a:cs typeface="Comic Sans MS"/>
                <a:sym typeface="Comic Sans MS"/>
              </a:rPr>
              <a:t>(This is when the water is in the form of water vapour).</a:t>
            </a:r>
            <a:endParaRPr/>
          </a:p>
        </p:txBody>
      </p:sp>
      <p:sp>
        <p:nvSpPr>
          <p:cNvPr id="259" name="Google Shape;259;p19"/>
          <p:cNvSpPr/>
          <p:nvPr/>
        </p:nvSpPr>
        <p:spPr>
          <a:xfrm rot="5400000">
            <a:off x="1400419" y="4968342"/>
            <a:ext cx="750537" cy="564555"/>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030A0"/>
              </a:buClr>
              <a:buSzPts val="4400"/>
              <a:buFont typeface="Comic Sans MS"/>
              <a:buNone/>
            </a:pPr>
            <a:r>
              <a:rPr lang="en-GB">
                <a:solidFill>
                  <a:srgbClr val="7030A0"/>
                </a:solidFill>
                <a:latin typeface="Comic Sans MS"/>
                <a:ea typeface="Comic Sans MS"/>
                <a:cs typeface="Comic Sans MS"/>
                <a:sym typeface="Comic Sans MS"/>
              </a:rPr>
              <a:t>Success Criteria:</a:t>
            </a:r>
            <a:endParaRPr/>
          </a:p>
        </p:txBody>
      </p:sp>
      <p:sp>
        <p:nvSpPr>
          <p:cNvPr id="126" name="Google Shape;126;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a:latin typeface="Comic Sans MS"/>
                <a:ea typeface="Comic Sans MS"/>
                <a:cs typeface="Comic Sans MS"/>
                <a:sym typeface="Comic Sans MS"/>
              </a:rPr>
              <a:t>I can define the words </a:t>
            </a:r>
            <a:r>
              <a:rPr lang="en-GB" b="1">
                <a:solidFill>
                  <a:srgbClr val="BA1CDA"/>
                </a:solidFill>
                <a:latin typeface="Comic Sans MS"/>
                <a:ea typeface="Comic Sans MS"/>
                <a:cs typeface="Comic Sans MS"/>
                <a:sym typeface="Comic Sans MS"/>
              </a:rPr>
              <a:t>evaporation</a:t>
            </a:r>
            <a:r>
              <a:rPr lang="en-GB">
                <a:latin typeface="Comic Sans MS"/>
                <a:ea typeface="Comic Sans MS"/>
                <a:cs typeface="Comic Sans MS"/>
                <a:sym typeface="Comic Sans MS"/>
              </a:rPr>
              <a:t> and </a:t>
            </a:r>
            <a:r>
              <a:rPr lang="en-GB" b="1">
                <a:solidFill>
                  <a:srgbClr val="BA1CDA"/>
                </a:solidFill>
                <a:latin typeface="Comic Sans MS"/>
                <a:ea typeface="Comic Sans MS"/>
                <a:cs typeface="Comic Sans MS"/>
                <a:sym typeface="Comic Sans MS"/>
              </a:rPr>
              <a:t>condensation</a:t>
            </a:r>
            <a:r>
              <a:rPr lang="en-GB">
                <a:latin typeface="Comic Sans MS"/>
                <a:ea typeface="Comic Sans MS"/>
                <a:cs typeface="Comic Sans MS"/>
                <a:sym typeface="Comic Sans MS"/>
              </a:rPr>
              <a:t> in the water cycle.</a:t>
            </a:r>
            <a:endParaRPr/>
          </a:p>
          <a:p>
            <a:pPr marL="0" lvl="0" indent="0" algn="l" rtl="0">
              <a:lnSpc>
                <a:spcPct val="90000"/>
              </a:lnSpc>
              <a:spcBef>
                <a:spcPts val="1000"/>
              </a:spcBef>
              <a:spcAft>
                <a:spcPts val="0"/>
              </a:spcAft>
              <a:buClr>
                <a:schemeClr val="dk1"/>
              </a:buClr>
              <a:buSzPts val="2800"/>
              <a:buNone/>
            </a:pPr>
            <a:endParaRPr>
              <a:latin typeface="Comic Sans MS"/>
              <a:ea typeface="Comic Sans MS"/>
              <a:cs typeface="Comic Sans MS"/>
              <a:sym typeface="Comic Sans MS"/>
            </a:endParaRPr>
          </a:p>
          <a:p>
            <a:pPr marL="228600" lvl="0" indent="-228600" algn="l" rtl="0">
              <a:lnSpc>
                <a:spcPct val="90000"/>
              </a:lnSpc>
              <a:spcBef>
                <a:spcPts val="1000"/>
              </a:spcBef>
              <a:spcAft>
                <a:spcPts val="0"/>
              </a:spcAft>
              <a:buClr>
                <a:schemeClr val="dk1"/>
              </a:buClr>
              <a:buSzPts val="2800"/>
              <a:buChar char="•"/>
            </a:pPr>
            <a:r>
              <a:rPr lang="en-GB">
                <a:latin typeface="Comic Sans MS"/>
                <a:ea typeface="Comic Sans MS"/>
                <a:cs typeface="Comic Sans MS"/>
                <a:sym typeface="Comic Sans MS"/>
              </a:rPr>
              <a:t>I can discuss the role of the evaporation and condensation stages in the water cycle.</a:t>
            </a:r>
            <a:endParaRPr/>
          </a:p>
          <a:p>
            <a:pPr marL="0" lvl="0" indent="0" algn="l" rtl="0">
              <a:lnSpc>
                <a:spcPct val="90000"/>
              </a:lnSpc>
              <a:spcBef>
                <a:spcPts val="1000"/>
              </a:spcBef>
              <a:spcAft>
                <a:spcPts val="0"/>
              </a:spcAft>
              <a:buClr>
                <a:schemeClr val="dk1"/>
              </a:buClr>
              <a:buSzPts val="2800"/>
              <a:buNone/>
            </a:pPr>
            <a:endParaRPr>
              <a:latin typeface="Comic Sans MS"/>
              <a:ea typeface="Comic Sans MS"/>
              <a:cs typeface="Comic Sans MS"/>
              <a:sym typeface="Comic Sans MS"/>
            </a:endParaRPr>
          </a:p>
          <a:p>
            <a:pPr marL="228600" lvl="0" indent="-228600" algn="l" rtl="0">
              <a:lnSpc>
                <a:spcPct val="90000"/>
              </a:lnSpc>
              <a:spcBef>
                <a:spcPts val="1000"/>
              </a:spcBef>
              <a:spcAft>
                <a:spcPts val="0"/>
              </a:spcAft>
              <a:buClr>
                <a:schemeClr val="dk1"/>
              </a:buClr>
              <a:buSzPts val="2800"/>
              <a:buChar char="•"/>
            </a:pPr>
            <a:r>
              <a:rPr lang="en-GB">
                <a:latin typeface="Comic Sans MS"/>
                <a:ea typeface="Comic Sans MS"/>
                <a:cs typeface="Comic Sans MS"/>
                <a:sym typeface="Comic Sans MS"/>
              </a:rPr>
              <a:t>I can discuss and </a:t>
            </a:r>
            <a:r>
              <a:rPr lang="en-GB">
                <a:solidFill>
                  <a:srgbClr val="000000"/>
                </a:solidFill>
                <a:latin typeface="Comic Sans MS"/>
                <a:ea typeface="Comic Sans MS"/>
                <a:cs typeface="Comic Sans MS"/>
                <a:sym typeface="Comic Sans MS"/>
              </a:rPr>
              <a:t>observe</a:t>
            </a:r>
            <a:r>
              <a:rPr lang="en-GB">
                <a:latin typeface="Comic Sans MS"/>
                <a:ea typeface="Comic Sans MS"/>
                <a:cs typeface="Comic Sans MS"/>
                <a:sym typeface="Comic Sans MS"/>
              </a:rPr>
              <a:t> different examples of evaporation and condensation.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0"/>
          <p:cNvSpPr txBox="1">
            <a:spLocks noGrp="1"/>
          </p:cNvSpPr>
          <p:nvPr>
            <p:ph type="title"/>
          </p:nvPr>
        </p:nvSpPr>
        <p:spPr>
          <a:xfrm>
            <a:off x="609598" y="478895"/>
            <a:ext cx="10960100" cy="99430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030A0"/>
              </a:buClr>
              <a:buSzPts val="4400"/>
              <a:buFont typeface="Comic Sans MS"/>
              <a:buNone/>
            </a:pPr>
            <a:r>
              <a:rPr lang="en-GB" b="1">
                <a:solidFill>
                  <a:srgbClr val="7030A0"/>
                </a:solidFill>
                <a:latin typeface="Comic Sans MS"/>
                <a:ea typeface="Comic Sans MS"/>
                <a:cs typeface="Comic Sans MS"/>
                <a:sym typeface="Comic Sans MS"/>
              </a:rPr>
              <a:t>Condensation</a:t>
            </a:r>
            <a:endParaRPr/>
          </a:p>
        </p:txBody>
      </p:sp>
      <p:pic>
        <p:nvPicPr>
          <p:cNvPr id="265" name="Google Shape;265;p20" descr="Image result for condensation"/>
          <p:cNvPicPr preferRelativeResize="0"/>
          <p:nvPr/>
        </p:nvPicPr>
        <p:blipFill rotWithShape="1">
          <a:blip r:embed="rId3">
            <a:alphaModFix/>
          </a:blip>
          <a:srcRect/>
          <a:stretch/>
        </p:blipFill>
        <p:spPr>
          <a:xfrm>
            <a:off x="1014421" y="1473201"/>
            <a:ext cx="2883811" cy="2162858"/>
          </a:xfrm>
          <a:prstGeom prst="rect">
            <a:avLst/>
          </a:prstGeom>
          <a:noFill/>
          <a:ln>
            <a:noFill/>
          </a:ln>
        </p:spPr>
      </p:pic>
      <p:pic>
        <p:nvPicPr>
          <p:cNvPr id="266" name="Google Shape;266;p20" descr="Image result for condensation"/>
          <p:cNvPicPr preferRelativeResize="0"/>
          <p:nvPr/>
        </p:nvPicPr>
        <p:blipFill rotWithShape="1">
          <a:blip r:embed="rId4">
            <a:alphaModFix/>
          </a:blip>
          <a:srcRect/>
          <a:stretch/>
        </p:blipFill>
        <p:spPr>
          <a:xfrm>
            <a:off x="1014421" y="3795832"/>
            <a:ext cx="4331431" cy="2466040"/>
          </a:xfrm>
          <a:prstGeom prst="rect">
            <a:avLst/>
          </a:prstGeom>
          <a:noFill/>
          <a:ln>
            <a:noFill/>
          </a:ln>
        </p:spPr>
      </p:pic>
      <p:pic>
        <p:nvPicPr>
          <p:cNvPr id="267" name="Google Shape;267;p20" descr="Image result for condensation"/>
          <p:cNvPicPr preferRelativeResize="0"/>
          <p:nvPr/>
        </p:nvPicPr>
        <p:blipFill rotWithShape="1">
          <a:blip r:embed="rId5">
            <a:alphaModFix/>
          </a:blip>
          <a:srcRect/>
          <a:stretch/>
        </p:blipFill>
        <p:spPr>
          <a:xfrm>
            <a:off x="4515884" y="1489993"/>
            <a:ext cx="3192316" cy="2129274"/>
          </a:xfrm>
          <a:prstGeom prst="rect">
            <a:avLst/>
          </a:prstGeom>
          <a:noFill/>
          <a:ln>
            <a:noFill/>
          </a:ln>
        </p:spPr>
      </p:pic>
      <p:sp>
        <p:nvSpPr>
          <p:cNvPr id="268" name="Google Shape;268;p20"/>
          <p:cNvSpPr/>
          <p:nvPr/>
        </p:nvSpPr>
        <p:spPr>
          <a:xfrm>
            <a:off x="6112042" y="3456123"/>
            <a:ext cx="5125547" cy="2619900"/>
          </a:xfrm>
          <a:prstGeom prst="wedgeEllipseCallout">
            <a:avLst>
              <a:gd name="adj1" fmla="val -20833"/>
              <a:gd name="adj2" fmla="val 62500"/>
            </a:avLst>
          </a:prstGeom>
          <a:solidFill>
            <a:srgbClr val="990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a:solidFill>
                  <a:schemeClr val="lt1"/>
                </a:solidFill>
                <a:latin typeface="Comic Sans MS"/>
                <a:ea typeface="Comic Sans MS"/>
                <a:cs typeface="Comic Sans MS"/>
                <a:sym typeface="Comic Sans MS"/>
              </a:rPr>
              <a:t>Can you see the condensation in these pictures? Think about why this might be happening? Think about temperature!</a:t>
            </a:r>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1"/>
          <p:cNvSpPr txBox="1">
            <a:spLocks noGrp="1"/>
          </p:cNvSpPr>
          <p:nvPr>
            <p:ph type="title"/>
          </p:nvPr>
        </p:nvSpPr>
        <p:spPr>
          <a:xfrm>
            <a:off x="609598" y="478895"/>
            <a:ext cx="10960100" cy="99430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030A0"/>
              </a:buClr>
              <a:buSzPts val="4400"/>
              <a:buFont typeface="Comic Sans MS"/>
              <a:buNone/>
            </a:pPr>
            <a:r>
              <a:rPr lang="en-GB" b="1">
                <a:solidFill>
                  <a:srgbClr val="7030A0"/>
                </a:solidFill>
                <a:latin typeface="Comic Sans MS"/>
                <a:ea typeface="Comic Sans MS"/>
                <a:cs typeface="Comic Sans MS"/>
                <a:sym typeface="Comic Sans MS"/>
              </a:rPr>
              <a:t>Condensation</a:t>
            </a:r>
            <a:endParaRPr/>
          </a:p>
        </p:txBody>
      </p:sp>
      <p:sp>
        <p:nvSpPr>
          <p:cNvPr id="274" name="Google Shape;274;p21"/>
          <p:cNvSpPr txBox="1"/>
          <p:nvPr/>
        </p:nvSpPr>
        <p:spPr>
          <a:xfrm>
            <a:off x="976393" y="1704814"/>
            <a:ext cx="10120500" cy="4679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Comic Sans MS"/>
                <a:ea typeface="Comic Sans MS"/>
                <a:cs typeface="Comic Sans MS"/>
                <a:sym typeface="Comic Sans MS"/>
              </a:rPr>
              <a:t>Condensation happens all around us! </a:t>
            </a:r>
            <a:endParaRPr/>
          </a:p>
          <a:p>
            <a:pPr marL="0" marR="0" lvl="0" indent="0" algn="l" rtl="0">
              <a:spcBef>
                <a:spcPts val="0"/>
              </a:spcBef>
              <a:spcAft>
                <a:spcPts val="0"/>
              </a:spcAft>
              <a:buNone/>
            </a:pPr>
            <a:endParaRPr sz="2800">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r>
              <a:rPr lang="en-GB" sz="2800">
                <a:solidFill>
                  <a:schemeClr val="dk1"/>
                </a:solidFill>
                <a:latin typeface="Comic Sans MS"/>
                <a:ea typeface="Comic Sans MS"/>
                <a:cs typeface="Comic Sans MS"/>
                <a:sym typeface="Comic Sans MS"/>
              </a:rPr>
              <a:t>In fact, condensation is really easy to spot in our daily lives, for example:</a:t>
            </a:r>
            <a:endParaRPr/>
          </a:p>
          <a:p>
            <a:pPr marL="0" marR="0" lvl="0" indent="0" algn="l" rtl="0">
              <a:spcBef>
                <a:spcPts val="0"/>
              </a:spcBef>
              <a:spcAft>
                <a:spcPts val="0"/>
              </a:spcAft>
              <a:buNone/>
            </a:pPr>
            <a:endParaRPr sz="2800">
              <a:solidFill>
                <a:schemeClr val="dk1"/>
              </a:solidFill>
              <a:latin typeface="Comic Sans MS"/>
              <a:ea typeface="Comic Sans MS"/>
              <a:cs typeface="Comic Sans MS"/>
              <a:sym typeface="Comic Sans MS"/>
            </a:endParaRPr>
          </a:p>
          <a:p>
            <a:pPr marL="285750" marR="0" lvl="0" indent="-285750" algn="l" rtl="0">
              <a:spcBef>
                <a:spcPts val="0"/>
              </a:spcBef>
              <a:spcAft>
                <a:spcPts val="0"/>
              </a:spcAft>
              <a:buClr>
                <a:schemeClr val="dk1"/>
              </a:buClr>
              <a:buSzPts val="2800"/>
              <a:buFont typeface="Arial"/>
              <a:buChar char="•"/>
            </a:pPr>
            <a:r>
              <a:rPr lang="en-GB" sz="2800">
                <a:solidFill>
                  <a:schemeClr val="dk1"/>
                </a:solidFill>
                <a:latin typeface="Comic Sans MS"/>
                <a:ea typeface="Comic Sans MS"/>
                <a:cs typeface="Comic Sans MS"/>
                <a:sym typeface="Comic Sans MS"/>
              </a:rPr>
              <a:t>Water droplets on the inside of windows</a:t>
            </a:r>
            <a:endParaRPr sz="2800">
              <a:solidFill>
                <a:schemeClr val="dk1"/>
              </a:solidFill>
              <a:latin typeface="Comic Sans MS"/>
              <a:ea typeface="Comic Sans MS"/>
              <a:cs typeface="Comic Sans MS"/>
              <a:sym typeface="Comic Sans MS"/>
            </a:endParaRPr>
          </a:p>
          <a:p>
            <a:pPr marL="285750" marR="0" lvl="0" indent="-285750" algn="l" rtl="0">
              <a:spcBef>
                <a:spcPts val="0"/>
              </a:spcBef>
              <a:spcAft>
                <a:spcPts val="0"/>
              </a:spcAft>
              <a:buClr>
                <a:schemeClr val="dk1"/>
              </a:buClr>
              <a:buSzPts val="2800"/>
              <a:buFont typeface="Arial"/>
              <a:buChar char="•"/>
            </a:pPr>
            <a:r>
              <a:rPr lang="en-GB" sz="2800">
                <a:solidFill>
                  <a:schemeClr val="dk1"/>
                </a:solidFill>
                <a:latin typeface="Comic Sans MS"/>
                <a:ea typeface="Comic Sans MS"/>
                <a:cs typeface="Comic Sans MS"/>
                <a:sym typeface="Comic Sans MS"/>
              </a:rPr>
              <a:t>Dew on grass</a:t>
            </a:r>
            <a:endParaRPr/>
          </a:p>
          <a:p>
            <a:pPr marL="285750" marR="0" lvl="0" indent="-285750" algn="l" rtl="0">
              <a:spcBef>
                <a:spcPts val="0"/>
              </a:spcBef>
              <a:spcAft>
                <a:spcPts val="0"/>
              </a:spcAft>
              <a:buClr>
                <a:schemeClr val="dk1"/>
              </a:buClr>
              <a:buSzPts val="2800"/>
              <a:buFont typeface="Arial"/>
              <a:buChar char="•"/>
            </a:pPr>
            <a:r>
              <a:rPr lang="en-GB" sz="2800">
                <a:solidFill>
                  <a:schemeClr val="dk1"/>
                </a:solidFill>
                <a:latin typeface="Comic Sans MS"/>
                <a:ea typeface="Comic Sans MS"/>
                <a:cs typeface="Comic Sans MS"/>
                <a:sym typeface="Comic Sans MS"/>
              </a:rPr>
              <a:t>A steamed up mirror</a:t>
            </a:r>
            <a:endParaRPr/>
          </a:p>
          <a:p>
            <a:pPr marL="285750" marR="0" lvl="0" indent="-285750" algn="l" rtl="0">
              <a:spcBef>
                <a:spcPts val="0"/>
              </a:spcBef>
              <a:spcAft>
                <a:spcPts val="0"/>
              </a:spcAft>
              <a:buClr>
                <a:schemeClr val="dk1"/>
              </a:buClr>
              <a:buSzPts val="2800"/>
              <a:buFont typeface="Arial"/>
              <a:buChar char="•"/>
            </a:pPr>
            <a:r>
              <a:rPr lang="en-GB" sz="2800">
                <a:solidFill>
                  <a:schemeClr val="dk1"/>
                </a:solidFill>
                <a:latin typeface="Comic Sans MS"/>
                <a:ea typeface="Comic Sans MS"/>
                <a:cs typeface="Comic Sans MS"/>
                <a:sym typeface="Comic Sans MS"/>
              </a:rPr>
              <a:t>Reading glasses fogging up</a:t>
            </a:r>
            <a:endParaRPr sz="2800">
              <a:solidFill>
                <a:schemeClr val="dk1"/>
              </a:solidFill>
              <a:latin typeface="Comic Sans MS"/>
              <a:ea typeface="Comic Sans MS"/>
              <a:cs typeface="Comic Sans MS"/>
              <a:sym typeface="Comic Sans MS"/>
            </a:endParaRPr>
          </a:p>
          <a:p>
            <a:pPr marL="285750" marR="0" lvl="0" indent="-285750" algn="l" rtl="0">
              <a:spcBef>
                <a:spcPts val="0"/>
              </a:spcBef>
              <a:spcAft>
                <a:spcPts val="0"/>
              </a:spcAft>
              <a:buClr>
                <a:schemeClr val="dk1"/>
              </a:buClr>
              <a:buSzPts val="2800"/>
              <a:buFont typeface="Arial"/>
              <a:buChar char="•"/>
            </a:pPr>
            <a:r>
              <a:rPr lang="en-GB" sz="2800">
                <a:solidFill>
                  <a:schemeClr val="dk1"/>
                </a:solidFill>
                <a:latin typeface="Comic Sans MS"/>
                <a:ea typeface="Comic Sans MS"/>
                <a:cs typeface="Comic Sans MS"/>
                <a:sym typeface="Comic Sans MS"/>
              </a:rPr>
              <a:t>Water droplets on the outside of your cold drink</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2"/>
          <p:cNvSpPr txBox="1">
            <a:spLocks noGrp="1"/>
          </p:cNvSpPr>
          <p:nvPr>
            <p:ph type="title"/>
          </p:nvPr>
        </p:nvSpPr>
        <p:spPr>
          <a:xfrm>
            <a:off x="609598" y="478895"/>
            <a:ext cx="10960100" cy="99430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030A0"/>
              </a:buClr>
              <a:buSzPts val="4400"/>
              <a:buFont typeface="Comic Sans MS"/>
              <a:buNone/>
            </a:pPr>
            <a:r>
              <a:rPr lang="en-GB" b="1">
                <a:solidFill>
                  <a:srgbClr val="7030A0"/>
                </a:solidFill>
                <a:latin typeface="Comic Sans MS"/>
                <a:ea typeface="Comic Sans MS"/>
                <a:cs typeface="Comic Sans MS"/>
                <a:sym typeface="Comic Sans MS"/>
              </a:rPr>
              <a:t>Condensation in the water cycle:</a:t>
            </a:r>
            <a:endParaRPr/>
          </a:p>
        </p:txBody>
      </p:sp>
      <p:sp>
        <p:nvSpPr>
          <p:cNvPr id="280" name="Google Shape;280;p22"/>
          <p:cNvSpPr txBox="1"/>
          <p:nvPr/>
        </p:nvSpPr>
        <p:spPr>
          <a:xfrm>
            <a:off x="609598" y="1473201"/>
            <a:ext cx="10704165" cy="4401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Comic Sans MS"/>
                <a:ea typeface="Comic Sans MS"/>
                <a:cs typeface="Comic Sans MS"/>
                <a:sym typeface="Comic Sans MS"/>
              </a:rPr>
              <a:t>Condensation plays an important role in the water cycle, creating clouds. It's the process where a gas (water vapour) turns back into a liquid, due to a reduction in the energy of its particles. </a:t>
            </a:r>
            <a:endParaRPr/>
          </a:p>
          <a:p>
            <a:pPr marL="0" marR="0" lvl="0" indent="0" algn="l" rtl="0">
              <a:spcBef>
                <a:spcPts val="0"/>
              </a:spcBef>
              <a:spcAft>
                <a:spcPts val="0"/>
              </a:spcAft>
              <a:buNone/>
            </a:pPr>
            <a:endParaRPr sz="2800">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r>
              <a:rPr lang="en-GB" sz="2800">
                <a:solidFill>
                  <a:schemeClr val="dk1"/>
                </a:solidFill>
                <a:latin typeface="Comic Sans MS"/>
                <a:ea typeface="Comic Sans MS"/>
                <a:cs typeface="Comic Sans MS"/>
                <a:sym typeface="Comic Sans MS"/>
              </a:rPr>
              <a:t>This is the opposite of evaporation. </a:t>
            </a:r>
            <a:endParaRPr/>
          </a:p>
          <a:p>
            <a:pPr marL="0" marR="0" lvl="0" indent="0" algn="l" rtl="0">
              <a:spcBef>
                <a:spcPts val="0"/>
              </a:spcBef>
              <a:spcAft>
                <a:spcPts val="0"/>
              </a:spcAft>
              <a:buNone/>
            </a:pPr>
            <a:endParaRPr sz="2800">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r>
              <a:rPr lang="en-GB" sz="2800">
                <a:solidFill>
                  <a:schemeClr val="dk1"/>
                </a:solidFill>
                <a:latin typeface="Comic Sans MS"/>
                <a:ea typeface="Comic Sans MS"/>
                <a:cs typeface="Comic Sans MS"/>
                <a:sym typeface="Comic Sans MS"/>
              </a:rPr>
              <a:t>The clouds created by condensation may produce precipitation, which is the main route for water to return to the Earth's surface within the water cycle.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030A0"/>
              </a:buClr>
              <a:buSzPts val="4400"/>
              <a:buFont typeface="Comic Sans MS"/>
              <a:buNone/>
            </a:pPr>
            <a:r>
              <a:rPr lang="en-GB">
                <a:solidFill>
                  <a:srgbClr val="7030A0"/>
                </a:solidFill>
                <a:latin typeface="Comic Sans MS"/>
                <a:ea typeface="Comic Sans MS"/>
                <a:cs typeface="Comic Sans MS"/>
                <a:sym typeface="Comic Sans MS"/>
              </a:rPr>
              <a:t>Success Criteria:</a:t>
            </a:r>
            <a:endParaRPr/>
          </a:p>
        </p:txBody>
      </p:sp>
      <p:sp>
        <p:nvSpPr>
          <p:cNvPr id="286" name="Google Shape;286;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184150" algn="l" rtl="0">
              <a:lnSpc>
                <a:spcPct val="90000"/>
              </a:lnSpc>
              <a:spcBef>
                <a:spcPts val="0"/>
              </a:spcBef>
              <a:spcAft>
                <a:spcPts val="0"/>
              </a:spcAft>
              <a:buClr>
                <a:schemeClr val="dk1"/>
              </a:buClr>
              <a:buSzPts val="2100"/>
              <a:buChar char="•"/>
            </a:pPr>
            <a:r>
              <a:rPr lang="en-GB" sz="2100">
                <a:latin typeface="Comic Sans MS"/>
                <a:ea typeface="Comic Sans MS"/>
                <a:cs typeface="Comic Sans MS"/>
                <a:sym typeface="Comic Sans MS"/>
              </a:rPr>
              <a:t>I can define the words </a:t>
            </a:r>
            <a:r>
              <a:rPr lang="en-GB" sz="2100" b="1">
                <a:solidFill>
                  <a:srgbClr val="BA1CDA"/>
                </a:solidFill>
                <a:latin typeface="Comic Sans MS"/>
                <a:ea typeface="Comic Sans MS"/>
                <a:cs typeface="Comic Sans MS"/>
                <a:sym typeface="Comic Sans MS"/>
              </a:rPr>
              <a:t>evaporation</a:t>
            </a:r>
            <a:r>
              <a:rPr lang="en-GB" sz="2100">
                <a:latin typeface="Comic Sans MS"/>
                <a:ea typeface="Comic Sans MS"/>
                <a:cs typeface="Comic Sans MS"/>
                <a:sym typeface="Comic Sans MS"/>
              </a:rPr>
              <a:t> and </a:t>
            </a:r>
            <a:r>
              <a:rPr lang="en-GB" sz="2100" b="1">
                <a:solidFill>
                  <a:srgbClr val="BA1CDA"/>
                </a:solidFill>
                <a:latin typeface="Comic Sans MS"/>
                <a:ea typeface="Comic Sans MS"/>
                <a:cs typeface="Comic Sans MS"/>
                <a:sym typeface="Comic Sans MS"/>
              </a:rPr>
              <a:t>condensation</a:t>
            </a:r>
            <a:r>
              <a:rPr lang="en-GB" sz="2100">
                <a:latin typeface="Comic Sans MS"/>
                <a:ea typeface="Comic Sans MS"/>
                <a:cs typeface="Comic Sans MS"/>
                <a:sym typeface="Comic Sans MS"/>
              </a:rPr>
              <a:t> in the water cycle.</a:t>
            </a:r>
            <a:endParaRPr sz="2100"/>
          </a:p>
          <a:p>
            <a:pPr marL="0" lvl="0" indent="0" algn="l" rtl="0">
              <a:lnSpc>
                <a:spcPct val="90000"/>
              </a:lnSpc>
              <a:spcBef>
                <a:spcPts val="1000"/>
              </a:spcBef>
              <a:spcAft>
                <a:spcPts val="0"/>
              </a:spcAft>
              <a:buClr>
                <a:schemeClr val="dk1"/>
              </a:buClr>
              <a:buSzPts val="2800"/>
              <a:buNone/>
            </a:pPr>
            <a:endParaRPr sz="2100">
              <a:latin typeface="Comic Sans MS"/>
              <a:ea typeface="Comic Sans MS"/>
              <a:cs typeface="Comic Sans MS"/>
              <a:sym typeface="Comic Sans MS"/>
            </a:endParaRPr>
          </a:p>
          <a:p>
            <a:pPr marL="228600" lvl="0" indent="-184150" algn="l" rtl="0">
              <a:lnSpc>
                <a:spcPct val="90000"/>
              </a:lnSpc>
              <a:spcBef>
                <a:spcPts val="1000"/>
              </a:spcBef>
              <a:spcAft>
                <a:spcPts val="0"/>
              </a:spcAft>
              <a:buClr>
                <a:schemeClr val="dk1"/>
              </a:buClr>
              <a:buSzPts val="2100"/>
              <a:buChar char="•"/>
            </a:pPr>
            <a:r>
              <a:rPr lang="en-GB" sz="2100">
                <a:latin typeface="Comic Sans MS"/>
                <a:ea typeface="Comic Sans MS"/>
                <a:cs typeface="Comic Sans MS"/>
                <a:sym typeface="Comic Sans MS"/>
              </a:rPr>
              <a:t>I can discuss the role of the evaporation and condensation stages in the water cycle.</a:t>
            </a:r>
            <a:endParaRPr sz="2100"/>
          </a:p>
          <a:p>
            <a:pPr marL="0" lvl="0" indent="0" algn="l" rtl="0">
              <a:lnSpc>
                <a:spcPct val="90000"/>
              </a:lnSpc>
              <a:spcBef>
                <a:spcPts val="1000"/>
              </a:spcBef>
              <a:spcAft>
                <a:spcPts val="0"/>
              </a:spcAft>
              <a:buClr>
                <a:schemeClr val="dk1"/>
              </a:buClr>
              <a:buSzPts val="2800"/>
              <a:buNone/>
            </a:pPr>
            <a:endParaRPr sz="2100">
              <a:latin typeface="Comic Sans MS"/>
              <a:ea typeface="Comic Sans MS"/>
              <a:cs typeface="Comic Sans MS"/>
              <a:sym typeface="Comic Sans MS"/>
            </a:endParaRPr>
          </a:p>
          <a:p>
            <a:pPr marL="228600" lvl="0" indent="-184150" algn="l" rtl="0">
              <a:lnSpc>
                <a:spcPct val="90000"/>
              </a:lnSpc>
              <a:spcBef>
                <a:spcPts val="1000"/>
              </a:spcBef>
              <a:spcAft>
                <a:spcPts val="0"/>
              </a:spcAft>
              <a:buClr>
                <a:schemeClr val="dk1"/>
              </a:buClr>
              <a:buSzPts val="2100"/>
              <a:buChar char="•"/>
            </a:pPr>
            <a:r>
              <a:rPr lang="en-GB" sz="2100">
                <a:latin typeface="Comic Sans MS"/>
                <a:ea typeface="Comic Sans MS"/>
                <a:cs typeface="Comic Sans MS"/>
                <a:sym typeface="Comic Sans MS"/>
              </a:rPr>
              <a:t>I can discuss and </a:t>
            </a:r>
            <a:r>
              <a:rPr lang="en-GB" sz="2100">
                <a:solidFill>
                  <a:srgbClr val="000000"/>
                </a:solidFill>
                <a:latin typeface="Comic Sans MS"/>
                <a:ea typeface="Comic Sans MS"/>
                <a:cs typeface="Comic Sans MS"/>
                <a:sym typeface="Comic Sans MS"/>
              </a:rPr>
              <a:t>observe </a:t>
            </a:r>
            <a:r>
              <a:rPr lang="en-GB" sz="2100">
                <a:latin typeface="Comic Sans MS"/>
                <a:ea typeface="Comic Sans MS"/>
                <a:cs typeface="Comic Sans MS"/>
                <a:sym typeface="Comic Sans MS"/>
              </a:rPr>
              <a:t>different examples of evaporation and condensation.</a:t>
            </a:r>
            <a:endParaRPr sz="2100"/>
          </a:p>
        </p:txBody>
      </p:sp>
      <p:pic>
        <p:nvPicPr>
          <p:cNvPr id="287" name="Google Shape;287;p23" descr="Image result for green tick"/>
          <p:cNvPicPr preferRelativeResize="0"/>
          <p:nvPr/>
        </p:nvPicPr>
        <p:blipFill rotWithShape="1">
          <a:blip r:embed="rId3">
            <a:alphaModFix/>
          </a:blip>
          <a:srcRect/>
          <a:stretch/>
        </p:blipFill>
        <p:spPr>
          <a:xfrm>
            <a:off x="108225" y="2343029"/>
            <a:ext cx="838200" cy="937368"/>
          </a:xfrm>
          <a:prstGeom prst="rect">
            <a:avLst/>
          </a:prstGeom>
          <a:noFill/>
          <a:ln>
            <a:noFill/>
          </a:ln>
        </p:spPr>
      </p:pic>
      <p:sp>
        <p:nvSpPr>
          <p:cNvPr id="288" name="Google Shape;288;p23"/>
          <p:cNvSpPr/>
          <p:nvPr/>
        </p:nvSpPr>
        <p:spPr>
          <a:xfrm>
            <a:off x="5951725" y="4146100"/>
            <a:ext cx="5288700" cy="2441100"/>
          </a:xfrm>
          <a:prstGeom prst="wedgeEllipseCallout">
            <a:avLst>
              <a:gd name="adj1" fmla="val -20833"/>
              <a:gd name="adj2" fmla="val 62500"/>
            </a:avLst>
          </a:prstGeom>
          <a:solidFill>
            <a:srgbClr val="92D05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900">
                <a:solidFill>
                  <a:schemeClr val="lt1"/>
                </a:solidFill>
              </a:rPr>
              <a:t>Well done, you can discuss the role of evaporation and condensation in the water cycle and now you will look at different examples of evaporation and condensation in real life!</a:t>
            </a:r>
            <a:endParaRPr sz="1900">
              <a:solidFill>
                <a:schemeClr val="lt1"/>
              </a:solidFill>
            </a:endParaRPr>
          </a:p>
        </p:txBody>
      </p:sp>
      <p:pic>
        <p:nvPicPr>
          <p:cNvPr id="289" name="Google Shape;289;p23" descr="Image result for green tick"/>
          <p:cNvPicPr preferRelativeResize="0"/>
          <p:nvPr/>
        </p:nvPicPr>
        <p:blipFill rotWithShape="1">
          <a:blip r:embed="rId3">
            <a:alphaModFix/>
          </a:blip>
          <a:srcRect/>
          <a:stretch/>
        </p:blipFill>
        <p:spPr>
          <a:xfrm>
            <a:off x="108225" y="1467404"/>
            <a:ext cx="838200" cy="93736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5"/>
          <p:cNvSpPr/>
          <p:nvPr/>
        </p:nvSpPr>
        <p:spPr>
          <a:xfrm>
            <a:off x="6083300" y="1709738"/>
            <a:ext cx="5088467" cy="1916112"/>
          </a:xfrm>
          <a:prstGeom prst="rect">
            <a:avLst/>
          </a:prstGeom>
          <a:solidFill>
            <a:schemeClr val="lt1"/>
          </a:solidFill>
          <a:ln w="38100" cap="flat" cmpd="sng">
            <a:solidFill>
              <a:srgbClr val="1A679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5" name="Google Shape;295;p25"/>
          <p:cNvSpPr/>
          <p:nvPr/>
        </p:nvSpPr>
        <p:spPr>
          <a:xfrm>
            <a:off x="6083300" y="3625851"/>
            <a:ext cx="5088467" cy="2466975"/>
          </a:xfrm>
          <a:prstGeom prst="rect">
            <a:avLst/>
          </a:prstGeom>
          <a:solidFill>
            <a:schemeClr val="lt1"/>
          </a:solidFill>
          <a:ln w="38100" cap="flat" cmpd="sng">
            <a:solidFill>
              <a:srgbClr val="1A679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6" name="Google Shape;296;p25"/>
          <p:cNvSpPr/>
          <p:nvPr/>
        </p:nvSpPr>
        <p:spPr>
          <a:xfrm>
            <a:off x="1007533" y="1709739"/>
            <a:ext cx="5088600" cy="4383000"/>
          </a:xfrm>
          <a:prstGeom prst="rect">
            <a:avLst/>
          </a:prstGeom>
          <a:solidFill>
            <a:schemeClr val="lt1"/>
          </a:solidFill>
          <a:ln w="38100" cap="flat" cmpd="sng">
            <a:solidFill>
              <a:srgbClr val="1A679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 name="Google Shape;297;p25"/>
          <p:cNvSpPr txBox="1">
            <a:spLocks noGrp="1"/>
          </p:cNvSpPr>
          <p:nvPr>
            <p:ph type="title"/>
          </p:nvPr>
        </p:nvSpPr>
        <p:spPr>
          <a:xfrm>
            <a:off x="609600" y="301625"/>
            <a:ext cx="10960200" cy="960600"/>
          </a:xfrm>
          <a:prstGeom prst="rect">
            <a:avLst/>
          </a:prstGeom>
          <a:noFill/>
          <a:ln>
            <a:noFill/>
          </a:ln>
        </p:spPr>
        <p:txBody>
          <a:bodyPr spcFirstLastPara="1" wrap="square" lIns="91425" tIns="45700" rIns="91425" bIns="45700" anchor="ctr" anchorCtr="0">
            <a:normAutofit/>
          </a:bodyPr>
          <a:lstStyle/>
          <a:p>
            <a:pPr marL="0" lvl="0" indent="457200" algn="ctr" rtl="0">
              <a:lnSpc>
                <a:spcPct val="90000"/>
              </a:lnSpc>
              <a:spcBef>
                <a:spcPts val="0"/>
              </a:spcBef>
              <a:spcAft>
                <a:spcPts val="0"/>
              </a:spcAft>
              <a:buClr>
                <a:srgbClr val="1F4C6B"/>
              </a:buClr>
              <a:buSzPts val="3200"/>
              <a:buFont typeface="Comic Sans MS"/>
              <a:buNone/>
            </a:pPr>
            <a:r>
              <a:rPr lang="en-GB" sz="3700">
                <a:solidFill>
                  <a:srgbClr val="0000FF"/>
                </a:solidFill>
                <a:latin typeface="Comic Sans MS"/>
                <a:ea typeface="Comic Sans MS"/>
                <a:cs typeface="Comic Sans MS"/>
                <a:sym typeface="Comic Sans MS"/>
              </a:rPr>
              <a:t>Quick Task!</a:t>
            </a:r>
            <a:endParaRPr sz="4900">
              <a:solidFill>
                <a:srgbClr val="0000FF"/>
              </a:solidFill>
            </a:endParaRPr>
          </a:p>
        </p:txBody>
      </p:sp>
      <p:sp>
        <p:nvSpPr>
          <p:cNvPr id="298" name="Google Shape;298;p25"/>
          <p:cNvSpPr/>
          <p:nvPr/>
        </p:nvSpPr>
        <p:spPr>
          <a:xfrm>
            <a:off x="1068918" y="1874839"/>
            <a:ext cx="3587749" cy="3381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latin typeface="Calibri"/>
                <a:ea typeface="Calibri"/>
                <a:cs typeface="Calibri"/>
                <a:sym typeface="Calibri"/>
              </a:rPr>
              <a:t>Washing drying on a line</a:t>
            </a:r>
            <a:endParaRPr/>
          </a:p>
        </p:txBody>
      </p:sp>
      <p:sp>
        <p:nvSpPr>
          <p:cNvPr id="299" name="Google Shape;299;p25"/>
          <p:cNvSpPr/>
          <p:nvPr/>
        </p:nvSpPr>
        <p:spPr>
          <a:xfrm>
            <a:off x="1068918" y="2365375"/>
            <a:ext cx="3712633" cy="3381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latin typeface="Calibri"/>
                <a:ea typeface="Calibri"/>
                <a:cs typeface="Calibri"/>
                <a:sym typeface="Calibri"/>
              </a:rPr>
              <a:t>A mirror misting in a bathroom</a:t>
            </a:r>
            <a:endParaRPr/>
          </a:p>
        </p:txBody>
      </p:sp>
      <p:sp>
        <p:nvSpPr>
          <p:cNvPr id="300" name="Google Shape;300;p25"/>
          <p:cNvSpPr/>
          <p:nvPr/>
        </p:nvSpPr>
        <p:spPr>
          <a:xfrm>
            <a:off x="1068918" y="2825751"/>
            <a:ext cx="2266949" cy="3397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latin typeface="Calibri"/>
                <a:ea typeface="Calibri"/>
                <a:cs typeface="Calibri"/>
                <a:sym typeface="Calibri"/>
              </a:rPr>
              <a:t>Puddles drying up </a:t>
            </a:r>
            <a:endParaRPr/>
          </a:p>
        </p:txBody>
      </p:sp>
      <p:sp>
        <p:nvSpPr>
          <p:cNvPr id="301" name="Google Shape;301;p25"/>
          <p:cNvSpPr/>
          <p:nvPr/>
        </p:nvSpPr>
        <p:spPr>
          <a:xfrm>
            <a:off x="1068917" y="3286126"/>
            <a:ext cx="1727200" cy="3397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latin typeface="Calibri"/>
                <a:ea typeface="Calibri"/>
                <a:cs typeface="Calibri"/>
                <a:sym typeface="Calibri"/>
              </a:rPr>
              <a:t>Paint drying</a:t>
            </a:r>
            <a:endParaRPr/>
          </a:p>
        </p:txBody>
      </p:sp>
      <p:sp>
        <p:nvSpPr>
          <p:cNvPr id="302" name="Google Shape;302;p25"/>
          <p:cNvSpPr/>
          <p:nvPr/>
        </p:nvSpPr>
        <p:spPr>
          <a:xfrm>
            <a:off x="1068917" y="3748088"/>
            <a:ext cx="4546600" cy="3381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latin typeface="Calibri"/>
                <a:ea typeface="Calibri"/>
                <a:cs typeface="Calibri"/>
                <a:sym typeface="Calibri"/>
              </a:rPr>
              <a:t>Car windows fogging up on a cold day</a:t>
            </a:r>
            <a:endParaRPr/>
          </a:p>
        </p:txBody>
      </p:sp>
      <p:sp>
        <p:nvSpPr>
          <p:cNvPr id="303" name="Google Shape;303;p25"/>
          <p:cNvSpPr/>
          <p:nvPr/>
        </p:nvSpPr>
        <p:spPr>
          <a:xfrm>
            <a:off x="1068917" y="4208464"/>
            <a:ext cx="1600200" cy="3381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latin typeface="Calibri"/>
                <a:ea typeface="Calibri"/>
                <a:cs typeface="Calibri"/>
                <a:sym typeface="Calibri"/>
              </a:rPr>
              <a:t>A hairdryer</a:t>
            </a:r>
            <a:endParaRPr/>
          </a:p>
        </p:txBody>
      </p:sp>
      <p:sp>
        <p:nvSpPr>
          <p:cNvPr id="304" name="Google Shape;304;p25"/>
          <p:cNvSpPr/>
          <p:nvPr/>
        </p:nvSpPr>
        <p:spPr>
          <a:xfrm>
            <a:off x="1068917" y="4668839"/>
            <a:ext cx="4874683" cy="3381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latin typeface="Calibri"/>
                <a:ea typeface="Calibri"/>
                <a:cs typeface="Calibri"/>
                <a:sym typeface="Calibri"/>
              </a:rPr>
              <a:t>Water droplets on the inside of a window</a:t>
            </a:r>
            <a:endParaRPr/>
          </a:p>
        </p:txBody>
      </p:sp>
      <p:sp>
        <p:nvSpPr>
          <p:cNvPr id="305" name="Google Shape;305;p25"/>
          <p:cNvSpPr/>
          <p:nvPr/>
        </p:nvSpPr>
        <p:spPr>
          <a:xfrm>
            <a:off x="1068918" y="5129214"/>
            <a:ext cx="2872316" cy="3381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latin typeface="Calibri"/>
                <a:ea typeface="Calibri"/>
                <a:cs typeface="Calibri"/>
                <a:sym typeface="Calibri"/>
              </a:rPr>
              <a:t>A plant’s leaves wilting</a:t>
            </a:r>
            <a:endParaRPr/>
          </a:p>
        </p:txBody>
      </p:sp>
      <p:sp>
        <p:nvSpPr>
          <p:cNvPr id="306" name="Google Shape;306;p25"/>
          <p:cNvSpPr/>
          <p:nvPr/>
        </p:nvSpPr>
        <p:spPr>
          <a:xfrm>
            <a:off x="1068918" y="5589589"/>
            <a:ext cx="367273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latin typeface="Calibri"/>
                <a:ea typeface="Calibri"/>
                <a:cs typeface="Calibri"/>
                <a:sym typeface="Calibri"/>
              </a:rPr>
              <a:t>Water droplets on a cold can of fizzy drink</a:t>
            </a:r>
            <a:endParaRPr/>
          </a:p>
        </p:txBody>
      </p:sp>
      <p:sp>
        <p:nvSpPr>
          <p:cNvPr id="307" name="Google Shape;307;p25"/>
          <p:cNvSpPr/>
          <p:nvPr/>
        </p:nvSpPr>
        <p:spPr>
          <a:xfrm>
            <a:off x="7607301" y="1744663"/>
            <a:ext cx="146642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1F4C6B"/>
                </a:solidFill>
                <a:latin typeface="Calibri"/>
                <a:ea typeface="Calibri"/>
                <a:cs typeface="Calibri"/>
                <a:sym typeface="Calibri"/>
              </a:rPr>
              <a:t>Condensation</a:t>
            </a:r>
            <a:endParaRPr sz="1800">
              <a:solidFill>
                <a:schemeClr val="dk1"/>
              </a:solidFill>
              <a:latin typeface="Calibri"/>
              <a:ea typeface="Calibri"/>
              <a:cs typeface="Calibri"/>
              <a:sym typeface="Calibri"/>
            </a:endParaRPr>
          </a:p>
        </p:txBody>
      </p:sp>
      <p:sp>
        <p:nvSpPr>
          <p:cNvPr id="308" name="Google Shape;308;p25"/>
          <p:cNvSpPr/>
          <p:nvPr/>
        </p:nvSpPr>
        <p:spPr>
          <a:xfrm>
            <a:off x="7713123" y="3660775"/>
            <a:ext cx="1543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1F4C6B"/>
                </a:solidFill>
                <a:latin typeface="Calibri"/>
                <a:ea typeface="Calibri"/>
                <a:cs typeface="Calibri"/>
                <a:sym typeface="Calibri"/>
              </a:rPr>
              <a:t>Evaporation</a:t>
            </a:r>
            <a:endParaRPr sz="1800">
              <a:solidFill>
                <a:schemeClr val="dk1"/>
              </a:solidFill>
              <a:latin typeface="Calibri"/>
              <a:ea typeface="Calibri"/>
              <a:cs typeface="Calibri"/>
              <a:sym typeface="Calibri"/>
            </a:endParaRPr>
          </a:p>
        </p:txBody>
      </p:sp>
      <p:sp>
        <p:nvSpPr>
          <p:cNvPr id="309" name="Google Shape;309;p25"/>
          <p:cNvSpPr/>
          <p:nvPr/>
        </p:nvSpPr>
        <p:spPr>
          <a:xfrm>
            <a:off x="7330125" y="4073375"/>
            <a:ext cx="4356600" cy="2430300"/>
          </a:xfrm>
          <a:prstGeom prst="wedgeEllipseCallout">
            <a:avLst>
              <a:gd name="adj1" fmla="val -20833"/>
              <a:gd name="adj2" fmla="val 625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80000"/>
              </a:lnSpc>
              <a:spcBef>
                <a:spcPts val="0"/>
              </a:spcBef>
              <a:spcAft>
                <a:spcPts val="0"/>
              </a:spcAft>
              <a:buClr>
                <a:srgbClr val="FF0000"/>
              </a:buClr>
              <a:buSzPts val="2590"/>
              <a:buFont typeface="Arial"/>
              <a:buNone/>
            </a:pPr>
            <a:r>
              <a:rPr lang="en-GB" sz="2190">
                <a:latin typeface="Comic Sans MS"/>
                <a:ea typeface="Comic Sans MS"/>
                <a:cs typeface="Comic Sans MS"/>
                <a:sym typeface="Comic Sans MS"/>
              </a:rPr>
              <a:t>Complete the sorting activity. You need to decide whether each sentence is an example of evaporation or condensation. </a:t>
            </a:r>
            <a:endParaRPr sz="189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26" descr="Graphical user interface, application, Word&#10;&#10;Description automatically generated"/>
          <p:cNvPicPr preferRelativeResize="0">
            <a:picLocks noGrp="1"/>
          </p:cNvPicPr>
          <p:nvPr>
            <p:ph type="body" idx="1"/>
          </p:nvPr>
        </p:nvPicPr>
        <p:blipFill rotWithShape="1">
          <a:blip r:embed="rId3">
            <a:alphaModFix/>
          </a:blip>
          <a:srcRect l="26263" t="25027" r="33719" b="26049"/>
          <a:stretch/>
        </p:blipFill>
        <p:spPr>
          <a:xfrm>
            <a:off x="6" y="82902"/>
            <a:ext cx="8758200" cy="6692100"/>
          </a:xfrm>
          <a:prstGeom prst="rect">
            <a:avLst/>
          </a:prstGeom>
          <a:noFill/>
          <a:ln>
            <a:noFill/>
          </a:ln>
        </p:spPr>
      </p:pic>
      <p:sp>
        <p:nvSpPr>
          <p:cNvPr id="315" name="Google Shape;315;p26"/>
          <p:cNvSpPr/>
          <p:nvPr/>
        </p:nvSpPr>
        <p:spPr>
          <a:xfrm>
            <a:off x="8156400" y="4315000"/>
            <a:ext cx="4035600" cy="1985100"/>
          </a:xfrm>
          <a:prstGeom prst="wedgeEllipseCallout">
            <a:avLst>
              <a:gd name="adj1" fmla="val -20833"/>
              <a:gd name="adj2" fmla="val 625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en-GB" sz="1890">
                <a:solidFill>
                  <a:srgbClr val="FFFFFF"/>
                </a:solidFill>
                <a:latin typeface="Comic Sans MS"/>
                <a:ea typeface="Comic Sans MS"/>
                <a:cs typeface="Comic Sans MS"/>
                <a:sym typeface="Comic Sans MS"/>
              </a:rPr>
              <a:t>You need to copy this text onto your paper and fill in the missing words. Use the word box to help you.</a:t>
            </a:r>
            <a:endParaRPr sz="1890">
              <a:solidFill>
                <a:srgbClr val="FFFFFF"/>
              </a:solidFill>
              <a:latin typeface="Comic Sans MS"/>
              <a:ea typeface="Comic Sans MS"/>
              <a:cs typeface="Comic Sans MS"/>
              <a:sym typeface="Comic Sans M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4"/>
          <p:cNvSpPr txBox="1">
            <a:spLocks noGrp="1"/>
          </p:cNvSpPr>
          <p:nvPr>
            <p:ph type="body" idx="1"/>
          </p:nvPr>
        </p:nvSpPr>
        <p:spPr>
          <a:xfrm>
            <a:off x="838200" y="862975"/>
            <a:ext cx="10515600" cy="53139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FF0000"/>
              </a:buClr>
              <a:buSzPts val="2590"/>
              <a:buNone/>
            </a:pPr>
            <a:br>
              <a:rPr lang="en-GB" sz="2690">
                <a:solidFill>
                  <a:srgbClr val="FF0000"/>
                </a:solidFill>
                <a:latin typeface="Comic Sans MS"/>
                <a:ea typeface="Comic Sans MS"/>
                <a:cs typeface="Comic Sans MS"/>
                <a:sym typeface="Comic Sans MS"/>
              </a:rPr>
            </a:br>
            <a:br>
              <a:rPr lang="en-GB" sz="2690">
                <a:solidFill>
                  <a:schemeClr val="accent2"/>
                </a:solidFill>
                <a:latin typeface="Comic Sans MS"/>
                <a:ea typeface="Comic Sans MS"/>
                <a:cs typeface="Comic Sans MS"/>
                <a:sym typeface="Comic Sans MS"/>
              </a:rPr>
            </a:br>
            <a:endParaRPr sz="3990">
              <a:solidFill>
                <a:schemeClr val="accent2"/>
              </a:solidFill>
              <a:latin typeface="Comic Sans MS"/>
              <a:ea typeface="Comic Sans MS"/>
              <a:cs typeface="Comic Sans MS"/>
              <a:sym typeface="Comic Sans MS"/>
            </a:endParaRPr>
          </a:p>
          <a:p>
            <a:pPr marL="0" lvl="0" indent="0" algn="l" rtl="0">
              <a:lnSpc>
                <a:spcPct val="80000"/>
              </a:lnSpc>
              <a:spcBef>
                <a:spcPts val="1000"/>
              </a:spcBef>
              <a:spcAft>
                <a:spcPts val="0"/>
              </a:spcAft>
              <a:buClr>
                <a:srgbClr val="FF0000"/>
              </a:buClr>
              <a:buSzPts val="2590"/>
              <a:buNone/>
            </a:pPr>
            <a:r>
              <a:rPr lang="en-GB" sz="3990">
                <a:solidFill>
                  <a:schemeClr val="accent2"/>
                </a:solidFill>
                <a:latin typeface="Comic Sans MS"/>
                <a:ea typeface="Comic Sans MS"/>
                <a:cs typeface="Comic Sans MS"/>
                <a:sym typeface="Comic Sans MS"/>
              </a:rPr>
              <a:t>On the last slides I have included some fun mini experiments for you to maybe have a go at later date! They will allow you observe evaporation and condensation happen in real life! </a:t>
            </a:r>
            <a:endParaRPr sz="3990">
              <a:solidFill>
                <a:schemeClr val="accent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7"/>
          <p:cNvSpPr/>
          <p:nvPr/>
        </p:nvSpPr>
        <p:spPr>
          <a:xfrm>
            <a:off x="6096000" y="1651001"/>
            <a:ext cx="3816350" cy="4441825"/>
          </a:xfrm>
          <a:prstGeom prst="rect">
            <a:avLst/>
          </a:prstGeom>
          <a:solidFill>
            <a:srgbClr val="A7E6D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8" name="Google Shape;328;p27"/>
          <p:cNvSpPr txBox="1">
            <a:spLocks noGrp="1"/>
          </p:cNvSpPr>
          <p:nvPr>
            <p:ph type="title"/>
          </p:nvPr>
        </p:nvSpPr>
        <p:spPr>
          <a:xfrm>
            <a:off x="1916113" y="82820"/>
            <a:ext cx="8220075" cy="116522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GB" sz="3600"/>
              <a:t>Mini Water Worlds</a:t>
            </a:r>
            <a:endParaRPr/>
          </a:p>
        </p:txBody>
      </p:sp>
      <p:sp>
        <p:nvSpPr>
          <p:cNvPr id="329" name="Google Shape;329;p27"/>
          <p:cNvSpPr/>
          <p:nvPr/>
        </p:nvSpPr>
        <p:spPr>
          <a:xfrm>
            <a:off x="2284414" y="2932113"/>
            <a:ext cx="3741737" cy="3160712"/>
          </a:xfrm>
          <a:prstGeom prst="rect">
            <a:avLst/>
          </a:prstGeom>
          <a:solidFill>
            <a:srgbClr val="EDEDED"/>
          </a:solidFill>
          <a:ln w="12700" cap="flat" cmpd="sng">
            <a:solidFill>
              <a:srgbClr val="709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30" name="Google Shape;330;p27"/>
          <p:cNvPicPr preferRelativeResize="0"/>
          <p:nvPr/>
        </p:nvPicPr>
        <p:blipFill rotWithShape="1">
          <a:blip r:embed="rId3">
            <a:alphaModFix/>
          </a:blip>
          <a:srcRect/>
          <a:stretch/>
        </p:blipFill>
        <p:spPr>
          <a:xfrm>
            <a:off x="2546350" y="3209926"/>
            <a:ext cx="3194050" cy="2352675"/>
          </a:xfrm>
          <a:prstGeom prst="rect">
            <a:avLst/>
          </a:prstGeom>
          <a:noFill/>
          <a:ln>
            <a:noFill/>
          </a:ln>
        </p:spPr>
      </p:pic>
      <p:sp>
        <p:nvSpPr>
          <p:cNvPr id="331" name="Google Shape;331;p27"/>
          <p:cNvSpPr txBox="1">
            <a:spLocks noGrp="1"/>
          </p:cNvSpPr>
          <p:nvPr>
            <p:ph type="body" idx="1"/>
          </p:nvPr>
        </p:nvSpPr>
        <p:spPr>
          <a:xfrm>
            <a:off x="2279650" y="1651001"/>
            <a:ext cx="3746500" cy="4441825"/>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2800"/>
              <a:buNone/>
            </a:pPr>
            <a:r>
              <a:rPr lang="en-GB"/>
              <a:t>You could give it a go and make your own mini water world to watch the water cycle in action!</a:t>
            </a:r>
            <a:endParaRPr/>
          </a:p>
          <a:p>
            <a:pPr marL="0" lvl="0" indent="0" algn="l" rtl="0">
              <a:lnSpc>
                <a:spcPct val="100000"/>
              </a:lnSpc>
              <a:spcBef>
                <a:spcPts val="1000"/>
              </a:spcBef>
              <a:spcAft>
                <a:spcPts val="0"/>
              </a:spcAft>
              <a:buClr>
                <a:schemeClr val="dk1"/>
              </a:buClr>
              <a:buSzPts val="2800"/>
              <a:buNone/>
            </a:pPr>
            <a:r>
              <a:rPr lang="en-GB"/>
              <a:t>Follow the instructions on your Mini Water Worlds Activity Sheet.</a:t>
            </a:r>
            <a:endParaRPr/>
          </a:p>
        </p:txBody>
      </p:sp>
      <p:pic>
        <p:nvPicPr>
          <p:cNvPr id="332" name="Google Shape;332;p27"/>
          <p:cNvPicPr preferRelativeResize="0"/>
          <p:nvPr/>
        </p:nvPicPr>
        <p:blipFill rotWithShape="1">
          <a:blip r:embed="rId4">
            <a:alphaModFix/>
          </a:blip>
          <a:srcRect/>
          <a:stretch/>
        </p:blipFill>
        <p:spPr>
          <a:xfrm rot="160598">
            <a:off x="6529389" y="1784351"/>
            <a:ext cx="2949575" cy="4175125"/>
          </a:xfrm>
          <a:prstGeom prst="rect">
            <a:avLst/>
          </a:prstGeom>
          <a:noFill/>
          <a:ln w="12700" cap="flat" cmpd="sng">
            <a:solidFill>
              <a:schemeClr val="dk1"/>
            </a:solidFill>
            <a:prstDash val="solid"/>
            <a:miter lim="800000"/>
            <a:headEnd type="none" w="sm" len="sm"/>
            <a:tailEnd type="none" w="sm" len="sm"/>
          </a:ln>
        </p:spPr>
      </p:pic>
      <p:pic>
        <p:nvPicPr>
          <p:cNvPr id="333" name="Google Shape;333;p27"/>
          <p:cNvPicPr preferRelativeResize="0"/>
          <p:nvPr/>
        </p:nvPicPr>
        <p:blipFill rotWithShape="1">
          <a:blip r:embed="rId5">
            <a:alphaModFix/>
          </a:blip>
          <a:srcRect/>
          <a:stretch/>
        </p:blipFill>
        <p:spPr>
          <a:xfrm>
            <a:off x="1984050" y="767557"/>
            <a:ext cx="3816350" cy="1766888"/>
          </a:xfrm>
          <a:prstGeom prst="rect">
            <a:avLst/>
          </a:prstGeom>
          <a:noFill/>
          <a:ln>
            <a:noFill/>
          </a:ln>
        </p:spPr>
      </p:pic>
      <p:sp>
        <p:nvSpPr>
          <p:cNvPr id="334" name="Google Shape;334;p27"/>
          <p:cNvSpPr/>
          <p:nvPr/>
        </p:nvSpPr>
        <p:spPr>
          <a:xfrm>
            <a:off x="9912350" y="2220686"/>
            <a:ext cx="2279650" cy="2554742"/>
          </a:xfrm>
          <a:prstGeom prst="rect">
            <a:avLst/>
          </a:prstGeom>
          <a:solidFill>
            <a:srgbClr val="990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chemeClr val="lt1"/>
                </a:solidFill>
                <a:latin typeface="Calibri"/>
                <a:ea typeface="Calibri"/>
                <a:cs typeface="Calibri"/>
                <a:sym typeface="Calibri"/>
              </a:rPr>
              <a:t>The instruction sheet for this activity is on the school website under today’s date</a:t>
            </a:r>
            <a:r>
              <a:rPr lang="en-GB" sz="1800">
                <a:solidFill>
                  <a:schemeClr val="lt1"/>
                </a:solidFill>
                <a:latin typeface="Calibri"/>
                <a:ea typeface="Calibri"/>
                <a:cs typeface="Calibri"/>
                <a:sym typeface="Calibri"/>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0"/>
                                        </p:tgtEl>
                                        <p:attrNameLst>
                                          <p:attrName>style.visibility</p:attrName>
                                        </p:attrNameLst>
                                      </p:cBhvr>
                                      <p:to>
                                        <p:strVal val="visible"/>
                                      </p:to>
                                    </p:set>
                                    <p:animEffect transition="in" filter="fade">
                                      <p:cBhvr>
                                        <p:cTn id="7" dur="500"/>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Condensation and Evaporation experiments.</a:t>
            </a:r>
            <a:endParaRPr/>
          </a:p>
        </p:txBody>
      </p:sp>
      <p:sp>
        <p:nvSpPr>
          <p:cNvPr id="340" name="Google Shape;340;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rgbClr val="FF0000"/>
              </a:buClr>
              <a:buSzPct val="100000"/>
              <a:buNone/>
            </a:pPr>
            <a:r>
              <a:rPr lang="en-GB">
                <a:solidFill>
                  <a:srgbClr val="9900FF"/>
                </a:solidFill>
              </a:rPr>
              <a:t>EVAPORATION EXPERIMENTS:</a:t>
            </a:r>
            <a:endParaRPr>
              <a:solidFill>
                <a:srgbClr val="9900FF"/>
              </a:solidFill>
            </a:endParaRPr>
          </a:p>
          <a:p>
            <a:pPr marL="228600" lvl="0" indent="-228600" algn="l" rtl="0">
              <a:lnSpc>
                <a:spcPct val="90000"/>
              </a:lnSpc>
              <a:spcBef>
                <a:spcPts val="1000"/>
              </a:spcBef>
              <a:spcAft>
                <a:spcPts val="0"/>
              </a:spcAft>
              <a:buClr>
                <a:schemeClr val="dk1"/>
              </a:buClr>
              <a:buSzPct val="100000"/>
              <a:buChar char="•"/>
            </a:pPr>
            <a:r>
              <a:rPr lang="en-GB"/>
              <a:t>Mark lines on a clear container of water and check the level over several days. You can have a covered container for comparison.</a:t>
            </a:r>
            <a:endParaRPr/>
          </a:p>
          <a:p>
            <a:pPr marL="228600" lvl="0" indent="-228600" algn="l" rtl="0">
              <a:lnSpc>
                <a:spcPct val="90000"/>
              </a:lnSpc>
              <a:spcBef>
                <a:spcPts val="1000"/>
              </a:spcBef>
              <a:spcAft>
                <a:spcPts val="0"/>
              </a:spcAft>
              <a:buClr>
                <a:schemeClr val="dk1"/>
              </a:buClr>
              <a:buSzPct val="100000"/>
              <a:buChar char="•"/>
            </a:pPr>
            <a:r>
              <a:rPr lang="en-GB"/>
              <a:t>Hand up two matching wet cloths, and use a fan to blow air on one. Wind will speed up the drying process as water vapour is quickly carried away.</a:t>
            </a:r>
            <a:endParaRPr/>
          </a:p>
          <a:p>
            <a:pPr marL="228600" lvl="0" indent="-228600" algn="l" rtl="0">
              <a:lnSpc>
                <a:spcPct val="90000"/>
              </a:lnSpc>
              <a:spcBef>
                <a:spcPts val="1000"/>
              </a:spcBef>
              <a:spcAft>
                <a:spcPts val="0"/>
              </a:spcAft>
              <a:buClr>
                <a:schemeClr val="dk1"/>
              </a:buClr>
              <a:buSzPct val="100000"/>
              <a:buChar char="•"/>
            </a:pPr>
            <a:r>
              <a:rPr lang="en-GB"/>
              <a:t>Observe puddles on a rainy day, and check back to see if they get smaller after the rain has stopped. You can use cones to mark the edges.</a:t>
            </a:r>
            <a:endParaRPr/>
          </a:p>
          <a:p>
            <a:pPr marL="0" lvl="0" indent="0" algn="l" rtl="0">
              <a:lnSpc>
                <a:spcPct val="90000"/>
              </a:lnSpc>
              <a:spcBef>
                <a:spcPts val="1000"/>
              </a:spcBef>
              <a:spcAft>
                <a:spcPts val="0"/>
              </a:spcAft>
              <a:buClr>
                <a:srgbClr val="FF0000"/>
              </a:buClr>
              <a:buSzPct val="100000"/>
              <a:buNone/>
            </a:pPr>
            <a:r>
              <a:rPr lang="en-GB">
                <a:solidFill>
                  <a:srgbClr val="9900FF"/>
                </a:solidFill>
              </a:rPr>
              <a:t>CONDENSATION EXPERIMENTS:</a:t>
            </a:r>
            <a:endParaRPr>
              <a:solidFill>
                <a:srgbClr val="9900FF"/>
              </a:solidFill>
            </a:endParaRPr>
          </a:p>
          <a:p>
            <a:pPr marL="228600" lvl="0" indent="-228600" algn="l" rtl="0">
              <a:lnSpc>
                <a:spcPct val="90000"/>
              </a:lnSpc>
              <a:spcBef>
                <a:spcPts val="1000"/>
              </a:spcBef>
              <a:spcAft>
                <a:spcPts val="0"/>
              </a:spcAft>
              <a:buClr>
                <a:schemeClr val="dk1"/>
              </a:buClr>
              <a:buSzPct val="100000"/>
              <a:buChar char="•"/>
            </a:pPr>
            <a:r>
              <a:rPr lang="en-GB"/>
              <a:t>Boil water in a pan with the lid on and watch what happens to the lid on the inside. </a:t>
            </a:r>
            <a:endParaRPr/>
          </a:p>
          <a:p>
            <a:pPr marL="228600" lvl="0" indent="-228600" algn="l" rtl="0">
              <a:lnSpc>
                <a:spcPct val="90000"/>
              </a:lnSpc>
              <a:spcBef>
                <a:spcPts val="1000"/>
              </a:spcBef>
              <a:spcAft>
                <a:spcPts val="0"/>
              </a:spcAft>
              <a:buClr>
                <a:schemeClr val="dk1"/>
              </a:buClr>
              <a:buSzPct val="100000"/>
              <a:buChar char="•"/>
            </a:pPr>
            <a:r>
              <a:rPr lang="en-GB"/>
              <a:t>Go to the bathroom and turn on a warm shower. Look at your shower screen and observe the condensation process.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F0000"/>
              </a:buClr>
              <a:buSzPct val="100000"/>
              <a:buFont typeface="Comic Sans MS"/>
              <a:buNone/>
            </a:pPr>
            <a:r>
              <a:rPr lang="en-GB" sz="4000">
                <a:solidFill>
                  <a:srgbClr val="FF00FF"/>
                </a:solidFill>
                <a:latin typeface="Comic Sans MS"/>
                <a:ea typeface="Comic Sans MS"/>
                <a:cs typeface="Comic Sans MS"/>
                <a:sym typeface="Comic Sans MS"/>
              </a:rPr>
              <a:t>Well done, in today’s lesson you have discussed and described the role of the evaporation and condensation stages in the water cycle</a:t>
            </a:r>
            <a:r>
              <a:rPr lang="en-GB">
                <a:solidFill>
                  <a:srgbClr val="FF00FF"/>
                </a:solidFill>
                <a:latin typeface="Comic Sans MS"/>
                <a:ea typeface="Comic Sans MS"/>
                <a:cs typeface="Comic Sans MS"/>
                <a:sym typeface="Comic Sans MS"/>
              </a:rPr>
              <a:t>.</a:t>
            </a:r>
            <a:endParaRPr>
              <a:solidFill>
                <a:srgbClr val="FF00FF"/>
              </a:solidFill>
            </a:endParaRPr>
          </a:p>
        </p:txBody>
      </p:sp>
      <p:sp>
        <p:nvSpPr>
          <p:cNvPr id="346" name="Google Shape;346;p29"/>
          <p:cNvSpPr txBox="1">
            <a:spLocks noGrp="1"/>
          </p:cNvSpPr>
          <p:nvPr>
            <p:ph type="body" idx="1"/>
          </p:nvPr>
        </p:nvSpPr>
        <p:spPr>
          <a:xfrm>
            <a:off x="838200" y="2101397"/>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030A0"/>
              </a:buClr>
              <a:buSzPts val="3600"/>
              <a:buNone/>
            </a:pPr>
            <a:r>
              <a:rPr lang="en-GB" sz="3600">
                <a:solidFill>
                  <a:srgbClr val="7030A0"/>
                </a:solidFill>
                <a:latin typeface="Comic Sans MS"/>
                <a:ea typeface="Comic Sans MS"/>
                <a:cs typeface="Comic Sans MS"/>
                <a:sym typeface="Comic Sans MS"/>
              </a:rPr>
              <a:t>Success Criteria:</a:t>
            </a:r>
            <a:endParaRPr sz="3600">
              <a:latin typeface="Comic Sans MS"/>
              <a:ea typeface="Comic Sans MS"/>
              <a:cs typeface="Comic Sans MS"/>
              <a:sym typeface="Comic Sans MS"/>
            </a:endParaRPr>
          </a:p>
          <a:p>
            <a:pPr marL="228600" lvl="0" indent="-228600" algn="l" rtl="0">
              <a:lnSpc>
                <a:spcPct val="90000"/>
              </a:lnSpc>
              <a:spcBef>
                <a:spcPts val="1000"/>
              </a:spcBef>
              <a:spcAft>
                <a:spcPts val="0"/>
              </a:spcAft>
              <a:buClr>
                <a:schemeClr val="dk1"/>
              </a:buClr>
              <a:buSzPts val="2800"/>
              <a:buChar char="•"/>
            </a:pPr>
            <a:r>
              <a:rPr lang="en-GB">
                <a:latin typeface="Comic Sans MS"/>
                <a:ea typeface="Comic Sans MS"/>
                <a:cs typeface="Comic Sans MS"/>
                <a:sym typeface="Comic Sans MS"/>
              </a:rPr>
              <a:t>I can define the words </a:t>
            </a:r>
            <a:r>
              <a:rPr lang="en-GB" b="1">
                <a:solidFill>
                  <a:srgbClr val="BA1CDA"/>
                </a:solidFill>
                <a:latin typeface="Comic Sans MS"/>
                <a:ea typeface="Comic Sans MS"/>
                <a:cs typeface="Comic Sans MS"/>
                <a:sym typeface="Comic Sans MS"/>
              </a:rPr>
              <a:t>evaporation</a:t>
            </a:r>
            <a:r>
              <a:rPr lang="en-GB">
                <a:latin typeface="Comic Sans MS"/>
                <a:ea typeface="Comic Sans MS"/>
                <a:cs typeface="Comic Sans MS"/>
                <a:sym typeface="Comic Sans MS"/>
              </a:rPr>
              <a:t> and </a:t>
            </a:r>
            <a:r>
              <a:rPr lang="en-GB" b="1">
                <a:solidFill>
                  <a:srgbClr val="BA1CDA"/>
                </a:solidFill>
                <a:latin typeface="Comic Sans MS"/>
                <a:ea typeface="Comic Sans MS"/>
                <a:cs typeface="Comic Sans MS"/>
                <a:sym typeface="Comic Sans MS"/>
              </a:rPr>
              <a:t>condensation</a:t>
            </a:r>
            <a:r>
              <a:rPr lang="en-GB">
                <a:latin typeface="Comic Sans MS"/>
                <a:ea typeface="Comic Sans MS"/>
                <a:cs typeface="Comic Sans MS"/>
                <a:sym typeface="Comic Sans MS"/>
              </a:rPr>
              <a:t> in the water cycle.</a:t>
            </a:r>
            <a:endParaRPr/>
          </a:p>
          <a:p>
            <a:pPr marL="0" lvl="0" indent="0" algn="l" rtl="0">
              <a:lnSpc>
                <a:spcPct val="90000"/>
              </a:lnSpc>
              <a:spcBef>
                <a:spcPts val="1000"/>
              </a:spcBef>
              <a:spcAft>
                <a:spcPts val="0"/>
              </a:spcAft>
              <a:buClr>
                <a:schemeClr val="dk1"/>
              </a:buClr>
              <a:buSzPts val="2800"/>
              <a:buNone/>
            </a:pPr>
            <a:endParaRPr>
              <a:latin typeface="Comic Sans MS"/>
              <a:ea typeface="Comic Sans MS"/>
              <a:cs typeface="Comic Sans MS"/>
              <a:sym typeface="Comic Sans MS"/>
            </a:endParaRPr>
          </a:p>
          <a:p>
            <a:pPr marL="228600" lvl="0" indent="-228600" algn="l" rtl="0">
              <a:lnSpc>
                <a:spcPct val="90000"/>
              </a:lnSpc>
              <a:spcBef>
                <a:spcPts val="1000"/>
              </a:spcBef>
              <a:spcAft>
                <a:spcPts val="0"/>
              </a:spcAft>
              <a:buClr>
                <a:schemeClr val="dk1"/>
              </a:buClr>
              <a:buSzPts val="2800"/>
              <a:buChar char="•"/>
            </a:pPr>
            <a:r>
              <a:rPr lang="en-GB">
                <a:latin typeface="Comic Sans MS"/>
                <a:ea typeface="Comic Sans MS"/>
                <a:cs typeface="Comic Sans MS"/>
                <a:sym typeface="Comic Sans MS"/>
              </a:rPr>
              <a:t>I can discuss the role of the evaporation and condensation stages in the water cycle.</a:t>
            </a:r>
            <a:endParaRPr/>
          </a:p>
          <a:p>
            <a:pPr marL="0" lvl="0" indent="0" algn="l" rtl="0">
              <a:lnSpc>
                <a:spcPct val="90000"/>
              </a:lnSpc>
              <a:spcBef>
                <a:spcPts val="1000"/>
              </a:spcBef>
              <a:spcAft>
                <a:spcPts val="0"/>
              </a:spcAft>
              <a:buClr>
                <a:schemeClr val="dk1"/>
              </a:buClr>
              <a:buSzPts val="2800"/>
              <a:buNone/>
            </a:pPr>
            <a:endParaRPr>
              <a:latin typeface="Comic Sans MS"/>
              <a:ea typeface="Comic Sans MS"/>
              <a:cs typeface="Comic Sans MS"/>
              <a:sym typeface="Comic Sans MS"/>
            </a:endParaRPr>
          </a:p>
          <a:p>
            <a:pPr marL="228600" lvl="0" indent="-228600" algn="l" rtl="0">
              <a:lnSpc>
                <a:spcPct val="90000"/>
              </a:lnSpc>
              <a:spcBef>
                <a:spcPts val="1000"/>
              </a:spcBef>
              <a:spcAft>
                <a:spcPts val="0"/>
              </a:spcAft>
              <a:buClr>
                <a:schemeClr val="dk1"/>
              </a:buClr>
              <a:buSzPts val="2800"/>
              <a:buChar char="•"/>
            </a:pPr>
            <a:r>
              <a:rPr lang="en-GB">
                <a:latin typeface="Comic Sans MS"/>
                <a:ea typeface="Comic Sans MS"/>
                <a:cs typeface="Comic Sans MS"/>
                <a:sym typeface="Comic Sans MS"/>
              </a:rPr>
              <a:t>I can discuss and observe different examples of evaporation and condensation.</a:t>
            </a:r>
            <a:endParaRPr/>
          </a:p>
        </p:txBody>
      </p:sp>
      <p:pic>
        <p:nvPicPr>
          <p:cNvPr id="347" name="Google Shape;347;p29" descr="Image result for green tick"/>
          <p:cNvPicPr preferRelativeResize="0"/>
          <p:nvPr/>
        </p:nvPicPr>
        <p:blipFill rotWithShape="1">
          <a:blip r:embed="rId3">
            <a:alphaModFix/>
          </a:blip>
          <a:srcRect/>
          <a:stretch/>
        </p:blipFill>
        <p:spPr>
          <a:xfrm>
            <a:off x="100013" y="2527540"/>
            <a:ext cx="942975" cy="1054530"/>
          </a:xfrm>
          <a:prstGeom prst="rect">
            <a:avLst/>
          </a:prstGeom>
          <a:noFill/>
          <a:ln>
            <a:noFill/>
          </a:ln>
        </p:spPr>
      </p:pic>
      <p:pic>
        <p:nvPicPr>
          <p:cNvPr id="348" name="Google Shape;348;p29" descr="Image result for green tick"/>
          <p:cNvPicPr preferRelativeResize="0"/>
          <p:nvPr/>
        </p:nvPicPr>
        <p:blipFill rotWithShape="1">
          <a:blip r:embed="rId3">
            <a:alphaModFix/>
          </a:blip>
          <a:srcRect/>
          <a:stretch/>
        </p:blipFill>
        <p:spPr>
          <a:xfrm>
            <a:off x="95250" y="3871290"/>
            <a:ext cx="942975" cy="1054530"/>
          </a:xfrm>
          <a:prstGeom prst="rect">
            <a:avLst/>
          </a:prstGeom>
          <a:noFill/>
          <a:ln>
            <a:noFill/>
          </a:ln>
        </p:spPr>
      </p:pic>
      <p:pic>
        <p:nvPicPr>
          <p:cNvPr id="349" name="Google Shape;349;p29" descr="Image result for green tick"/>
          <p:cNvPicPr preferRelativeResize="0"/>
          <p:nvPr/>
        </p:nvPicPr>
        <p:blipFill rotWithShape="1">
          <a:blip r:embed="rId3">
            <a:alphaModFix/>
          </a:blip>
          <a:srcRect/>
          <a:stretch/>
        </p:blipFill>
        <p:spPr>
          <a:xfrm>
            <a:off x="95250" y="5215040"/>
            <a:ext cx="942975" cy="105453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
          <p:cNvSpPr/>
          <p:nvPr/>
        </p:nvSpPr>
        <p:spPr>
          <a:xfrm>
            <a:off x="-1" y="0"/>
            <a:ext cx="12188952" cy="6858000"/>
          </a:xfrm>
          <a:prstGeom prst="rect">
            <a:avLst/>
          </a:prstGeom>
          <a:gradFill>
            <a:gsLst>
              <a:gs pos="0">
                <a:srgbClr val="8488C4"/>
              </a:gs>
              <a:gs pos="52999">
                <a:srgbClr val="D4DEFF"/>
              </a:gs>
              <a:gs pos="83000">
                <a:srgbClr val="D4DEFF"/>
              </a:gs>
              <a:gs pos="100000">
                <a:srgbClr val="96AB94"/>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2" name="Google Shape;132;p3"/>
          <p:cNvSpPr txBox="1">
            <a:spLocks noGrp="1"/>
          </p:cNvSpPr>
          <p:nvPr>
            <p:ph type="title"/>
          </p:nvPr>
        </p:nvSpPr>
        <p:spPr>
          <a:xfrm>
            <a:off x="5382664" y="1757432"/>
            <a:ext cx="5998840" cy="334313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Font typeface="Calibri"/>
              <a:buNone/>
            </a:pPr>
            <a:r>
              <a:rPr lang="en-GB" sz="3600"/>
              <a:t>Click on the raindrop to watch the animation about the water cycle and complete the sorting activity and the quiz on the website.</a:t>
            </a:r>
            <a:endParaRPr/>
          </a:p>
        </p:txBody>
      </p:sp>
      <p:pic>
        <p:nvPicPr>
          <p:cNvPr id="133" name="Google Shape;133;p3" descr="Investigating the Water Cycle | National Geographic Society">
            <a:hlinkClick r:id="rId3"/>
          </p:cNvPr>
          <p:cNvPicPr preferRelativeResize="0">
            <a:picLocks noGrp="1"/>
          </p:cNvPicPr>
          <p:nvPr>
            <p:ph type="body" idx="1"/>
          </p:nvPr>
        </p:nvPicPr>
        <p:blipFill rotWithShape="1">
          <a:blip r:embed="rId4">
            <a:alphaModFix/>
          </a:blip>
          <a:srcRect r="2925"/>
          <a:stretch/>
        </p:blipFill>
        <p:spPr>
          <a:xfrm>
            <a:off x="20" y="10"/>
            <a:ext cx="4992985" cy="685799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4"/>
          <p:cNvSpPr txBox="1">
            <a:spLocks noGrp="1"/>
          </p:cNvSpPr>
          <p:nvPr>
            <p:ph type="body" idx="1"/>
          </p:nvPr>
        </p:nvSpPr>
        <p:spPr>
          <a:xfrm>
            <a:off x="838200" y="914400"/>
            <a:ext cx="10515600" cy="359954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FF0000"/>
              </a:buClr>
              <a:buSzPts val="3600"/>
              <a:buNone/>
            </a:pPr>
            <a:r>
              <a:rPr lang="en-GB" sz="3600">
                <a:solidFill>
                  <a:srgbClr val="FF9900"/>
                </a:solidFill>
                <a:latin typeface="Comic Sans MS"/>
                <a:ea typeface="Comic Sans MS"/>
                <a:cs typeface="Comic Sans MS"/>
                <a:sym typeface="Comic Sans MS"/>
              </a:rPr>
              <a:t>On the following slides you will learn about </a:t>
            </a:r>
            <a:r>
              <a:rPr lang="en-GB" sz="3600">
                <a:solidFill>
                  <a:srgbClr val="000000"/>
                </a:solidFill>
                <a:latin typeface="Comic Sans MS"/>
                <a:ea typeface="Comic Sans MS"/>
                <a:cs typeface="Comic Sans MS"/>
                <a:sym typeface="Comic Sans MS"/>
              </a:rPr>
              <a:t>evaporation</a:t>
            </a:r>
            <a:r>
              <a:rPr lang="en-GB" sz="3600">
                <a:solidFill>
                  <a:srgbClr val="FF9900"/>
                </a:solidFill>
                <a:latin typeface="Comic Sans MS"/>
                <a:ea typeface="Comic Sans MS"/>
                <a:cs typeface="Comic Sans MS"/>
                <a:sym typeface="Comic Sans MS"/>
              </a:rPr>
              <a:t> and </a:t>
            </a:r>
            <a:r>
              <a:rPr lang="en-GB" sz="3600">
                <a:solidFill>
                  <a:srgbClr val="000000"/>
                </a:solidFill>
                <a:latin typeface="Comic Sans MS"/>
                <a:ea typeface="Comic Sans MS"/>
                <a:cs typeface="Comic Sans MS"/>
                <a:sym typeface="Comic Sans MS"/>
              </a:rPr>
              <a:t>condensation</a:t>
            </a:r>
            <a:r>
              <a:rPr lang="en-GB" sz="3600">
                <a:solidFill>
                  <a:srgbClr val="FF9900"/>
                </a:solidFill>
                <a:latin typeface="Comic Sans MS"/>
                <a:ea typeface="Comic Sans MS"/>
                <a:cs typeface="Comic Sans MS"/>
                <a:sym typeface="Comic Sans MS"/>
              </a:rPr>
              <a:t> in more detail. There is a mixture of written information, pictures and videos for you to look at. I hope you have fun learning about this!</a:t>
            </a:r>
            <a:endParaRPr>
              <a:solidFill>
                <a:srgbClr val="FF9900"/>
              </a:solidFill>
            </a:endParaRPr>
          </a:p>
          <a:p>
            <a:pPr marL="0" lvl="0" indent="0" algn="l" rtl="0">
              <a:lnSpc>
                <a:spcPct val="90000"/>
              </a:lnSpc>
              <a:spcBef>
                <a:spcPts val="1000"/>
              </a:spcBef>
              <a:spcAft>
                <a:spcPts val="0"/>
              </a:spcAft>
              <a:buClr>
                <a:schemeClr val="dk1"/>
              </a:buClr>
              <a:buSzPts val="3600"/>
              <a:buNone/>
            </a:pPr>
            <a:endParaRPr sz="3600">
              <a:solidFill>
                <a:srgbClr val="FF9900"/>
              </a:solidFill>
              <a:latin typeface="Comic Sans MS"/>
              <a:ea typeface="Comic Sans MS"/>
              <a:cs typeface="Comic Sans MS"/>
              <a:sym typeface="Comic Sans MS"/>
            </a:endParaRPr>
          </a:p>
          <a:p>
            <a:pPr marL="0" lvl="0" indent="0" algn="l" rtl="0">
              <a:lnSpc>
                <a:spcPct val="90000"/>
              </a:lnSpc>
              <a:spcBef>
                <a:spcPts val="1000"/>
              </a:spcBef>
              <a:spcAft>
                <a:spcPts val="0"/>
              </a:spcAft>
              <a:buClr>
                <a:srgbClr val="FF0000"/>
              </a:buClr>
              <a:buSzPts val="3600"/>
              <a:buNone/>
            </a:pPr>
            <a:r>
              <a:rPr lang="en-GB" sz="3600">
                <a:solidFill>
                  <a:srgbClr val="FF9900"/>
                </a:solidFill>
                <a:latin typeface="Comic Sans MS"/>
                <a:ea typeface="Comic Sans MS"/>
                <a:cs typeface="Comic Sans MS"/>
                <a:sym typeface="Comic Sans MS"/>
              </a:rPr>
              <a:t>Click the cloud to watch a video first!.</a:t>
            </a:r>
            <a:endParaRPr>
              <a:solidFill>
                <a:srgbClr val="FF9900"/>
              </a:solidFill>
            </a:endParaRPr>
          </a:p>
        </p:txBody>
      </p:sp>
      <p:sp>
        <p:nvSpPr>
          <p:cNvPr id="139" name="Google Shape;139;p4">
            <a:hlinkClick r:id="rId3"/>
          </p:cNvPr>
          <p:cNvSpPr/>
          <p:nvPr/>
        </p:nvSpPr>
        <p:spPr>
          <a:xfrm>
            <a:off x="3802742" y="4680860"/>
            <a:ext cx="3860800" cy="1785258"/>
          </a:xfrm>
          <a:prstGeom prst="cloud">
            <a:avLst/>
          </a:prstGeom>
          <a:solidFill>
            <a:schemeClr val="lt1"/>
          </a:solid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54000" algn="l" rtl="0">
              <a:lnSpc>
                <a:spcPct val="90000"/>
              </a:lnSpc>
              <a:spcBef>
                <a:spcPts val="0"/>
              </a:spcBef>
              <a:spcAft>
                <a:spcPts val="0"/>
              </a:spcAft>
              <a:buClr>
                <a:schemeClr val="dk1"/>
              </a:buClr>
              <a:buSzPts val="4000"/>
              <a:buChar char="•"/>
            </a:pPr>
            <a:r>
              <a:rPr lang="en-GB" sz="4000">
                <a:latin typeface="Comic Sans MS"/>
                <a:ea typeface="Comic Sans MS"/>
                <a:cs typeface="Comic Sans MS"/>
                <a:sym typeface="Comic Sans MS"/>
              </a:rPr>
              <a:t>Without looking at your work from last week, write down a definition for evaporation and condensation. Check if you are correct on the next slide…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omic Sans MS"/>
              <a:buNone/>
            </a:pPr>
            <a:r>
              <a:rPr lang="en-GB">
                <a:latin typeface="Comic Sans MS"/>
                <a:ea typeface="Comic Sans MS"/>
                <a:cs typeface="Comic Sans MS"/>
                <a:sym typeface="Comic Sans MS"/>
              </a:rPr>
              <a:t>Did you write something like this?</a:t>
            </a:r>
            <a:endParaRPr/>
          </a:p>
        </p:txBody>
      </p:sp>
      <p:sp>
        <p:nvSpPr>
          <p:cNvPr id="150" name="Google Shape;150;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3200"/>
              <a:buNone/>
            </a:pPr>
            <a:r>
              <a:rPr lang="en-GB" sz="3200">
                <a:latin typeface="Comic Sans MS"/>
                <a:ea typeface="Comic Sans MS"/>
                <a:cs typeface="Comic Sans MS"/>
                <a:sym typeface="Comic Sans MS"/>
              </a:rPr>
              <a:t>Evaporation – the process where water is heated by the sun and the water particles change state from a liquid to a gas (water vapor). </a:t>
            </a:r>
            <a:endParaRPr/>
          </a:p>
          <a:p>
            <a:pPr marL="0" lvl="0" indent="0" algn="l" rtl="0">
              <a:lnSpc>
                <a:spcPct val="90000"/>
              </a:lnSpc>
              <a:spcBef>
                <a:spcPts val="1000"/>
              </a:spcBef>
              <a:spcAft>
                <a:spcPts val="0"/>
              </a:spcAft>
              <a:buClr>
                <a:schemeClr val="dk1"/>
              </a:buClr>
              <a:buSzPts val="3200"/>
              <a:buNone/>
            </a:pPr>
            <a:endParaRPr sz="3200">
              <a:latin typeface="Comic Sans MS"/>
              <a:ea typeface="Comic Sans MS"/>
              <a:cs typeface="Comic Sans MS"/>
              <a:sym typeface="Comic Sans MS"/>
            </a:endParaRPr>
          </a:p>
          <a:p>
            <a:pPr marL="0" lvl="0" indent="0" algn="l" rtl="0">
              <a:lnSpc>
                <a:spcPct val="90000"/>
              </a:lnSpc>
              <a:spcBef>
                <a:spcPts val="1000"/>
              </a:spcBef>
              <a:spcAft>
                <a:spcPts val="0"/>
              </a:spcAft>
              <a:buClr>
                <a:schemeClr val="dk1"/>
              </a:buClr>
              <a:buSzPts val="3200"/>
              <a:buNone/>
            </a:pPr>
            <a:r>
              <a:rPr lang="en-GB" sz="3200">
                <a:latin typeface="Comic Sans MS"/>
                <a:ea typeface="Comic Sans MS"/>
                <a:cs typeface="Comic Sans MS"/>
                <a:sym typeface="Comic Sans MS"/>
              </a:rPr>
              <a:t>Condensation – the stage where the water particles cool down and clump together to form clouds.</a:t>
            </a:r>
            <a:endParaRPr/>
          </a:p>
          <a:p>
            <a:pPr marL="0" lvl="0" indent="0" algn="l" rtl="0">
              <a:lnSpc>
                <a:spcPct val="90000"/>
              </a:lnSpc>
              <a:spcBef>
                <a:spcPts val="1000"/>
              </a:spcBef>
              <a:spcAft>
                <a:spcPts val="0"/>
              </a:spcAft>
              <a:buClr>
                <a:schemeClr val="dk1"/>
              </a:buClr>
              <a:buSzPts val="3200"/>
              <a:buNone/>
            </a:pPr>
            <a:endParaRPr sz="3200">
              <a:latin typeface="Comic Sans MS"/>
              <a:ea typeface="Comic Sans MS"/>
              <a:cs typeface="Comic Sans MS"/>
              <a:sym typeface="Comic Sans MS"/>
            </a:endParaRPr>
          </a:p>
          <a:p>
            <a:pPr marL="0" lvl="0" indent="0" algn="l" rtl="0">
              <a:lnSpc>
                <a:spcPct val="90000"/>
              </a:lnSpc>
              <a:spcBef>
                <a:spcPts val="1000"/>
              </a:spcBef>
              <a:spcAft>
                <a:spcPts val="0"/>
              </a:spcAft>
              <a:buClr>
                <a:srgbClr val="92D050"/>
              </a:buClr>
              <a:buSzPts val="5400"/>
              <a:buNone/>
            </a:pPr>
            <a:r>
              <a:rPr lang="en-GB" sz="5400">
                <a:solidFill>
                  <a:srgbClr val="0000FF"/>
                </a:solidFill>
                <a:latin typeface="Comic Sans MS"/>
                <a:ea typeface="Comic Sans MS"/>
                <a:cs typeface="Comic Sans MS"/>
                <a:sym typeface="Comic Sans MS"/>
              </a:rPr>
              <a:t>Well done!</a:t>
            </a:r>
            <a:endParaRPr>
              <a:solidFill>
                <a:srgbClr val="0000FF"/>
              </a:solidFill>
            </a:endParaRPr>
          </a:p>
        </p:txBody>
      </p:sp>
      <p:sp>
        <p:nvSpPr>
          <p:cNvPr id="151" name="Google Shape;151;p6"/>
          <p:cNvSpPr/>
          <p:nvPr/>
        </p:nvSpPr>
        <p:spPr>
          <a:xfrm>
            <a:off x="9761444" y="4867835"/>
            <a:ext cx="1792941" cy="1573306"/>
          </a:xfrm>
          <a:prstGeom prst="star5">
            <a:avLst>
              <a:gd name="adj" fmla="val 19098"/>
              <a:gd name="hf" fmla="val 105146"/>
              <a:gd name="vf" fmla="val 110557"/>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2" name="Google Shape;152;p6"/>
          <p:cNvSpPr/>
          <p:nvPr/>
        </p:nvSpPr>
        <p:spPr>
          <a:xfrm>
            <a:off x="9159687" y="6109493"/>
            <a:ext cx="802341" cy="623794"/>
          </a:xfrm>
          <a:prstGeom prst="star5">
            <a:avLst>
              <a:gd name="adj" fmla="val 19098"/>
              <a:gd name="hf" fmla="val 105146"/>
              <a:gd name="vf" fmla="val 110557"/>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3" name="Google Shape;153;p6"/>
          <p:cNvSpPr/>
          <p:nvPr/>
        </p:nvSpPr>
        <p:spPr>
          <a:xfrm>
            <a:off x="8357347" y="5366450"/>
            <a:ext cx="802341" cy="623794"/>
          </a:xfrm>
          <a:prstGeom prst="star5">
            <a:avLst>
              <a:gd name="adj" fmla="val 19098"/>
              <a:gd name="hf" fmla="val 105146"/>
              <a:gd name="vf" fmla="val 110557"/>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4" name="Google Shape;154;p6"/>
          <p:cNvSpPr/>
          <p:nvPr/>
        </p:nvSpPr>
        <p:spPr>
          <a:xfrm>
            <a:off x="9159688" y="4555938"/>
            <a:ext cx="802341" cy="623794"/>
          </a:xfrm>
          <a:prstGeom prst="star5">
            <a:avLst>
              <a:gd name="adj" fmla="val 19098"/>
              <a:gd name="hf" fmla="val 105146"/>
              <a:gd name="vf" fmla="val 110557"/>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030A0"/>
              </a:buClr>
              <a:buSzPts val="4400"/>
              <a:buFont typeface="Comic Sans MS"/>
              <a:buNone/>
            </a:pPr>
            <a:r>
              <a:rPr lang="en-GB">
                <a:solidFill>
                  <a:srgbClr val="7030A0"/>
                </a:solidFill>
                <a:latin typeface="Comic Sans MS"/>
                <a:ea typeface="Comic Sans MS"/>
                <a:cs typeface="Comic Sans MS"/>
                <a:sym typeface="Comic Sans MS"/>
              </a:rPr>
              <a:t>Success Criteria:</a:t>
            </a:r>
            <a:endParaRPr/>
          </a:p>
        </p:txBody>
      </p:sp>
      <p:sp>
        <p:nvSpPr>
          <p:cNvPr id="160" name="Google Shape;160;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196850" algn="l" rtl="0">
              <a:lnSpc>
                <a:spcPct val="90000"/>
              </a:lnSpc>
              <a:spcBef>
                <a:spcPts val="0"/>
              </a:spcBef>
              <a:spcAft>
                <a:spcPts val="0"/>
              </a:spcAft>
              <a:buClr>
                <a:schemeClr val="dk1"/>
              </a:buClr>
              <a:buSzPts val="2300"/>
              <a:buChar char="•"/>
            </a:pPr>
            <a:r>
              <a:rPr lang="en-GB" sz="2300">
                <a:latin typeface="Comic Sans MS"/>
                <a:ea typeface="Comic Sans MS"/>
                <a:cs typeface="Comic Sans MS"/>
                <a:sym typeface="Comic Sans MS"/>
              </a:rPr>
              <a:t>I can define the words </a:t>
            </a:r>
            <a:r>
              <a:rPr lang="en-GB" sz="2300" b="1">
                <a:solidFill>
                  <a:srgbClr val="BA1CDA"/>
                </a:solidFill>
                <a:latin typeface="Comic Sans MS"/>
                <a:ea typeface="Comic Sans MS"/>
                <a:cs typeface="Comic Sans MS"/>
                <a:sym typeface="Comic Sans MS"/>
              </a:rPr>
              <a:t>evaporation</a:t>
            </a:r>
            <a:r>
              <a:rPr lang="en-GB" sz="2300">
                <a:latin typeface="Comic Sans MS"/>
                <a:ea typeface="Comic Sans MS"/>
                <a:cs typeface="Comic Sans MS"/>
                <a:sym typeface="Comic Sans MS"/>
              </a:rPr>
              <a:t> and </a:t>
            </a:r>
            <a:r>
              <a:rPr lang="en-GB" sz="2300" b="1">
                <a:solidFill>
                  <a:srgbClr val="BA1CDA"/>
                </a:solidFill>
                <a:latin typeface="Comic Sans MS"/>
                <a:ea typeface="Comic Sans MS"/>
                <a:cs typeface="Comic Sans MS"/>
                <a:sym typeface="Comic Sans MS"/>
              </a:rPr>
              <a:t>condensation</a:t>
            </a:r>
            <a:r>
              <a:rPr lang="en-GB" sz="2300">
                <a:latin typeface="Comic Sans MS"/>
                <a:ea typeface="Comic Sans MS"/>
                <a:cs typeface="Comic Sans MS"/>
                <a:sym typeface="Comic Sans MS"/>
              </a:rPr>
              <a:t> in the water cycle.</a:t>
            </a:r>
            <a:endParaRPr sz="2300"/>
          </a:p>
          <a:p>
            <a:pPr marL="0" lvl="0" indent="0" algn="l" rtl="0">
              <a:lnSpc>
                <a:spcPct val="90000"/>
              </a:lnSpc>
              <a:spcBef>
                <a:spcPts val="1000"/>
              </a:spcBef>
              <a:spcAft>
                <a:spcPts val="0"/>
              </a:spcAft>
              <a:buClr>
                <a:schemeClr val="dk1"/>
              </a:buClr>
              <a:buSzPts val="2800"/>
              <a:buNone/>
            </a:pPr>
            <a:endParaRPr sz="2300">
              <a:latin typeface="Comic Sans MS"/>
              <a:ea typeface="Comic Sans MS"/>
              <a:cs typeface="Comic Sans MS"/>
              <a:sym typeface="Comic Sans MS"/>
            </a:endParaRPr>
          </a:p>
          <a:p>
            <a:pPr marL="228600" lvl="0" indent="-196850" algn="l" rtl="0">
              <a:lnSpc>
                <a:spcPct val="90000"/>
              </a:lnSpc>
              <a:spcBef>
                <a:spcPts val="1000"/>
              </a:spcBef>
              <a:spcAft>
                <a:spcPts val="0"/>
              </a:spcAft>
              <a:buClr>
                <a:schemeClr val="dk1"/>
              </a:buClr>
              <a:buSzPts val="2300"/>
              <a:buChar char="•"/>
            </a:pPr>
            <a:r>
              <a:rPr lang="en-GB" sz="2300">
                <a:latin typeface="Comic Sans MS"/>
                <a:ea typeface="Comic Sans MS"/>
                <a:cs typeface="Comic Sans MS"/>
                <a:sym typeface="Comic Sans MS"/>
              </a:rPr>
              <a:t>I can discuss the role of the evaporation and condensation stages in the water cycle.</a:t>
            </a:r>
            <a:endParaRPr sz="2300"/>
          </a:p>
          <a:p>
            <a:pPr marL="0" lvl="0" indent="0" algn="l" rtl="0">
              <a:lnSpc>
                <a:spcPct val="90000"/>
              </a:lnSpc>
              <a:spcBef>
                <a:spcPts val="1000"/>
              </a:spcBef>
              <a:spcAft>
                <a:spcPts val="0"/>
              </a:spcAft>
              <a:buClr>
                <a:schemeClr val="dk1"/>
              </a:buClr>
              <a:buSzPts val="2800"/>
              <a:buNone/>
            </a:pPr>
            <a:endParaRPr sz="2300">
              <a:latin typeface="Comic Sans MS"/>
              <a:ea typeface="Comic Sans MS"/>
              <a:cs typeface="Comic Sans MS"/>
              <a:sym typeface="Comic Sans MS"/>
            </a:endParaRPr>
          </a:p>
          <a:p>
            <a:pPr marL="228600" lvl="0" indent="-196850" algn="l" rtl="0">
              <a:lnSpc>
                <a:spcPct val="90000"/>
              </a:lnSpc>
              <a:spcBef>
                <a:spcPts val="1000"/>
              </a:spcBef>
              <a:spcAft>
                <a:spcPts val="0"/>
              </a:spcAft>
              <a:buClr>
                <a:schemeClr val="dk1"/>
              </a:buClr>
              <a:buSzPts val="2300"/>
              <a:buChar char="•"/>
            </a:pPr>
            <a:r>
              <a:rPr lang="en-GB" sz="2300">
                <a:latin typeface="Comic Sans MS"/>
                <a:ea typeface="Comic Sans MS"/>
                <a:cs typeface="Comic Sans MS"/>
                <a:sym typeface="Comic Sans MS"/>
              </a:rPr>
              <a:t>I can discuss and experiment different examples of evaporation and condensation.</a:t>
            </a:r>
            <a:endParaRPr sz="2300"/>
          </a:p>
        </p:txBody>
      </p:sp>
      <p:pic>
        <p:nvPicPr>
          <p:cNvPr id="161" name="Google Shape;161;p7" descr="Image result for green tick"/>
          <p:cNvPicPr preferRelativeResize="0"/>
          <p:nvPr/>
        </p:nvPicPr>
        <p:blipFill rotWithShape="1">
          <a:blip r:embed="rId3">
            <a:alphaModFix/>
          </a:blip>
          <a:srcRect/>
          <a:stretch/>
        </p:blipFill>
        <p:spPr>
          <a:xfrm>
            <a:off x="216425" y="1325477"/>
            <a:ext cx="988590" cy="1105551"/>
          </a:xfrm>
          <a:prstGeom prst="rect">
            <a:avLst/>
          </a:prstGeom>
          <a:noFill/>
          <a:ln>
            <a:noFill/>
          </a:ln>
        </p:spPr>
      </p:pic>
      <p:sp>
        <p:nvSpPr>
          <p:cNvPr id="162" name="Google Shape;162;p7"/>
          <p:cNvSpPr/>
          <p:nvPr/>
        </p:nvSpPr>
        <p:spPr>
          <a:xfrm>
            <a:off x="7196175" y="4517900"/>
            <a:ext cx="4003800" cy="2042400"/>
          </a:xfrm>
          <a:prstGeom prst="wedgeEllipseCallout">
            <a:avLst>
              <a:gd name="adj1" fmla="val -20833"/>
              <a:gd name="adj2" fmla="val 62500"/>
            </a:avLst>
          </a:prstGeom>
          <a:solidFill>
            <a:srgbClr val="92D05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2200">
                <a:solidFill>
                  <a:schemeClr val="lt1"/>
                </a:solidFill>
              </a:rPr>
              <a:t>Well done, you can define evaporation and condensation!!!</a:t>
            </a:r>
            <a:endParaRPr sz="22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8"/>
          <p:cNvSpPr/>
          <p:nvPr/>
        </p:nvSpPr>
        <p:spPr>
          <a:xfrm>
            <a:off x="670985" y="2930434"/>
            <a:ext cx="10850032" cy="3414803"/>
          </a:xfrm>
          <a:prstGeom prst="roundRect">
            <a:avLst>
              <a:gd name="adj" fmla="val 6409"/>
            </a:avLst>
          </a:prstGeom>
          <a:solidFill>
            <a:srgbClr val="FFD966"/>
          </a:solidFill>
          <a:ln w="25400" cap="rnd" cmpd="sng">
            <a:solidFill>
              <a:srgbClr val="FEFBD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b="0" i="0" u="none" strike="noStrike" cap="none">
                <a:solidFill>
                  <a:schemeClr val="lt1"/>
                </a:solidFill>
                <a:latin typeface="Arial"/>
                <a:ea typeface="Arial"/>
                <a:cs typeface="Arial"/>
                <a:sym typeface="Arial"/>
              </a:rPr>
              <a:t> </a:t>
            </a:r>
            <a:endParaRPr/>
          </a:p>
        </p:txBody>
      </p:sp>
      <p:sp>
        <p:nvSpPr>
          <p:cNvPr id="168" name="Google Shape;168;p8"/>
          <p:cNvSpPr/>
          <p:nvPr/>
        </p:nvSpPr>
        <p:spPr>
          <a:xfrm>
            <a:off x="670985" y="512764"/>
            <a:ext cx="10850032" cy="2193019"/>
          </a:xfrm>
          <a:prstGeom prst="roundRect">
            <a:avLst>
              <a:gd name="adj" fmla="val 6409"/>
            </a:avLst>
          </a:prstGeom>
          <a:solidFill>
            <a:srgbClr val="D8E2F3"/>
          </a:solidFill>
          <a:ln w="25400" cap="rnd" cmpd="sng">
            <a:solidFill>
              <a:srgbClr val="FEFBD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b="0" i="0" u="none" strike="noStrike" cap="none">
                <a:solidFill>
                  <a:schemeClr val="lt1"/>
                </a:solidFill>
                <a:latin typeface="Arial"/>
                <a:ea typeface="Arial"/>
                <a:cs typeface="Arial"/>
                <a:sym typeface="Arial"/>
              </a:rPr>
              <a:t> </a:t>
            </a:r>
            <a:endParaRPr/>
          </a:p>
        </p:txBody>
      </p:sp>
      <p:sp>
        <p:nvSpPr>
          <p:cNvPr id="169" name="Google Shape;169;p8"/>
          <p:cNvSpPr txBox="1"/>
          <p:nvPr/>
        </p:nvSpPr>
        <p:spPr>
          <a:xfrm>
            <a:off x="838197" y="1257992"/>
            <a:ext cx="10515600" cy="540000"/>
          </a:xfrm>
          <a:prstGeom prst="rect">
            <a:avLst/>
          </a:prstGeom>
          <a:noFill/>
          <a:ln>
            <a:noFill/>
          </a:ln>
        </p:spPr>
        <p:txBody>
          <a:bodyPr spcFirstLastPara="1" wrap="square" lIns="0" tIns="0" rIns="0" bIns="0" anchor="ctr" anchorCtr="1">
            <a:noAutofit/>
          </a:bodyPr>
          <a:lstStyle/>
          <a:p>
            <a:pPr marL="0" marR="0" lvl="0" indent="0" algn="ctr" rtl="0">
              <a:lnSpc>
                <a:spcPct val="90000"/>
              </a:lnSpc>
              <a:spcBef>
                <a:spcPts val="0"/>
              </a:spcBef>
              <a:spcAft>
                <a:spcPts val="0"/>
              </a:spcAft>
              <a:buClr>
                <a:schemeClr val="dk1"/>
              </a:buClr>
              <a:buSzPts val="3600"/>
              <a:buFont typeface="Arial"/>
              <a:buNone/>
            </a:pPr>
            <a:r>
              <a:rPr lang="en-GB" sz="3600" b="1" i="0" u="none" strike="noStrike" cap="none">
                <a:solidFill>
                  <a:schemeClr val="dk1"/>
                </a:solidFill>
                <a:latin typeface="Arial"/>
                <a:ea typeface="Arial"/>
                <a:cs typeface="Arial"/>
                <a:sym typeface="Arial"/>
              </a:rPr>
              <a:t>Do you know what </a:t>
            </a:r>
            <a:br>
              <a:rPr lang="en-GB" sz="3600" b="1" i="0" u="none" strike="noStrike" cap="none">
                <a:solidFill>
                  <a:schemeClr val="dk1"/>
                </a:solidFill>
                <a:latin typeface="Arial"/>
                <a:ea typeface="Arial"/>
                <a:cs typeface="Arial"/>
                <a:sym typeface="Arial"/>
              </a:rPr>
            </a:br>
            <a:r>
              <a:rPr lang="en-GB" sz="3600" b="1" i="0" u="none" strike="noStrike" cap="none">
                <a:solidFill>
                  <a:schemeClr val="dk1"/>
                </a:solidFill>
                <a:latin typeface="Arial"/>
                <a:ea typeface="Arial"/>
                <a:cs typeface="Arial"/>
                <a:sym typeface="Arial"/>
              </a:rPr>
              <a:t>evaporation is?</a:t>
            </a:r>
            <a:endParaRPr/>
          </a:p>
        </p:txBody>
      </p:sp>
      <p:sp>
        <p:nvSpPr>
          <p:cNvPr id="170" name="Google Shape;170;p8"/>
          <p:cNvSpPr txBox="1"/>
          <p:nvPr/>
        </p:nvSpPr>
        <p:spPr>
          <a:xfrm>
            <a:off x="1041397" y="3816771"/>
            <a:ext cx="10143069" cy="1186824"/>
          </a:xfrm>
          <a:prstGeom prst="rect">
            <a:avLst/>
          </a:prstGeom>
          <a:noFill/>
          <a:ln>
            <a:noFill/>
          </a:ln>
        </p:spPr>
        <p:txBody>
          <a:bodyPr spcFirstLastPara="1" wrap="square" lIns="0" tIns="0" rIns="0" bIns="0" anchor="ctr" anchorCtr="1">
            <a:noAutofit/>
          </a:bodyPr>
          <a:lstStyle/>
          <a:p>
            <a:pPr marL="0" marR="0" lvl="0" indent="0" algn="ctr" rtl="0">
              <a:lnSpc>
                <a:spcPct val="90000"/>
              </a:lnSpc>
              <a:spcBef>
                <a:spcPts val="0"/>
              </a:spcBef>
              <a:spcAft>
                <a:spcPts val="0"/>
              </a:spcAft>
              <a:buClr>
                <a:schemeClr val="dk1"/>
              </a:buClr>
              <a:buSzPts val="3600"/>
              <a:buFont typeface="Arial"/>
              <a:buNone/>
            </a:pPr>
            <a:r>
              <a:rPr lang="en-GB" sz="3600" b="1" i="0" u="none" strike="noStrike" cap="none">
                <a:solidFill>
                  <a:schemeClr val="dk1"/>
                </a:solidFill>
                <a:latin typeface="Arial"/>
                <a:ea typeface="Arial"/>
                <a:cs typeface="Arial"/>
                <a:sym typeface="Arial"/>
              </a:rPr>
              <a:t>Think about what is happening in the pictures you see ne</a:t>
            </a:r>
            <a:r>
              <a:rPr lang="en-GB" sz="3600" b="1">
                <a:solidFill>
                  <a:schemeClr val="dk1"/>
                </a:solidFill>
              </a:rPr>
              <a:t>xt</a:t>
            </a:r>
            <a:r>
              <a:rPr lang="en-GB" sz="3600" b="1" i="0" u="none" strike="noStrike" cap="none">
                <a:solidFill>
                  <a:schemeClr val="dk1"/>
                </a:solidFill>
                <a:latin typeface="Arial"/>
                <a:ea typeface="Arial"/>
                <a:cs typeface="Arial"/>
                <a:sym typeface="Arial"/>
              </a:rPr>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69"/>
                                        </p:tgtEl>
                                        <p:attrNameLst>
                                          <p:attrName>style.visibility</p:attrName>
                                        </p:attrNameLst>
                                      </p:cBhvr>
                                      <p:to>
                                        <p:strVal val="visible"/>
                                      </p:to>
                                    </p:set>
                                    <p:animEffect transition="in" filter="fade">
                                      <p:cBhvr>
                                        <p:cTn id="7" dur="500"/>
                                        <p:tgtEl>
                                          <p:spTgt spid="1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0"/>
                                        </p:tgtEl>
                                        <p:attrNameLst>
                                          <p:attrName>style.visibility</p:attrName>
                                        </p:attrNameLst>
                                      </p:cBhvr>
                                      <p:to>
                                        <p:strVal val="visible"/>
                                      </p:to>
                                    </p:set>
                                    <p:animEffect transition="in" filter="fade">
                                      <p:cBhvr>
                                        <p:cTn id="12" dur="5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9"/>
          <p:cNvPicPr preferRelativeResize="0"/>
          <p:nvPr/>
        </p:nvPicPr>
        <p:blipFill rotWithShape="1">
          <a:blip r:embed="rId3">
            <a:alphaModFix/>
          </a:blip>
          <a:srcRect/>
          <a:stretch/>
        </p:blipFill>
        <p:spPr>
          <a:xfrm>
            <a:off x="1486959" y="882650"/>
            <a:ext cx="9218083" cy="5092700"/>
          </a:xfrm>
          <a:prstGeom prst="rect">
            <a:avLst/>
          </a:prstGeom>
          <a:noFill/>
          <a:ln>
            <a:noFill/>
          </a:ln>
        </p:spPr>
      </p:pic>
      <p:sp>
        <p:nvSpPr>
          <p:cNvPr id="176" name="Google Shape;176;p9"/>
          <p:cNvSpPr/>
          <p:nvPr/>
        </p:nvSpPr>
        <p:spPr>
          <a:xfrm>
            <a:off x="1486959" y="5975351"/>
            <a:ext cx="9218083"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00" b="0" i="0" u="none" strike="noStrike" cap="none">
                <a:solidFill>
                  <a:srgbClr val="191300"/>
                </a:solidFill>
                <a:latin typeface="Arial"/>
                <a:ea typeface="Arial"/>
                <a:cs typeface="Arial"/>
                <a:sym typeface="Arial"/>
              </a:rPr>
              <a:t>Photo courtesy of  crabchick (@flickr.com) - granted under creative commons licence - attribution</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1578</Words>
  <Application>Microsoft Office PowerPoint</Application>
  <PresentationFormat>Widescreen</PresentationFormat>
  <Paragraphs>142</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Comic Sans MS</vt:lpstr>
      <vt:lpstr>Office Theme</vt:lpstr>
      <vt:lpstr>12.02.21    Science</vt:lpstr>
      <vt:lpstr>Success Criteria:</vt:lpstr>
      <vt:lpstr>Click on the raindrop to watch the animation about the water cycle and complete the sorting activity and the quiz on the website.</vt:lpstr>
      <vt:lpstr>PowerPoint Presentation</vt:lpstr>
      <vt:lpstr>PowerPoint Presentation</vt:lpstr>
      <vt:lpstr>Did you write something like this?</vt:lpstr>
      <vt:lpstr>Success Criteria: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Evaporation in the water cycle:</vt:lpstr>
      <vt:lpstr>Condensation</vt:lpstr>
      <vt:lpstr>Condensation</vt:lpstr>
      <vt:lpstr>Condensation in the water cycle:</vt:lpstr>
      <vt:lpstr>Success Criteria:</vt:lpstr>
      <vt:lpstr>Quick Task!</vt:lpstr>
      <vt:lpstr>PowerPoint Presentation</vt:lpstr>
      <vt:lpstr>PowerPoint Presentation</vt:lpstr>
      <vt:lpstr>Mini Water Worlds</vt:lpstr>
      <vt:lpstr>Condensation and Evaporation experiments.</vt:lpstr>
      <vt:lpstr>Well done, in today’s lesson you have discussed and described the role of the evaporation and condensation stages in the water cycle.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12.02.21    Science</dc:title>
  <dc:creator>bethaney little</dc:creator>
  <cp:lastModifiedBy>Louise Richardson</cp:lastModifiedBy>
  <cp:revision>1</cp:revision>
  <dcterms:created xsi:type="dcterms:W3CDTF">2021-01-31T15:25:25Z</dcterms:created>
  <dcterms:modified xsi:type="dcterms:W3CDTF">2021-02-11T20:00:11Z</dcterms:modified>
</cp:coreProperties>
</file>