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89" r:id="rId2"/>
    <p:sldId id="288" r:id="rId3"/>
    <p:sldId id="290" r:id="rId4"/>
    <p:sldId id="291" r:id="rId5"/>
    <p:sldId id="292" r:id="rId6"/>
    <p:sldId id="287" r:id="rId7"/>
    <p:sldId id="282" r:id="rId8"/>
    <p:sldId id="283" r:id="rId9"/>
    <p:sldId id="284" r:id="rId10"/>
    <p:sldId id="28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8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D7B43-267C-FE42-80DB-A0EADA7C155D}" type="datetimeFigureOut">
              <a:rPr lang="en-US" smtClean="0"/>
              <a:t>05/01/2021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33860-5B18-824E-9BAF-E327C8B09D87}" type="slidenum">
              <a:rPr lang="en-US" smtClean="0"/>
              <a:t>‹#›</a:t>
            </a:fld>
            <a:endParaRPr lang="en-US"/>
          </a:p>
        </p:txBody>
      </p:sp>
    </p:spTree>
    <p:extLst>
      <p:ext uri="{BB962C8B-B14F-4D97-AF65-F5344CB8AC3E}">
        <p14:creationId xmlns:p14="http://schemas.microsoft.com/office/powerpoint/2010/main" val="11869496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33860-5B18-824E-9BAF-E327C8B09D87}" type="slidenum">
              <a:rPr lang="en-US" smtClean="0"/>
              <a:t>3</a:t>
            </a:fld>
            <a:endParaRPr lang="en-US"/>
          </a:p>
        </p:txBody>
      </p:sp>
    </p:spTree>
    <p:extLst>
      <p:ext uri="{BB962C8B-B14F-4D97-AF65-F5344CB8AC3E}">
        <p14:creationId xmlns:p14="http://schemas.microsoft.com/office/powerpoint/2010/main" val="203153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6CAF73E-CA54-C448-9E67-EFE0A838B84E}" type="datetimeFigureOut">
              <a:rPr lang="en-US" smtClean="0"/>
              <a:t>05/01/2021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379398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6CAF73E-CA54-C448-9E67-EFE0A838B84E}" type="datetimeFigureOut">
              <a:rPr lang="en-US" smtClean="0"/>
              <a:t>05/01/2021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170385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6CAF73E-CA54-C448-9E67-EFE0A838B84E}" type="datetimeFigureOut">
              <a:rPr lang="en-US" smtClean="0"/>
              <a:t>05/01/2021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156362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6CAF73E-CA54-C448-9E67-EFE0A838B84E}" type="datetimeFigureOut">
              <a:rPr lang="en-US" smtClean="0"/>
              <a:t>05/01/2021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112503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6CAF73E-CA54-C448-9E67-EFE0A838B84E}" type="datetimeFigureOut">
              <a:rPr lang="en-US" smtClean="0"/>
              <a:t>05/01/2021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1998681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6CAF73E-CA54-C448-9E67-EFE0A838B84E}" type="datetimeFigureOut">
              <a:rPr lang="en-US" smtClean="0"/>
              <a:t>05/01/2021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392459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6CAF73E-CA54-C448-9E67-EFE0A838B84E}" type="datetimeFigureOut">
              <a:rPr lang="en-US" smtClean="0"/>
              <a:t>05/01/2021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1497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6CAF73E-CA54-C448-9E67-EFE0A838B84E}" type="datetimeFigureOut">
              <a:rPr lang="en-US" smtClean="0"/>
              <a:t>05/01/2021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289183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AF73E-CA54-C448-9E67-EFE0A838B84E}" type="datetimeFigureOut">
              <a:rPr lang="en-US" smtClean="0"/>
              <a:t>05/01/2021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81327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6CAF73E-CA54-C448-9E67-EFE0A838B84E}" type="datetimeFigureOut">
              <a:rPr lang="en-US" smtClean="0"/>
              <a:t>05/01/2021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223539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6CAF73E-CA54-C448-9E67-EFE0A838B84E}" type="datetimeFigureOut">
              <a:rPr lang="en-US" smtClean="0"/>
              <a:t>05/01/2021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D3B60-9924-DE42-91D7-446A7D0F6E0B}" type="slidenum">
              <a:rPr lang="en-US" smtClean="0"/>
              <a:t>‹#›</a:t>
            </a:fld>
            <a:endParaRPr lang="en-US"/>
          </a:p>
        </p:txBody>
      </p:sp>
    </p:spTree>
    <p:extLst>
      <p:ext uri="{BB962C8B-B14F-4D97-AF65-F5344CB8AC3E}">
        <p14:creationId xmlns:p14="http://schemas.microsoft.com/office/powerpoint/2010/main" val="28316136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AF73E-CA54-C448-9E67-EFE0A838B84E}" type="datetimeFigureOut">
              <a:rPr lang="en-US" smtClean="0"/>
              <a:t>05/01/2021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D3B60-9924-DE42-91D7-446A7D0F6E0B}" type="slidenum">
              <a:rPr lang="en-US" smtClean="0"/>
              <a:t>‹#›</a:t>
            </a:fld>
            <a:endParaRPr lang="en-US"/>
          </a:p>
        </p:txBody>
      </p:sp>
    </p:spTree>
    <p:extLst>
      <p:ext uri="{BB962C8B-B14F-4D97-AF65-F5344CB8AC3E}">
        <p14:creationId xmlns:p14="http://schemas.microsoft.com/office/powerpoint/2010/main" val="305084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48811367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4F100A-78FB-48C6-BCE9-EF3B33CAF392}"/>
              </a:ext>
            </a:extLst>
          </p:cNvPr>
          <p:cNvSpPr/>
          <p:nvPr/>
        </p:nvSpPr>
        <p:spPr>
          <a:xfrm>
            <a:off x="7512577" y="184708"/>
            <a:ext cx="1499456" cy="584776"/>
          </a:xfrm>
          <a:prstGeom prst="rect">
            <a:avLst/>
          </a:prstGeom>
        </p:spPr>
        <p:txBody>
          <a:bodyPr wrap="square">
            <a:spAutoFit/>
          </a:bodyPr>
          <a:lstStyle/>
          <a:p>
            <a:r>
              <a:rPr lang="en-US" sz="3200" u="sng" dirty="0" smtClean="0">
                <a:solidFill>
                  <a:srgbClr val="FF0000"/>
                </a:solidFill>
                <a:latin typeface="Comic Sans MS" panose="030F0702030302020204" pitchFamily="66" charset="0"/>
              </a:rPr>
              <a:t>6.1.21</a:t>
            </a:r>
            <a:endParaRPr lang="en-US" sz="3200" u="sng" dirty="0">
              <a:solidFill>
                <a:srgbClr val="FF0000"/>
              </a:solidFill>
              <a:latin typeface="Comic Sans MS" panose="030F0702030302020204" pitchFamily="66" charset="0"/>
            </a:endParaRPr>
          </a:p>
        </p:txBody>
      </p:sp>
      <p:sp>
        <p:nvSpPr>
          <p:cNvPr id="5" name="Rectangle 4">
            <a:extLst>
              <a:ext uri="{FF2B5EF4-FFF2-40B4-BE49-F238E27FC236}">
                <a16:creationId xmlns:a16="http://schemas.microsoft.com/office/drawing/2014/main" xmlns="" id="{8CE7C2B6-8564-411C-9812-FA679BCE1164}"/>
              </a:ext>
            </a:extLst>
          </p:cNvPr>
          <p:cNvSpPr/>
          <p:nvPr/>
        </p:nvSpPr>
        <p:spPr>
          <a:xfrm>
            <a:off x="856832" y="812433"/>
            <a:ext cx="3635896" cy="5262979"/>
          </a:xfrm>
          <a:prstGeom prst="rect">
            <a:avLst/>
          </a:prstGeom>
        </p:spPr>
        <p:txBody>
          <a:bodyPr wrap="square">
            <a:spAutoFit/>
          </a:bodyPr>
          <a:lstStyle/>
          <a:p>
            <a:r>
              <a:rPr lang="en-US" sz="2400" dirty="0">
                <a:solidFill>
                  <a:srgbClr val="FF0000"/>
                </a:solidFill>
                <a:latin typeface="Comic Sans MS" panose="030F0702030302020204" pitchFamily="66" charset="0"/>
              </a:rPr>
              <a:t>Complete the following:</a:t>
            </a:r>
          </a:p>
          <a:p>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2 x </a:t>
            </a:r>
            <a:r>
              <a:rPr lang="en-US" sz="2400" dirty="0" smtClean="0">
                <a:solidFill>
                  <a:srgbClr val="FF0000"/>
                </a:solidFill>
                <a:latin typeface="Comic Sans MS" panose="030F0702030302020204" pitchFamily="66" charset="0"/>
              </a:rPr>
              <a:t>10p </a:t>
            </a:r>
            <a:r>
              <a:rPr lang="en-US" sz="2400" dirty="0">
                <a:solidFill>
                  <a:srgbClr val="FF0000"/>
                </a:solidFill>
                <a:latin typeface="Comic Sans MS" panose="030F0702030302020204" pitchFamily="66" charset="0"/>
              </a:rPr>
              <a:t>= </a:t>
            </a:r>
          </a:p>
          <a:p>
            <a:pPr marL="457200" indent="-457200">
              <a:buAutoNum type="arabicParenR"/>
            </a:pPr>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2 x </a:t>
            </a:r>
            <a:r>
              <a:rPr lang="en-US" sz="2400" dirty="0" smtClean="0">
                <a:solidFill>
                  <a:srgbClr val="FF0000"/>
                </a:solidFill>
                <a:latin typeface="Comic Sans MS" panose="030F0702030302020204" pitchFamily="66" charset="0"/>
              </a:rPr>
              <a:t>20p </a:t>
            </a:r>
            <a:r>
              <a:rPr lang="en-US" sz="2400" dirty="0">
                <a:solidFill>
                  <a:srgbClr val="FF0000"/>
                </a:solidFill>
                <a:latin typeface="Comic Sans MS" panose="030F0702030302020204" pitchFamily="66" charset="0"/>
              </a:rPr>
              <a:t>=</a:t>
            </a:r>
          </a:p>
          <a:p>
            <a:pPr marL="457200" indent="-457200">
              <a:buAutoNum type="arabicParenR"/>
            </a:pPr>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3 x 10p =</a:t>
            </a:r>
          </a:p>
          <a:p>
            <a:pPr marL="457200" indent="-457200">
              <a:buAutoNum type="arabicParenR"/>
            </a:pPr>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5 x 2p =</a:t>
            </a:r>
          </a:p>
          <a:p>
            <a:pPr marL="457200" indent="-457200">
              <a:buAutoNum type="arabicParenR"/>
            </a:pPr>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4 x 2p =</a:t>
            </a:r>
          </a:p>
          <a:p>
            <a:pPr marL="457200" indent="-457200">
              <a:buAutoNum type="arabicParenR"/>
            </a:pPr>
            <a:endParaRPr lang="en-US" sz="2400" dirty="0">
              <a:solidFill>
                <a:srgbClr val="FF0000"/>
              </a:solidFill>
              <a:latin typeface="Comic Sans MS" panose="030F0702030302020204" pitchFamily="66" charset="0"/>
            </a:endParaRPr>
          </a:p>
          <a:p>
            <a:pPr marL="457200" indent="-457200">
              <a:buAutoNum type="arabicParenR"/>
            </a:pPr>
            <a:r>
              <a:rPr lang="en-US" sz="2400" dirty="0">
                <a:solidFill>
                  <a:srgbClr val="FF0000"/>
                </a:solidFill>
                <a:latin typeface="Comic Sans MS" panose="030F0702030302020204" pitchFamily="66" charset="0"/>
              </a:rPr>
              <a:t>3 x 5p =</a:t>
            </a:r>
          </a:p>
          <a:p>
            <a:pPr marL="457200" indent="-457200">
              <a:buAutoNum type="arabicParenR"/>
            </a:pPr>
            <a:endParaRPr lang="en-US" sz="2400" dirty="0">
              <a:solidFill>
                <a:srgbClr val="FF0000"/>
              </a:solidFill>
              <a:latin typeface="Comic Sans MS" panose="030F0702030302020204" pitchFamily="66" charset="0"/>
            </a:endParaRPr>
          </a:p>
        </p:txBody>
      </p:sp>
      <p:sp>
        <p:nvSpPr>
          <p:cNvPr id="6" name="Rectangle 5">
            <a:extLst>
              <a:ext uri="{FF2B5EF4-FFF2-40B4-BE49-F238E27FC236}">
                <a16:creationId xmlns:a16="http://schemas.microsoft.com/office/drawing/2014/main" xmlns="" id="{7AF96482-0FC0-45BD-826F-6FDAC7CC14A1}"/>
              </a:ext>
            </a:extLst>
          </p:cNvPr>
          <p:cNvSpPr/>
          <p:nvPr/>
        </p:nvSpPr>
        <p:spPr>
          <a:xfrm>
            <a:off x="4929504" y="982286"/>
            <a:ext cx="2583073" cy="5262979"/>
          </a:xfrm>
          <a:prstGeom prst="rect">
            <a:avLst/>
          </a:prstGeom>
        </p:spPr>
        <p:txBody>
          <a:bodyPr wrap="square">
            <a:spAutoFit/>
          </a:bodyPr>
          <a:lstStyle/>
          <a:p>
            <a:endParaRPr lang="en-US" sz="2400" dirty="0">
              <a:solidFill>
                <a:srgbClr val="FF0000"/>
              </a:solidFill>
              <a:latin typeface="Comic Sans MS" panose="030F0702030302020204" pitchFamily="66" charset="0"/>
            </a:endParaRPr>
          </a:p>
          <a:p>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4 x 10p = </a:t>
            </a:r>
          </a:p>
          <a:p>
            <a:pPr marL="457200" indent="-457200">
              <a:buFont typeface="+mj-lt"/>
              <a:buAutoNum type="arabicParenR" startAt="7"/>
            </a:pPr>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3 x 2p =</a:t>
            </a:r>
          </a:p>
          <a:p>
            <a:pPr marL="457200" indent="-457200">
              <a:buFont typeface="+mj-lt"/>
              <a:buAutoNum type="arabicParenR" startAt="7"/>
            </a:pPr>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4 x 5p =</a:t>
            </a:r>
          </a:p>
          <a:p>
            <a:pPr marL="457200" indent="-457200">
              <a:buFont typeface="+mj-lt"/>
              <a:buAutoNum type="arabicParenR" startAt="7"/>
            </a:pPr>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5 x 5p =</a:t>
            </a:r>
          </a:p>
          <a:p>
            <a:pPr marL="457200" indent="-457200">
              <a:buFont typeface="+mj-lt"/>
              <a:buAutoNum type="arabicParenR" startAt="7"/>
            </a:pPr>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6 x 2p =</a:t>
            </a:r>
          </a:p>
          <a:p>
            <a:pPr marL="457200" indent="-457200">
              <a:buFont typeface="+mj-lt"/>
              <a:buAutoNum type="arabicParenR" startAt="7"/>
            </a:pPr>
            <a:endParaRPr lang="en-US" sz="2400" dirty="0">
              <a:solidFill>
                <a:srgbClr val="FF0000"/>
              </a:solidFill>
              <a:latin typeface="Comic Sans MS" panose="030F0702030302020204" pitchFamily="66" charset="0"/>
            </a:endParaRPr>
          </a:p>
          <a:p>
            <a:pPr marL="457200" indent="-457200">
              <a:buFont typeface="+mj-lt"/>
              <a:buAutoNum type="arabicParenR" startAt="7"/>
            </a:pPr>
            <a:r>
              <a:rPr lang="en-US" sz="2400" dirty="0">
                <a:solidFill>
                  <a:srgbClr val="FF0000"/>
                </a:solidFill>
                <a:latin typeface="Comic Sans MS" panose="030F0702030302020204" pitchFamily="66" charset="0"/>
              </a:rPr>
              <a:t> 3 x 50p =</a:t>
            </a:r>
          </a:p>
          <a:p>
            <a:pPr marL="457200" indent="-457200">
              <a:buAutoNum type="arabicParenR" startAt="7"/>
            </a:pP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30849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1249"/>
            <a:ext cx="8229600" cy="5866337"/>
          </a:xfrm>
        </p:spPr>
        <p:txBody>
          <a:bodyPr>
            <a:normAutofit lnSpcReduction="10000"/>
          </a:bodyPr>
          <a:lstStyle/>
          <a:p>
            <a:r>
              <a:rPr lang="en-US" b="1" u="sng" dirty="0" smtClean="0">
                <a:solidFill>
                  <a:srgbClr val="FFFF00"/>
                </a:solidFill>
                <a:latin typeface="Comic Sans MS"/>
                <a:cs typeface="Comic Sans MS"/>
              </a:rPr>
              <a:t>Reading</a:t>
            </a:r>
            <a:r>
              <a:rPr lang="en-US" b="1" dirty="0" smtClean="0">
                <a:solidFill>
                  <a:srgbClr val="FFFF00"/>
                </a:solidFill>
                <a:latin typeface="Comic Sans MS"/>
                <a:cs typeface="Comic Sans MS"/>
              </a:rPr>
              <a:t> - </a:t>
            </a:r>
            <a:r>
              <a:rPr lang="en-US" dirty="0" smtClean="0">
                <a:solidFill>
                  <a:srgbClr val="FFFF00"/>
                </a:solidFill>
                <a:latin typeface="Comic Sans MS"/>
                <a:cs typeface="Comic Sans MS"/>
              </a:rPr>
              <a:t>Don’t forget to read daily and record in your yellow reading diary.  </a:t>
            </a:r>
          </a:p>
          <a:p>
            <a:endParaRPr lang="en-US" dirty="0">
              <a:solidFill>
                <a:srgbClr val="FFFF00"/>
              </a:solidFill>
              <a:latin typeface="Comic Sans MS"/>
              <a:cs typeface="Comic Sans MS"/>
            </a:endParaRPr>
          </a:p>
          <a:p>
            <a:r>
              <a:rPr lang="en-US" b="1" u="sng" dirty="0" smtClean="0">
                <a:solidFill>
                  <a:srgbClr val="FFFF00"/>
                </a:solidFill>
                <a:latin typeface="Comic Sans MS"/>
                <a:cs typeface="Comic Sans MS"/>
              </a:rPr>
              <a:t>Spellings</a:t>
            </a:r>
            <a:r>
              <a:rPr lang="en-US" dirty="0" smtClean="0">
                <a:solidFill>
                  <a:srgbClr val="FFFF00"/>
                </a:solidFill>
                <a:latin typeface="Comic Sans MS"/>
                <a:cs typeface="Comic Sans MS"/>
              </a:rPr>
              <a:t> – an email was sent with this half term’s spellings, before Christmas.  </a:t>
            </a:r>
          </a:p>
          <a:p>
            <a:endParaRPr lang="en-US" dirty="0">
              <a:solidFill>
                <a:srgbClr val="FFFF00"/>
              </a:solidFill>
              <a:latin typeface="Comic Sans MS"/>
              <a:cs typeface="Comic Sans MS"/>
            </a:endParaRPr>
          </a:p>
          <a:p>
            <a:pPr marL="0" indent="0">
              <a:buNone/>
            </a:pPr>
            <a:r>
              <a:rPr lang="en-US" dirty="0" smtClean="0">
                <a:solidFill>
                  <a:srgbClr val="FFFF00"/>
                </a:solidFill>
                <a:latin typeface="Comic Sans MS"/>
                <a:cs typeface="Comic Sans MS"/>
              </a:rPr>
              <a:t>I look forward to seeing the work you have achieved today.  Send any work, photos, comments or questions to:</a:t>
            </a:r>
          </a:p>
          <a:p>
            <a:pPr marL="0" indent="0">
              <a:buNone/>
            </a:pPr>
            <a:endParaRPr lang="en-US" dirty="0" smtClean="0">
              <a:solidFill>
                <a:srgbClr val="FFFF00"/>
              </a:solidFill>
              <a:latin typeface="Comic Sans MS"/>
              <a:cs typeface="Comic Sans MS"/>
            </a:endParaRPr>
          </a:p>
          <a:p>
            <a:pPr marL="0" indent="0" algn="ctr">
              <a:buNone/>
            </a:pPr>
            <a:r>
              <a:rPr lang="en-US" dirty="0" smtClean="0">
                <a:solidFill>
                  <a:srgbClr val="FFFF00"/>
                </a:solidFill>
                <a:latin typeface="Comic Sans MS"/>
                <a:cs typeface="Comic Sans MS"/>
              </a:rPr>
              <a:t>year2home@heddon-school.co.uk</a:t>
            </a:r>
            <a:endParaRPr lang="en-US" dirty="0">
              <a:solidFill>
                <a:srgbClr val="FFFF00"/>
              </a:solidFill>
              <a:latin typeface="Comic Sans MS"/>
              <a:cs typeface="Comic Sans MS"/>
            </a:endParaRPr>
          </a:p>
        </p:txBody>
      </p:sp>
    </p:spTree>
    <p:extLst>
      <p:ext uri="{BB962C8B-B14F-4D97-AF65-F5344CB8AC3E}">
        <p14:creationId xmlns:p14="http://schemas.microsoft.com/office/powerpoint/2010/main" val="37018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1171"/>
            <a:ext cx="8229600" cy="718504"/>
          </a:xfrm>
        </p:spPr>
        <p:txBody>
          <a:bodyPr>
            <a:normAutofit fontScale="90000"/>
          </a:bodyPr>
          <a:lstStyle/>
          <a:p>
            <a:r>
              <a:rPr lang="en-US" u="sng" dirty="0" smtClean="0">
                <a:solidFill>
                  <a:srgbClr val="FFFF00"/>
                </a:solidFill>
              </a:rPr>
              <a:t>SPAG</a:t>
            </a:r>
            <a:endParaRPr lang="en-US" u="sng" dirty="0">
              <a:solidFill>
                <a:srgbClr val="FFFF00"/>
              </a:solidFill>
            </a:endParaRPr>
          </a:p>
        </p:txBody>
      </p:sp>
      <p:sp>
        <p:nvSpPr>
          <p:cNvPr id="5" name="Content Placeholder 4"/>
          <p:cNvSpPr>
            <a:spLocks noGrp="1"/>
          </p:cNvSpPr>
          <p:nvPr>
            <p:ph idx="1"/>
          </p:nvPr>
        </p:nvSpPr>
        <p:spPr>
          <a:xfrm>
            <a:off x="457200" y="1220069"/>
            <a:ext cx="8524231" cy="5131579"/>
          </a:xfrm>
        </p:spPr>
        <p:txBody>
          <a:bodyPr>
            <a:normAutofit fontScale="92500" lnSpcReduction="10000"/>
          </a:bodyPr>
          <a:lstStyle/>
          <a:p>
            <a:pPr marL="0" indent="0">
              <a:buNone/>
            </a:pPr>
            <a:r>
              <a:rPr lang="en-US" dirty="0" smtClean="0">
                <a:solidFill>
                  <a:srgbClr val="FFFF00"/>
                </a:solidFill>
                <a:latin typeface="Comic Sans MS"/>
                <a:cs typeface="Comic Sans MS"/>
              </a:rPr>
              <a:t>If you are in </a:t>
            </a:r>
            <a:r>
              <a:rPr lang="en-US" b="1" u="sng" dirty="0" smtClean="0">
                <a:solidFill>
                  <a:srgbClr val="FF0000"/>
                </a:solidFill>
                <a:latin typeface="Comic Sans MS"/>
                <a:cs typeface="Comic Sans MS"/>
              </a:rPr>
              <a:t>group 1 </a:t>
            </a:r>
            <a:r>
              <a:rPr lang="en-US" dirty="0" smtClean="0">
                <a:solidFill>
                  <a:srgbClr val="FFFF00"/>
                </a:solidFill>
                <a:latin typeface="Comic Sans MS"/>
                <a:cs typeface="Comic Sans MS"/>
              </a:rPr>
              <a:t>for spellings, follow the presentation </a:t>
            </a:r>
            <a:r>
              <a:rPr lang="en-US" dirty="0" smtClean="0">
                <a:solidFill>
                  <a:srgbClr val="FF0000"/>
                </a:solidFill>
                <a:latin typeface="Comic Sans MS"/>
                <a:cs typeface="Comic Sans MS"/>
              </a:rPr>
              <a:t>SPAG 1 </a:t>
            </a:r>
            <a:r>
              <a:rPr lang="en-US" dirty="0" smtClean="0">
                <a:solidFill>
                  <a:srgbClr val="FFFF00"/>
                </a:solidFill>
                <a:latin typeface="Comic Sans MS"/>
                <a:cs typeface="Comic Sans MS"/>
              </a:rPr>
              <a:t>on the website.  </a:t>
            </a:r>
          </a:p>
          <a:p>
            <a:pPr marL="0" indent="0">
              <a:buNone/>
            </a:pPr>
            <a:endParaRPr lang="en-US" dirty="0">
              <a:solidFill>
                <a:srgbClr val="FFFF00"/>
              </a:solidFill>
              <a:latin typeface="Comic Sans MS"/>
              <a:cs typeface="Comic Sans MS"/>
            </a:endParaRPr>
          </a:p>
          <a:p>
            <a:pPr marL="0" indent="0">
              <a:buNone/>
            </a:pPr>
            <a:r>
              <a:rPr lang="en-US" dirty="0" smtClean="0">
                <a:solidFill>
                  <a:srgbClr val="FFFF00"/>
                </a:solidFill>
                <a:latin typeface="Comic Sans MS"/>
                <a:cs typeface="Comic Sans MS"/>
              </a:rPr>
              <a:t>If you are in </a:t>
            </a:r>
            <a:r>
              <a:rPr lang="en-US" b="1" u="sng" dirty="0" smtClean="0">
                <a:solidFill>
                  <a:srgbClr val="FF0000"/>
                </a:solidFill>
                <a:latin typeface="Comic Sans MS"/>
                <a:cs typeface="Comic Sans MS"/>
              </a:rPr>
              <a:t>group 2</a:t>
            </a:r>
            <a:r>
              <a:rPr lang="en-US" dirty="0">
                <a:solidFill>
                  <a:srgbClr val="FFFF00"/>
                </a:solidFill>
                <a:latin typeface="Comic Sans MS"/>
                <a:cs typeface="Comic Sans MS"/>
              </a:rPr>
              <a:t> </a:t>
            </a:r>
            <a:r>
              <a:rPr lang="en-US" dirty="0" smtClean="0">
                <a:solidFill>
                  <a:srgbClr val="FFFF00"/>
                </a:solidFill>
                <a:latin typeface="Comic Sans MS"/>
                <a:cs typeface="Comic Sans MS"/>
              </a:rPr>
              <a:t>for spellings, </a:t>
            </a:r>
            <a:r>
              <a:rPr lang="en-US" dirty="0" err="1" smtClean="0">
                <a:solidFill>
                  <a:srgbClr val="FFFF00"/>
                </a:solidFill>
                <a:latin typeface="Comic Sans MS"/>
                <a:cs typeface="Comic Sans MS"/>
              </a:rPr>
              <a:t>practise</a:t>
            </a:r>
            <a:r>
              <a:rPr lang="en-US" dirty="0" smtClean="0">
                <a:solidFill>
                  <a:srgbClr val="FFFF00"/>
                </a:solidFill>
                <a:latin typeface="Comic Sans MS"/>
                <a:cs typeface="Comic Sans MS"/>
              </a:rPr>
              <a:t> identifying the ‘</a:t>
            </a:r>
            <a:r>
              <a:rPr lang="en-US" dirty="0" err="1" smtClean="0">
                <a:solidFill>
                  <a:srgbClr val="FFFF00"/>
                </a:solidFill>
                <a:latin typeface="Comic Sans MS"/>
                <a:cs typeface="Comic Sans MS"/>
              </a:rPr>
              <a:t>ie</a:t>
            </a:r>
            <a:r>
              <a:rPr lang="en-US" dirty="0" smtClean="0">
                <a:solidFill>
                  <a:srgbClr val="FFFF00"/>
                </a:solidFill>
                <a:latin typeface="Comic Sans MS"/>
                <a:cs typeface="Comic Sans MS"/>
              </a:rPr>
              <a:t>’ by cutting and sticking </a:t>
            </a:r>
            <a:r>
              <a:rPr lang="en-US" dirty="0" smtClean="0">
                <a:solidFill>
                  <a:srgbClr val="FF0000"/>
                </a:solidFill>
                <a:latin typeface="Comic Sans MS"/>
                <a:cs typeface="Comic Sans MS"/>
              </a:rPr>
              <a:t>SPAG 2 </a:t>
            </a:r>
            <a:r>
              <a:rPr lang="en-US" dirty="0" smtClean="0">
                <a:solidFill>
                  <a:srgbClr val="FFFF00"/>
                </a:solidFill>
                <a:latin typeface="Comic Sans MS"/>
                <a:cs typeface="Comic Sans MS"/>
              </a:rPr>
              <a:t>AND writing the words and finding all the ‘air’ sounds in the story in </a:t>
            </a:r>
            <a:r>
              <a:rPr lang="en-US" dirty="0" smtClean="0">
                <a:solidFill>
                  <a:srgbClr val="FF0000"/>
                </a:solidFill>
                <a:latin typeface="Comic Sans MS"/>
                <a:cs typeface="Comic Sans MS"/>
              </a:rPr>
              <a:t>SPAG 3</a:t>
            </a:r>
            <a:r>
              <a:rPr lang="en-US" dirty="0" smtClean="0">
                <a:solidFill>
                  <a:srgbClr val="FFFF00"/>
                </a:solidFill>
                <a:latin typeface="Comic Sans MS"/>
                <a:cs typeface="Comic Sans MS"/>
              </a:rPr>
              <a:t>.  </a:t>
            </a:r>
          </a:p>
          <a:p>
            <a:pPr marL="0" indent="0">
              <a:buNone/>
            </a:pPr>
            <a:endParaRPr lang="en-US" dirty="0">
              <a:solidFill>
                <a:srgbClr val="FFFF00"/>
              </a:solidFill>
              <a:latin typeface="Comic Sans MS"/>
              <a:cs typeface="Comic Sans MS"/>
            </a:endParaRPr>
          </a:p>
          <a:p>
            <a:pPr marL="0" indent="0">
              <a:buNone/>
            </a:pPr>
            <a:r>
              <a:rPr lang="en-US" dirty="0" smtClean="0">
                <a:solidFill>
                  <a:srgbClr val="FFFF00"/>
                </a:solidFill>
                <a:latin typeface="Comic Sans MS"/>
                <a:cs typeface="Comic Sans MS"/>
              </a:rPr>
              <a:t>If you are in </a:t>
            </a:r>
            <a:r>
              <a:rPr lang="en-US" b="1" u="sng" dirty="0" smtClean="0">
                <a:solidFill>
                  <a:srgbClr val="FF0000"/>
                </a:solidFill>
                <a:latin typeface="Comic Sans MS"/>
                <a:cs typeface="Comic Sans MS"/>
              </a:rPr>
              <a:t>group 3 </a:t>
            </a:r>
            <a:r>
              <a:rPr lang="en-US" dirty="0" smtClean="0">
                <a:solidFill>
                  <a:srgbClr val="FFFF00"/>
                </a:solidFill>
                <a:latin typeface="Comic Sans MS"/>
                <a:cs typeface="Comic Sans MS"/>
              </a:rPr>
              <a:t>for spellings, have a go at finding all the ‘air’ sounds in the story ‘Clair at the fair’ - </a:t>
            </a:r>
            <a:r>
              <a:rPr lang="en-US" dirty="0" smtClean="0">
                <a:solidFill>
                  <a:srgbClr val="FF0000"/>
                </a:solidFill>
                <a:latin typeface="Comic Sans MS"/>
                <a:cs typeface="Comic Sans MS"/>
              </a:rPr>
              <a:t>SPAG 3</a:t>
            </a:r>
            <a:r>
              <a:rPr lang="en-US" dirty="0" smtClean="0">
                <a:solidFill>
                  <a:srgbClr val="FFFF00"/>
                </a:solidFill>
                <a:latin typeface="Comic Sans MS"/>
                <a:cs typeface="Comic Sans MS"/>
              </a:rPr>
              <a:t>. </a:t>
            </a:r>
            <a:endParaRPr lang="en-US" dirty="0">
              <a:solidFill>
                <a:srgbClr val="FFFF00"/>
              </a:solidFill>
            </a:endParaRPr>
          </a:p>
        </p:txBody>
      </p:sp>
    </p:spTree>
    <p:extLst>
      <p:ext uri="{BB962C8B-B14F-4D97-AF65-F5344CB8AC3E}">
        <p14:creationId xmlns:p14="http://schemas.microsoft.com/office/powerpoint/2010/main" val="234898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5129"/>
          </a:xfrm>
        </p:spPr>
        <p:txBody>
          <a:bodyPr>
            <a:normAutofit fontScale="90000"/>
          </a:bodyPr>
          <a:lstStyle/>
          <a:p>
            <a:r>
              <a:rPr lang="en-US" b="1" u="sng" dirty="0" smtClean="0">
                <a:solidFill>
                  <a:srgbClr val="FFFF00"/>
                </a:solidFill>
              </a:rPr>
              <a:t>English</a:t>
            </a:r>
            <a:endParaRPr lang="en-US" b="1" u="sng" dirty="0">
              <a:solidFill>
                <a:srgbClr val="FFFF00"/>
              </a:solidFill>
            </a:endParaRPr>
          </a:p>
        </p:txBody>
      </p:sp>
      <p:sp>
        <p:nvSpPr>
          <p:cNvPr id="4" name="Oval Callout 3"/>
          <p:cNvSpPr/>
          <p:nvPr/>
        </p:nvSpPr>
        <p:spPr>
          <a:xfrm>
            <a:off x="457200" y="735128"/>
            <a:ext cx="8524231" cy="5981351"/>
          </a:xfrm>
          <a:prstGeom prst="wedgeEllipseCallout">
            <a:avLst>
              <a:gd name="adj1" fmla="val -56535"/>
              <a:gd name="adj2" fmla="val -598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Today I have been to school to work with the Key Worker children and it was very strange not having everyone there.  I missed you a lot, I wish you all had taken your beautiful crowns home to wear whilst you were doing your </a:t>
            </a:r>
            <a:r>
              <a:rPr lang="en-US" dirty="0" err="1" smtClean="0"/>
              <a:t>homelearning</a:t>
            </a:r>
            <a:r>
              <a:rPr lang="en-US" dirty="0" smtClean="0"/>
              <a:t>!  </a:t>
            </a:r>
          </a:p>
          <a:p>
            <a:pPr algn="ctr"/>
            <a:endParaRPr lang="en-US" dirty="0"/>
          </a:p>
          <a:p>
            <a:pPr algn="ctr"/>
            <a:r>
              <a:rPr lang="en-US" dirty="0" smtClean="0"/>
              <a:t>Just as I was tidying up to come home, I </a:t>
            </a:r>
            <a:r>
              <a:rPr lang="en-US" dirty="0" err="1" smtClean="0"/>
              <a:t>couldn</a:t>
            </a:r>
            <a:r>
              <a:rPr lang="fr-FR" dirty="0" smtClean="0"/>
              <a:t>’</a:t>
            </a:r>
            <a:r>
              <a:rPr lang="en-US" dirty="0" smtClean="0"/>
              <a:t>t believe my eyes… there was a very special delivery to our classroom.  </a:t>
            </a:r>
            <a:endParaRPr lang="en-US" dirty="0"/>
          </a:p>
          <a:p>
            <a:pPr algn="ctr"/>
            <a:endParaRPr lang="en-US" dirty="0" smtClean="0"/>
          </a:p>
          <a:p>
            <a:pPr algn="ctr"/>
            <a:r>
              <a:rPr lang="en-US" dirty="0" smtClean="0"/>
              <a:t>It was a letter in a VERY posh looking envelope! On the back of the envelope, it was embossed with the words;</a:t>
            </a:r>
          </a:p>
          <a:p>
            <a:pPr algn="ctr"/>
            <a:r>
              <a:rPr lang="en-US" dirty="0" smtClean="0"/>
              <a:t>Buckingham Palace!</a:t>
            </a:r>
          </a:p>
          <a:p>
            <a:pPr algn="ctr"/>
            <a:endParaRPr lang="en-US" dirty="0"/>
          </a:p>
          <a:p>
            <a:pPr algn="ctr"/>
            <a:r>
              <a:rPr lang="en-US" dirty="0" smtClean="0"/>
              <a:t>Do you know who it might have been from?  Who lives in Buckingham Palace?</a:t>
            </a:r>
          </a:p>
          <a:p>
            <a:pPr algn="ctr"/>
            <a:endParaRPr lang="en-US" dirty="0"/>
          </a:p>
          <a:p>
            <a:pPr algn="ctr"/>
            <a:r>
              <a:rPr lang="en-US" dirty="0" smtClean="0"/>
              <a:t>I was very excited to share it with you all and so I have copied it and put a photo on the next slide…  </a:t>
            </a:r>
            <a:endParaRPr lang="en-US" dirty="0"/>
          </a:p>
        </p:txBody>
      </p:sp>
    </p:spTree>
    <p:extLst>
      <p:ext uri="{BB962C8B-B14F-4D97-AF65-F5344CB8AC3E}">
        <p14:creationId xmlns:p14="http://schemas.microsoft.com/office/powerpoint/2010/main" val="73868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4" name="Picture 3" descr="Screen Shot 2021-01-05 at 20.05.10.png"/>
          <p:cNvPicPr>
            <a:picLocks noChangeAspect="1"/>
          </p:cNvPicPr>
          <p:nvPr/>
        </p:nvPicPr>
        <p:blipFill rotWithShape="1">
          <a:blip r:embed="rId2">
            <a:extLst>
              <a:ext uri="{28A0092B-C50C-407E-A947-70E740481C1C}">
                <a14:useLocalDpi xmlns:a14="http://schemas.microsoft.com/office/drawing/2010/main" val="0"/>
              </a:ext>
            </a:extLst>
          </a:blip>
          <a:srcRect l="30119" t="18644" r="31563" b="9610"/>
          <a:stretch/>
        </p:blipFill>
        <p:spPr>
          <a:xfrm>
            <a:off x="1315849" y="-46033"/>
            <a:ext cx="5921317" cy="6929270"/>
          </a:xfrm>
          <a:prstGeom prst="rect">
            <a:avLst/>
          </a:prstGeom>
        </p:spPr>
      </p:pic>
      <p:sp>
        <p:nvSpPr>
          <p:cNvPr id="5" name="TextBox 4"/>
          <p:cNvSpPr txBox="1"/>
          <p:nvPr/>
        </p:nvSpPr>
        <p:spPr>
          <a:xfrm>
            <a:off x="4804377" y="1499351"/>
            <a:ext cx="2432789" cy="338554"/>
          </a:xfrm>
          <a:prstGeom prst="rect">
            <a:avLst/>
          </a:prstGeom>
          <a:solidFill>
            <a:schemeClr val="bg1"/>
          </a:solidFill>
        </p:spPr>
        <p:txBody>
          <a:bodyPr wrap="square" rtlCol="0">
            <a:spAutoFit/>
          </a:bodyPr>
          <a:lstStyle/>
          <a:p>
            <a:r>
              <a:rPr lang="en-US" sz="1600" u="sng" dirty="0" smtClean="0">
                <a:solidFill>
                  <a:schemeClr val="tx1">
                    <a:lumMod val="65000"/>
                    <a:lumOff val="35000"/>
                  </a:schemeClr>
                </a:solidFill>
                <a:latin typeface="Times New Roman"/>
                <a:cs typeface="Times New Roman"/>
              </a:rPr>
              <a:t>Monday 4</a:t>
            </a:r>
            <a:r>
              <a:rPr lang="en-US" sz="1600" u="sng" baseline="30000" dirty="0" smtClean="0">
                <a:solidFill>
                  <a:schemeClr val="tx1">
                    <a:lumMod val="65000"/>
                    <a:lumOff val="35000"/>
                  </a:schemeClr>
                </a:solidFill>
                <a:latin typeface="Times New Roman"/>
                <a:cs typeface="Times New Roman"/>
              </a:rPr>
              <a:t>th</a:t>
            </a:r>
            <a:r>
              <a:rPr lang="en-US" sz="1600" u="sng" dirty="0" smtClean="0">
                <a:solidFill>
                  <a:schemeClr val="tx1">
                    <a:lumMod val="65000"/>
                    <a:lumOff val="35000"/>
                  </a:schemeClr>
                </a:solidFill>
                <a:latin typeface="Times New Roman"/>
                <a:cs typeface="Times New Roman"/>
              </a:rPr>
              <a:t> January 2021</a:t>
            </a:r>
            <a:endParaRPr lang="en-US" sz="1600" u="sng" dirty="0">
              <a:solidFill>
                <a:schemeClr val="tx1">
                  <a:lumMod val="65000"/>
                  <a:lumOff val="35000"/>
                </a:schemeClr>
              </a:solidFill>
              <a:latin typeface="Times New Roman"/>
              <a:cs typeface="Times New Roman"/>
            </a:endParaRPr>
          </a:p>
        </p:txBody>
      </p:sp>
    </p:spTree>
    <p:extLst>
      <p:ext uri="{BB962C8B-B14F-4D97-AF65-F5344CB8AC3E}">
        <p14:creationId xmlns:p14="http://schemas.microsoft.com/office/powerpoint/2010/main" val="273618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137705" y="275391"/>
            <a:ext cx="8797825" cy="6124754"/>
          </a:xfrm>
          <a:prstGeom prst="rect">
            <a:avLst/>
          </a:prstGeom>
          <a:noFill/>
        </p:spPr>
        <p:txBody>
          <a:bodyPr wrap="square" rtlCol="0">
            <a:spAutoFit/>
          </a:bodyPr>
          <a:lstStyle/>
          <a:p>
            <a:r>
              <a:rPr lang="en-US" sz="2800" dirty="0" smtClean="0">
                <a:solidFill>
                  <a:schemeClr val="bg1"/>
                </a:solidFill>
                <a:latin typeface="Comic Sans MS"/>
                <a:cs typeface="Comic Sans MS"/>
              </a:rPr>
              <a:t>Wow! I didn’t know that Queen Elizabeth liked chocolate did you?  I think her nickname ‘</a:t>
            </a:r>
            <a:r>
              <a:rPr lang="en-US" sz="2800" dirty="0" err="1" smtClean="0">
                <a:solidFill>
                  <a:schemeClr val="bg1"/>
                </a:solidFill>
                <a:latin typeface="Comic Sans MS"/>
                <a:cs typeface="Comic Sans MS"/>
              </a:rPr>
              <a:t>Lizbet</a:t>
            </a:r>
            <a:r>
              <a:rPr lang="en-US" sz="2800" dirty="0" smtClean="0">
                <a:solidFill>
                  <a:schemeClr val="bg1"/>
                </a:solidFill>
                <a:latin typeface="Comic Sans MS"/>
                <a:cs typeface="Comic Sans MS"/>
              </a:rPr>
              <a:t>’ is funny!</a:t>
            </a:r>
          </a:p>
          <a:p>
            <a:endParaRPr lang="en-US" sz="2800" dirty="0">
              <a:solidFill>
                <a:schemeClr val="bg1"/>
              </a:solidFill>
              <a:latin typeface="Comic Sans MS"/>
              <a:cs typeface="Comic Sans MS"/>
            </a:endParaRPr>
          </a:p>
          <a:p>
            <a:r>
              <a:rPr lang="en-US" sz="2800" dirty="0" smtClean="0">
                <a:solidFill>
                  <a:schemeClr val="bg1"/>
                </a:solidFill>
                <a:latin typeface="Comic Sans MS"/>
                <a:cs typeface="Comic Sans MS"/>
              </a:rPr>
              <a:t>1.  Can you write 5 interesting facts about yourself?  Think about how to extend your sentences by adding conjunctions.  </a:t>
            </a:r>
          </a:p>
          <a:p>
            <a:endParaRPr lang="en-US" sz="2800" dirty="0">
              <a:solidFill>
                <a:schemeClr val="bg1"/>
              </a:solidFill>
              <a:latin typeface="Comic Sans MS"/>
              <a:cs typeface="Comic Sans MS"/>
            </a:endParaRPr>
          </a:p>
          <a:p>
            <a:r>
              <a:rPr lang="en-US" sz="2800" dirty="0" smtClean="0">
                <a:solidFill>
                  <a:schemeClr val="bg1"/>
                </a:solidFill>
                <a:latin typeface="Comic Sans MS"/>
                <a:cs typeface="Comic Sans MS"/>
              </a:rPr>
              <a:t>2.  Now can you write some questions which you would like to ask the Queen?  </a:t>
            </a:r>
          </a:p>
          <a:p>
            <a:r>
              <a:rPr lang="en-US" sz="2800" dirty="0" smtClean="0">
                <a:solidFill>
                  <a:schemeClr val="bg1"/>
                </a:solidFill>
                <a:latin typeface="Comic Sans MS"/>
                <a:cs typeface="Comic Sans MS"/>
              </a:rPr>
              <a:t>Remember questions normally start with the words; who, where, what, why, when and how.</a:t>
            </a:r>
          </a:p>
          <a:p>
            <a:r>
              <a:rPr lang="en-US" sz="2800" dirty="0" smtClean="0">
                <a:solidFill>
                  <a:schemeClr val="bg1"/>
                </a:solidFill>
                <a:latin typeface="Comic Sans MS"/>
                <a:cs typeface="Comic Sans MS"/>
              </a:rPr>
              <a:t>Your questions must always end with a question mark.  </a:t>
            </a:r>
            <a:endParaRPr lang="en-US" sz="2800" dirty="0">
              <a:solidFill>
                <a:schemeClr val="bg1"/>
              </a:solidFill>
              <a:latin typeface="Comic Sans MS"/>
              <a:cs typeface="Comic Sans MS"/>
            </a:endParaRPr>
          </a:p>
        </p:txBody>
      </p:sp>
    </p:spTree>
    <p:extLst>
      <p:ext uri="{BB962C8B-B14F-4D97-AF65-F5344CB8AC3E}">
        <p14:creationId xmlns:p14="http://schemas.microsoft.com/office/powerpoint/2010/main" val="246351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17791"/>
          </a:xfrm>
        </p:spPr>
        <p:txBody>
          <a:bodyPr>
            <a:normAutofit/>
          </a:bodyPr>
          <a:lstStyle/>
          <a:p>
            <a:r>
              <a:rPr lang="en-GB" b="1" u="sng" dirty="0" smtClean="0">
                <a:solidFill>
                  <a:srgbClr val="FFFF00"/>
                </a:solidFill>
              </a:rPr>
              <a:t>Maths</a:t>
            </a:r>
            <a:br>
              <a:rPr lang="en-GB" b="1" u="sng" dirty="0" smtClean="0">
                <a:solidFill>
                  <a:srgbClr val="FFFF00"/>
                </a:solidFill>
              </a:rPr>
            </a:br>
            <a:r>
              <a:rPr lang="en-GB" b="1" u="sng" dirty="0">
                <a:solidFill>
                  <a:srgbClr val="FFFF00"/>
                </a:solidFill>
              </a:rPr>
              <a:t/>
            </a:r>
            <a:br>
              <a:rPr lang="en-GB" b="1" u="sng" dirty="0">
                <a:solidFill>
                  <a:srgbClr val="FFFF00"/>
                </a:solidFill>
              </a:rPr>
            </a:br>
            <a:r>
              <a:rPr lang="en-GB" dirty="0" smtClean="0">
                <a:solidFill>
                  <a:srgbClr val="FFFF00"/>
                </a:solidFill>
              </a:rPr>
              <a:t>Work through the video below and find the worksheet on the </a:t>
            </a:r>
            <a:r>
              <a:rPr lang="en-GB" dirty="0" smtClean="0">
                <a:solidFill>
                  <a:srgbClr val="FFFF00"/>
                </a:solidFill>
              </a:rPr>
              <a:t>website</a:t>
            </a:r>
            <a:br>
              <a:rPr lang="en-GB" dirty="0" smtClean="0">
                <a:solidFill>
                  <a:srgbClr val="FFFF00"/>
                </a:solidFill>
              </a:rPr>
            </a:br>
            <a:r>
              <a:rPr lang="en-GB" dirty="0">
                <a:solidFill>
                  <a:srgbClr val="FFFF00"/>
                </a:solidFill>
              </a:rPr>
              <a:t/>
            </a:r>
            <a:br>
              <a:rPr lang="en-GB" dirty="0">
                <a:solidFill>
                  <a:srgbClr val="FFFF00"/>
                </a:solidFill>
              </a:rPr>
            </a:br>
            <a:r>
              <a:rPr lang="pt-BR" dirty="0" err="1">
                <a:solidFill>
                  <a:srgbClr val="FFFF00"/>
                </a:solidFill>
                <a:hlinkClick r:id="rId2"/>
              </a:rPr>
              <a:t>https</a:t>
            </a:r>
            <a:r>
              <a:rPr lang="pt-BR" dirty="0">
                <a:solidFill>
                  <a:srgbClr val="FFFF00"/>
                </a:solidFill>
                <a:hlinkClick r:id="rId2"/>
              </a:rPr>
              <a:t>://</a:t>
            </a:r>
            <a:r>
              <a:rPr lang="pt-BR" dirty="0" err="1">
                <a:solidFill>
                  <a:srgbClr val="FFFF00"/>
                </a:solidFill>
                <a:hlinkClick r:id="rId2"/>
              </a:rPr>
              <a:t>vimeo.com</a:t>
            </a:r>
            <a:r>
              <a:rPr lang="pt-BR" dirty="0">
                <a:solidFill>
                  <a:srgbClr val="FFFF00"/>
                </a:solidFill>
                <a:hlinkClick r:id="rId2"/>
              </a:rPr>
              <a:t>/</a:t>
            </a:r>
            <a:r>
              <a:rPr lang="pt-BR" dirty="0" smtClean="0">
                <a:solidFill>
                  <a:srgbClr val="FFFF00"/>
                </a:solidFill>
                <a:hlinkClick r:id="rId2"/>
              </a:rPr>
              <a:t>488113679</a:t>
            </a:r>
            <a:r>
              <a:rPr lang="pt-BR" dirty="0" smtClean="0">
                <a:solidFill>
                  <a:srgbClr val="FFFF00"/>
                </a:solidFill>
              </a:rPr>
              <a:t/>
            </a:r>
            <a:br>
              <a:rPr lang="pt-BR" dirty="0" smtClean="0">
                <a:solidFill>
                  <a:srgbClr val="FFFF00"/>
                </a:solidFill>
              </a:rPr>
            </a:br>
            <a:r>
              <a:rPr lang="pt-BR" dirty="0">
                <a:solidFill>
                  <a:srgbClr val="FFFF00"/>
                </a:solidFill>
              </a:rPr>
              <a:t/>
            </a:r>
            <a:br>
              <a:rPr lang="pt-BR" dirty="0">
                <a:solidFill>
                  <a:srgbClr val="FFFF00"/>
                </a:solidFill>
              </a:rPr>
            </a:br>
            <a:r>
              <a:rPr lang="en-GB" dirty="0" smtClean="0">
                <a:solidFill>
                  <a:srgbClr val="FFFF00"/>
                </a:solidFill>
              </a:rPr>
              <a:t> </a:t>
            </a:r>
            <a:endParaRPr lang="en-GB" dirty="0">
              <a:solidFill>
                <a:srgbClr val="FFFF00"/>
              </a:solidFill>
            </a:endParaRPr>
          </a:p>
        </p:txBody>
      </p:sp>
    </p:spTree>
    <p:extLst>
      <p:ext uri="{BB962C8B-B14F-4D97-AF65-F5344CB8AC3E}">
        <p14:creationId xmlns:p14="http://schemas.microsoft.com/office/powerpoint/2010/main" val="1554043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5963"/>
            <a:ext cx="8229600" cy="1143000"/>
          </a:xfrm>
        </p:spPr>
        <p:txBody>
          <a:bodyPr>
            <a:normAutofit/>
          </a:bodyPr>
          <a:lstStyle/>
          <a:p>
            <a:r>
              <a:rPr lang="en-US" u="sng" dirty="0" smtClean="0">
                <a:solidFill>
                  <a:srgbClr val="FFFF00"/>
                </a:solidFill>
              </a:rPr>
              <a:t>Handwriting</a:t>
            </a:r>
            <a:endParaRPr lang="en-US" u="sng" dirty="0">
              <a:solidFill>
                <a:srgbClr val="FFFF00"/>
              </a:solidFill>
            </a:endParaRPr>
          </a:p>
        </p:txBody>
      </p:sp>
      <p:sp>
        <p:nvSpPr>
          <p:cNvPr id="5" name="Content Placeholder 4"/>
          <p:cNvSpPr>
            <a:spLocks noGrp="1"/>
          </p:cNvSpPr>
          <p:nvPr>
            <p:ph idx="1"/>
          </p:nvPr>
        </p:nvSpPr>
        <p:spPr/>
        <p:txBody>
          <a:bodyPr/>
          <a:lstStyle/>
          <a:p>
            <a:r>
              <a:rPr lang="en-US" dirty="0" smtClean="0">
                <a:solidFill>
                  <a:srgbClr val="FFFF00"/>
                </a:solidFill>
              </a:rPr>
              <a:t>The handwriting sheets for this week are on the website.  There are 6 sheets on one document and you can choose one to do each day.  Remember to clearly show your tall letters and low letters and ensure all the other letters are the same size.   </a:t>
            </a:r>
            <a:endParaRPr lang="en-US" dirty="0">
              <a:solidFill>
                <a:srgbClr val="FFFF00"/>
              </a:solidFill>
            </a:endParaRPr>
          </a:p>
        </p:txBody>
      </p:sp>
    </p:spTree>
    <p:extLst>
      <p:ext uri="{BB962C8B-B14F-4D97-AF65-F5344CB8AC3E}">
        <p14:creationId xmlns:p14="http://schemas.microsoft.com/office/powerpoint/2010/main" val="344482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69548"/>
            <a:ext cx="8229600" cy="833581"/>
          </a:xfrm>
        </p:spPr>
        <p:txBody>
          <a:bodyPr>
            <a:normAutofit fontScale="90000"/>
          </a:bodyPr>
          <a:lstStyle/>
          <a:p>
            <a:r>
              <a:rPr lang="en-US" u="sng" dirty="0" smtClean="0">
                <a:solidFill>
                  <a:srgbClr val="FFFF00"/>
                </a:solidFill>
                <a:latin typeface="Comic Sans MS"/>
                <a:cs typeface="Comic Sans MS"/>
              </a:rPr>
              <a:t>P.E</a:t>
            </a:r>
            <a:br>
              <a:rPr lang="en-US" u="sng" dirty="0" smtClean="0">
                <a:solidFill>
                  <a:srgbClr val="FFFF00"/>
                </a:solidFill>
                <a:latin typeface="Comic Sans MS"/>
                <a:cs typeface="Comic Sans MS"/>
              </a:rPr>
            </a:br>
            <a:r>
              <a:rPr lang="en-US" dirty="0">
                <a:solidFill>
                  <a:srgbClr val="FFFF00"/>
                </a:solidFill>
                <a:latin typeface="Comic Sans MS"/>
                <a:cs typeface="Comic Sans MS"/>
              </a:rPr>
              <a:t/>
            </a:r>
            <a:br>
              <a:rPr lang="en-US" dirty="0">
                <a:solidFill>
                  <a:srgbClr val="FFFF00"/>
                </a:solidFill>
                <a:latin typeface="Comic Sans MS"/>
                <a:cs typeface="Comic Sans MS"/>
              </a:rPr>
            </a:br>
            <a:r>
              <a:rPr lang="en-US" dirty="0" smtClean="0">
                <a:solidFill>
                  <a:srgbClr val="FFFF00"/>
                </a:solidFill>
                <a:latin typeface="Comic Sans MS"/>
                <a:cs typeface="Comic Sans MS"/>
              </a:rPr>
              <a:t>Enjoy doing some exercise, if its safe, around your house or garden.  </a:t>
            </a:r>
            <a:br>
              <a:rPr lang="en-US" dirty="0" smtClean="0">
                <a:solidFill>
                  <a:srgbClr val="FFFF00"/>
                </a:solidFill>
                <a:latin typeface="Comic Sans MS"/>
                <a:cs typeface="Comic Sans MS"/>
              </a:rPr>
            </a:br>
            <a:r>
              <a:rPr lang="en-US" dirty="0">
                <a:solidFill>
                  <a:srgbClr val="FFFF00"/>
                </a:solidFill>
                <a:latin typeface="Comic Sans MS"/>
                <a:cs typeface="Comic Sans MS"/>
              </a:rPr>
              <a:t/>
            </a:r>
            <a:br>
              <a:rPr lang="en-US" dirty="0">
                <a:solidFill>
                  <a:srgbClr val="FFFF00"/>
                </a:solidFill>
                <a:latin typeface="Comic Sans MS"/>
                <a:cs typeface="Comic Sans MS"/>
              </a:rPr>
            </a:br>
            <a:r>
              <a:rPr lang="en-US" dirty="0" smtClean="0">
                <a:solidFill>
                  <a:srgbClr val="FFFF00"/>
                </a:solidFill>
                <a:latin typeface="Comic Sans MS"/>
                <a:cs typeface="Comic Sans MS"/>
              </a:rPr>
              <a:t>What exercise is your </a:t>
            </a:r>
            <a:r>
              <a:rPr lang="en-US" dirty="0" err="1" smtClean="0">
                <a:solidFill>
                  <a:srgbClr val="FFFF00"/>
                </a:solidFill>
                <a:latin typeface="Comic Sans MS"/>
                <a:cs typeface="Comic Sans MS"/>
              </a:rPr>
              <a:t>favourite</a:t>
            </a:r>
            <a:r>
              <a:rPr lang="en-US" dirty="0" smtClean="0">
                <a:solidFill>
                  <a:srgbClr val="FFFF00"/>
                </a:solidFill>
                <a:latin typeface="Comic Sans MS"/>
                <a:cs typeface="Comic Sans MS"/>
              </a:rPr>
              <a:t>?  </a:t>
            </a:r>
            <a:br>
              <a:rPr lang="en-US" dirty="0" smtClean="0">
                <a:solidFill>
                  <a:srgbClr val="FFFF00"/>
                </a:solidFill>
                <a:latin typeface="Comic Sans MS"/>
                <a:cs typeface="Comic Sans MS"/>
              </a:rPr>
            </a:br>
            <a:r>
              <a:rPr lang="en-US" dirty="0" smtClean="0">
                <a:solidFill>
                  <a:srgbClr val="FFFF00"/>
                </a:solidFill>
                <a:latin typeface="Comic Sans MS"/>
                <a:cs typeface="Comic Sans MS"/>
              </a:rPr>
              <a:t>Remember to always think about how your body is feeling during and after exercise.  </a:t>
            </a:r>
            <a:r>
              <a:rPr lang="en-US" u="sng" dirty="0" smtClean="0">
                <a:solidFill>
                  <a:srgbClr val="FFFF00"/>
                </a:solidFill>
                <a:latin typeface="Comic Sans MS"/>
                <a:cs typeface="Comic Sans MS"/>
              </a:rPr>
              <a:t/>
            </a:r>
            <a:br>
              <a:rPr lang="en-US" u="sng" dirty="0" smtClean="0">
                <a:solidFill>
                  <a:srgbClr val="FFFF00"/>
                </a:solidFill>
                <a:latin typeface="Comic Sans MS"/>
                <a:cs typeface="Comic Sans MS"/>
              </a:rPr>
            </a:br>
            <a:r>
              <a:rPr lang="en-US" u="sng" dirty="0">
                <a:solidFill>
                  <a:srgbClr val="FFFF00"/>
                </a:solidFill>
                <a:latin typeface="Comic Sans MS"/>
                <a:cs typeface="Comic Sans MS"/>
              </a:rPr>
              <a:t/>
            </a:r>
            <a:br>
              <a:rPr lang="en-US" u="sng" dirty="0">
                <a:solidFill>
                  <a:srgbClr val="FFFF00"/>
                </a:solidFill>
                <a:latin typeface="Comic Sans MS"/>
                <a:cs typeface="Comic Sans MS"/>
              </a:rPr>
            </a:br>
            <a:r>
              <a:rPr lang="en-US" u="sng" dirty="0" smtClean="0">
                <a:solidFill>
                  <a:srgbClr val="FFFF00"/>
                </a:solidFill>
                <a:latin typeface="Comic Sans MS"/>
                <a:cs typeface="Comic Sans MS"/>
              </a:rPr>
              <a:t/>
            </a:r>
            <a:br>
              <a:rPr lang="en-US" u="sng" dirty="0" smtClean="0">
                <a:solidFill>
                  <a:srgbClr val="FFFF00"/>
                </a:solidFill>
                <a:latin typeface="Comic Sans MS"/>
                <a:cs typeface="Comic Sans MS"/>
              </a:rPr>
            </a:br>
            <a:r>
              <a:rPr lang="en-US" u="sng" dirty="0" smtClean="0">
                <a:solidFill>
                  <a:srgbClr val="FFFF00"/>
                </a:solidFill>
                <a:latin typeface="Comic Sans MS"/>
                <a:cs typeface="Comic Sans MS"/>
              </a:rPr>
              <a:t/>
            </a:r>
            <a:br>
              <a:rPr lang="en-US" u="sng" dirty="0" smtClean="0">
                <a:solidFill>
                  <a:srgbClr val="FFFF00"/>
                </a:solidFill>
                <a:latin typeface="Comic Sans MS"/>
                <a:cs typeface="Comic Sans MS"/>
              </a:rPr>
            </a:br>
            <a:r>
              <a:rPr lang="en-US" u="sng" dirty="0">
                <a:solidFill>
                  <a:srgbClr val="FFFF00"/>
                </a:solidFill>
                <a:latin typeface="Comic Sans MS"/>
                <a:cs typeface="Comic Sans MS"/>
              </a:rPr>
              <a:t/>
            </a:r>
            <a:br>
              <a:rPr lang="en-US" u="sng" dirty="0">
                <a:solidFill>
                  <a:srgbClr val="FFFF00"/>
                </a:solidFill>
                <a:latin typeface="Comic Sans MS"/>
                <a:cs typeface="Comic Sans MS"/>
              </a:rPr>
            </a:br>
            <a:endParaRPr lang="en-US" dirty="0">
              <a:solidFill>
                <a:srgbClr val="FFFF00"/>
              </a:solidFill>
              <a:latin typeface="Comic Sans MS"/>
              <a:cs typeface="Comic Sans MS"/>
            </a:endParaRPr>
          </a:p>
        </p:txBody>
      </p:sp>
    </p:spTree>
    <p:extLst>
      <p:ext uri="{BB962C8B-B14F-4D97-AF65-F5344CB8AC3E}">
        <p14:creationId xmlns:p14="http://schemas.microsoft.com/office/powerpoint/2010/main" val="310440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1573"/>
            <a:ext cx="8229600" cy="833581"/>
          </a:xfrm>
        </p:spPr>
        <p:txBody>
          <a:bodyPr>
            <a:normAutofit/>
          </a:bodyPr>
          <a:lstStyle/>
          <a:p>
            <a:r>
              <a:rPr lang="en-US" u="sng" dirty="0" smtClean="0">
                <a:solidFill>
                  <a:srgbClr val="FFFF00"/>
                </a:solidFill>
              </a:rPr>
              <a:t>History</a:t>
            </a:r>
            <a:endParaRPr lang="en-US" u="sng" dirty="0">
              <a:solidFill>
                <a:srgbClr val="FFFF00"/>
              </a:solidFill>
            </a:endParaRPr>
          </a:p>
        </p:txBody>
      </p:sp>
      <p:sp>
        <p:nvSpPr>
          <p:cNvPr id="5" name="Content Placeholder 4"/>
          <p:cNvSpPr>
            <a:spLocks noGrp="1"/>
          </p:cNvSpPr>
          <p:nvPr>
            <p:ph idx="1"/>
          </p:nvPr>
        </p:nvSpPr>
        <p:spPr>
          <a:xfrm>
            <a:off x="223626" y="1439608"/>
            <a:ext cx="8710523" cy="2224805"/>
          </a:xfrm>
        </p:spPr>
        <p:txBody>
          <a:bodyPr>
            <a:normAutofit/>
          </a:bodyPr>
          <a:lstStyle/>
          <a:p>
            <a:pPr marL="0" indent="0">
              <a:buNone/>
            </a:pPr>
            <a:r>
              <a:rPr lang="en-US" sz="2800" dirty="0" smtClean="0">
                <a:solidFill>
                  <a:srgbClr val="FFFF00"/>
                </a:solidFill>
              </a:rPr>
              <a:t>Look at the </a:t>
            </a:r>
            <a:r>
              <a:rPr lang="en-US" sz="2800" dirty="0" err="1" smtClean="0">
                <a:solidFill>
                  <a:srgbClr val="FFFF00"/>
                </a:solidFill>
              </a:rPr>
              <a:t>Powerpoint</a:t>
            </a:r>
            <a:r>
              <a:rPr lang="en-US" sz="2800" dirty="0" smtClean="0">
                <a:solidFill>
                  <a:srgbClr val="FFFF00"/>
                </a:solidFill>
              </a:rPr>
              <a:t> ‘Queen Elizabeth - Wednesday’ that is on the website.  There are tasks for you to do.    </a:t>
            </a:r>
          </a:p>
          <a:p>
            <a:pPr marL="0" indent="0">
              <a:buNone/>
            </a:pPr>
            <a:endParaRPr lang="en-US" sz="2800" dirty="0">
              <a:solidFill>
                <a:srgbClr val="FFFF00"/>
              </a:solidFill>
            </a:endParaRPr>
          </a:p>
          <a:p>
            <a:pPr marL="0" indent="0" algn="ctr">
              <a:buNone/>
            </a:pPr>
            <a:r>
              <a:rPr lang="en-US" sz="2800" dirty="0" smtClean="0">
                <a:solidFill>
                  <a:srgbClr val="FFFF00"/>
                </a:solidFill>
              </a:rPr>
              <a:t>ENJOY!</a:t>
            </a:r>
            <a:endParaRPr lang="en-US" sz="2800" dirty="0">
              <a:solidFill>
                <a:srgbClr val="FFFF00"/>
              </a:solidFill>
            </a:endParaRPr>
          </a:p>
        </p:txBody>
      </p:sp>
    </p:spTree>
    <p:extLst>
      <p:ext uri="{BB962C8B-B14F-4D97-AF65-F5344CB8AC3E}">
        <p14:creationId xmlns:p14="http://schemas.microsoft.com/office/powerpoint/2010/main" val="1910858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427</TotalTime>
  <Words>529</Words>
  <Application>Microsoft Macintosh PowerPoint</Application>
  <PresentationFormat>On-screen Show (4:3)</PresentationFormat>
  <Paragraphs>68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SPAG</vt:lpstr>
      <vt:lpstr>English</vt:lpstr>
      <vt:lpstr>PowerPoint Presentation</vt:lpstr>
      <vt:lpstr>PowerPoint Presentation</vt:lpstr>
      <vt:lpstr>Maths  Work through the video below and find the worksheet on the website  https://vimeo.com/488113679   </vt:lpstr>
      <vt:lpstr>Handwriting</vt:lpstr>
      <vt:lpstr>P.E  Enjoy doing some exercise, if its safe, around your house or garden.    What exercise is your favourite?   Remember to always think about how your body is feeling during and after exercise.       </vt:lpstr>
      <vt:lpstr>History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Southern</dc:creator>
  <cp:lastModifiedBy>Jennifer Southern</cp:lastModifiedBy>
  <cp:revision>18</cp:revision>
  <dcterms:created xsi:type="dcterms:W3CDTF">2021-01-03T11:02:17Z</dcterms:created>
  <dcterms:modified xsi:type="dcterms:W3CDTF">2021-01-05T20:46:42Z</dcterms:modified>
</cp:coreProperties>
</file>