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71" r:id="rId3"/>
    <p:sldMasterId id="2147483674" r:id="rId4"/>
    <p:sldMasterId id="2147483687" r:id="rId5"/>
  </p:sldMasterIdLst>
  <p:notesMasterIdLst>
    <p:notesMasterId r:id="rId51"/>
  </p:notesMasterIdLst>
  <p:sldIdLst>
    <p:sldId id="256" r:id="rId6"/>
    <p:sldId id="258" r:id="rId7"/>
    <p:sldId id="257" r:id="rId8"/>
    <p:sldId id="360" r:id="rId9"/>
    <p:sldId id="259" r:id="rId10"/>
    <p:sldId id="361" r:id="rId11"/>
    <p:sldId id="362" r:id="rId12"/>
    <p:sldId id="363" r:id="rId13"/>
    <p:sldId id="263" r:id="rId14"/>
    <p:sldId id="264" r:id="rId15"/>
    <p:sldId id="364" r:id="rId16"/>
    <p:sldId id="365" r:id="rId17"/>
    <p:sldId id="366" r:id="rId18"/>
    <p:sldId id="367" r:id="rId19"/>
    <p:sldId id="368" r:id="rId20"/>
    <p:sldId id="369" r:id="rId21"/>
    <p:sldId id="370" r:id="rId22"/>
    <p:sldId id="371" r:id="rId23"/>
    <p:sldId id="260" r:id="rId24"/>
    <p:sldId id="261" r:id="rId25"/>
    <p:sldId id="347" r:id="rId26"/>
    <p:sldId id="348" r:id="rId27"/>
    <p:sldId id="349" r:id="rId28"/>
    <p:sldId id="357" r:id="rId29"/>
    <p:sldId id="358" r:id="rId30"/>
    <p:sldId id="359" r:id="rId31"/>
    <p:sldId id="262" r:id="rId32"/>
    <p:sldId id="353" r:id="rId33"/>
    <p:sldId id="350" r:id="rId34"/>
    <p:sldId id="271" r:id="rId35"/>
    <p:sldId id="352" r:id="rId36"/>
    <p:sldId id="276" r:id="rId37"/>
    <p:sldId id="273" r:id="rId38"/>
    <p:sldId id="274" r:id="rId39"/>
    <p:sldId id="275" r:id="rId40"/>
    <p:sldId id="269" r:id="rId41"/>
    <p:sldId id="277" r:id="rId42"/>
    <p:sldId id="278" r:id="rId43"/>
    <p:sldId id="281" r:id="rId44"/>
    <p:sldId id="282" r:id="rId45"/>
    <p:sldId id="283" r:id="rId46"/>
    <p:sldId id="284" r:id="rId47"/>
    <p:sldId id="354" r:id="rId48"/>
    <p:sldId id="356" r:id="rId49"/>
    <p:sldId id="35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C5691-1CAA-4491-B497-D1931DB18156}" type="datetimeFigureOut">
              <a:rPr lang="en-GB" smtClean="0"/>
              <a:t>26/01/2021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177D7-D36A-4F38-9A50-3C9CA453A638}" type="slidenum">
              <a:rPr lang="en-GB" smtClean="0"/>
              <a:t>‹#›</a:t>
            </a:fld>
            <a:endParaRPr lang="en-GB"/>
          </a:p>
        </p:txBody>
      </p:sp>
    </p:spTree>
    <p:extLst>
      <p:ext uri="{BB962C8B-B14F-4D97-AF65-F5344CB8AC3E}">
        <p14:creationId xmlns:p14="http://schemas.microsoft.com/office/powerpoint/2010/main" val="456503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9013c1265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9013c1265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b9013c1265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b9013c1265_1_1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b9013c1265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gb9013c1265_1_1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b9013c1265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b9013c1265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b9013c1265_1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b9013c126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9013c1265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b9013c1265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b9013c1265_1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b9013c1265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1D36-FCDB-4874-A04D-EF719CC6FC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F30DF8-2D02-432A-82B9-6B10E2C3AE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42883D-39B9-428A-B019-8652E8708AF9}"/>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5" name="Footer Placeholder 4">
            <a:extLst>
              <a:ext uri="{FF2B5EF4-FFF2-40B4-BE49-F238E27FC236}">
                <a16:creationId xmlns:a16="http://schemas.microsoft.com/office/drawing/2014/main" id="{4B0FACAC-954C-4D75-A759-427229F743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CC3AEA-8666-49EE-8935-ABEEE0E247ED}"/>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260345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5DEA-9C5E-410B-ABC6-5B933BD85A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D787BE-1DA3-4A46-A148-25E5CED797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23C196-6CFE-442D-B845-6760B9FFB4D4}"/>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5" name="Footer Placeholder 4">
            <a:extLst>
              <a:ext uri="{FF2B5EF4-FFF2-40B4-BE49-F238E27FC236}">
                <a16:creationId xmlns:a16="http://schemas.microsoft.com/office/drawing/2014/main" id="{73EA4B02-415B-4315-B975-BA70D0BA54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0FB785-7EC1-4AD5-BA8B-9A7B5336B236}"/>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163951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7B38AB-21E7-4413-B42C-0692B29B25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AC94BA-60BB-45F1-8509-22F28BF01E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810B12-0A98-4F94-9485-124820977328}"/>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5" name="Footer Placeholder 4">
            <a:extLst>
              <a:ext uri="{FF2B5EF4-FFF2-40B4-BE49-F238E27FC236}">
                <a16:creationId xmlns:a16="http://schemas.microsoft.com/office/drawing/2014/main" id="{FDD43122-AC81-4C1A-AB13-5392BA846D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4B5515-88CB-4400-B50C-2B343E61AAFC}"/>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1735487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9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our turn KS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4109" y="1989209"/>
            <a:ext cx="7605216" cy="3005873"/>
          </a:xfrm>
          <a:prstGeom prst="rect">
            <a:avLst/>
          </a:prstGeom>
        </p:spPr>
        <p:txBody>
          <a:bodyPr anchor="ctr"/>
          <a:lstStyle>
            <a:lvl1pPr algn="ctr">
              <a:defRPr sz="4000" u="none" baseline="0">
                <a:latin typeface="Comic Sans MS" panose="030F0702030302020204" pitchFamily="66" charset="0"/>
              </a:defRPr>
            </a:lvl1pPr>
          </a:lstStyle>
          <a:p>
            <a:r>
              <a:rPr lang="en-US" dirty="0"/>
              <a:t>Have a go at questions 		 on the worksheet</a:t>
            </a:r>
            <a:endParaRPr lang="en-GB" dirty="0"/>
          </a:p>
        </p:txBody>
      </p:sp>
    </p:spTree>
    <p:extLst>
      <p:ext uri="{BB962C8B-B14F-4D97-AF65-F5344CB8AC3E}">
        <p14:creationId xmlns:p14="http://schemas.microsoft.com/office/powerpoint/2010/main" val="429169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our turn KS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4109" y="1989209"/>
            <a:ext cx="7605216" cy="3005873"/>
          </a:xfrm>
          <a:prstGeom prst="rect">
            <a:avLst/>
          </a:prstGeom>
        </p:spPr>
        <p:txBody>
          <a:bodyPr anchor="ctr"/>
          <a:lstStyle>
            <a:lvl1pPr algn="ctr">
              <a:defRPr baseline="0">
                <a:latin typeface="+mn-lt"/>
              </a:defRPr>
            </a:lvl1pPr>
          </a:lstStyle>
          <a:p>
            <a:r>
              <a:rPr lang="en-US" dirty="0"/>
              <a:t>Have a go at questions 	on the worksheet</a:t>
            </a:r>
            <a:endParaRPr lang="en-GB" dirty="0"/>
          </a:p>
        </p:txBody>
      </p:sp>
    </p:spTree>
    <p:extLst>
      <p:ext uri="{BB962C8B-B14F-4D97-AF65-F5344CB8AC3E}">
        <p14:creationId xmlns:p14="http://schemas.microsoft.com/office/powerpoint/2010/main" val="123706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113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609598" y="1513946"/>
            <a:ext cx="10960100" cy="4882093"/>
          </a:xfrm>
          <a:prstGeom prst="roundRect">
            <a:avLst>
              <a:gd name="adj" fmla="val 1874"/>
            </a:avLst>
          </a:prstGeom>
        </p:spPr>
        <p:txBody>
          <a:bodyPr tIns="0" bIns="25200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609598" y="478895"/>
            <a:ext cx="10960100" cy="994306"/>
          </a:xfrm>
        </p:spPr>
        <p:txBody>
          <a:bodyPr lIns="252000" tIns="0" bIns="0">
            <a:noAutofit/>
          </a:bodyPr>
          <a:lstStyle/>
          <a:p>
            <a:endParaRPr lang="en-GB" dirty="0"/>
          </a:p>
        </p:txBody>
      </p:sp>
    </p:spTree>
    <p:extLst>
      <p:ext uri="{BB962C8B-B14F-4D97-AF65-F5344CB8AC3E}">
        <p14:creationId xmlns:p14="http://schemas.microsoft.com/office/powerpoint/2010/main" val="1082057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7" name="Rectangle 6"/>
          <p:cNvSpPr/>
          <p:nvPr userDrawn="1"/>
        </p:nvSpPr>
        <p:spPr>
          <a:xfrm>
            <a:off x="1007534" y="1513944"/>
            <a:ext cx="10176933"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srgbClr val="FFFFFF"/>
              </a:solidFill>
            </a:endParaRPr>
          </a:p>
        </p:txBody>
      </p:sp>
      <p:grpSp>
        <p:nvGrpSpPr>
          <p:cNvPr id="2" name="Group 1"/>
          <p:cNvGrpSpPr/>
          <p:nvPr userDrawn="1"/>
        </p:nvGrpSpPr>
        <p:grpSpPr>
          <a:xfrm>
            <a:off x="5336981" y="1721798"/>
            <a:ext cx="5585432" cy="4163173"/>
            <a:chOff x="4002736" y="1701428"/>
            <a:chExt cx="4189074" cy="4163173"/>
          </a:xfrm>
        </p:grpSpPr>
        <p:sp>
          <p:nvSpPr>
            <p:cNvPr id="9" name="Oval 8"/>
            <p:cNvSpPr/>
            <p:nvPr userDrawn="1"/>
          </p:nvSpPr>
          <p:spPr bwMode="auto">
            <a:xfrm>
              <a:off x="4002736" y="173551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dirty="0">
                  <a:solidFill>
                    <a:schemeClr val="tx1"/>
                  </a:solidFill>
                </a:rPr>
                <a:t>Insert text or illustrations here.</a:t>
              </a:r>
            </a:p>
          </p:txBody>
        </p:sp>
        <p:sp>
          <p:nvSpPr>
            <p:cNvPr id="11" name="Oval 10"/>
            <p:cNvSpPr/>
            <p:nvPr userDrawn="1"/>
          </p:nvSpPr>
          <p:spPr bwMode="auto">
            <a:xfrm>
              <a:off x="6193147" y="1701428"/>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dirty="0">
                  <a:solidFill>
                    <a:schemeClr val="tx1"/>
                  </a:solidFill>
                </a:rPr>
                <a:t>Insert text or illustrations here.</a:t>
              </a:r>
            </a:p>
          </p:txBody>
        </p:sp>
        <p:sp>
          <p:nvSpPr>
            <p:cNvPr id="12" name="Oval 11"/>
            <p:cNvSpPr/>
            <p:nvPr userDrawn="1"/>
          </p:nvSpPr>
          <p:spPr bwMode="auto">
            <a:xfrm>
              <a:off x="6193147" y="3860054"/>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dirty="0">
                  <a:solidFill>
                    <a:schemeClr val="tx1"/>
                  </a:solidFill>
                </a:rPr>
                <a:t>Insert text or illustrations here.</a:t>
              </a:r>
            </a:p>
          </p:txBody>
        </p:sp>
        <p:sp>
          <p:nvSpPr>
            <p:cNvPr id="13" name="Oval 12"/>
            <p:cNvSpPr/>
            <p:nvPr userDrawn="1"/>
          </p:nvSpPr>
          <p:spPr bwMode="auto">
            <a:xfrm>
              <a:off x="4002736" y="386593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dirty="0">
                  <a:solidFill>
                    <a:schemeClr val="tx1"/>
                  </a:solidFill>
                </a:rPr>
                <a:t>Insert text or illustrations here.</a:t>
              </a:r>
            </a:p>
          </p:txBody>
        </p:sp>
      </p:grpSp>
      <p:sp>
        <p:nvSpPr>
          <p:cNvPr id="14" name="Content Placeholder 2"/>
          <p:cNvSpPr>
            <a:spLocks noGrp="1"/>
          </p:cNvSpPr>
          <p:nvPr userDrawn="1">
            <p:ph idx="1" hasCustomPrompt="1"/>
          </p:nvPr>
        </p:nvSpPr>
        <p:spPr>
          <a:xfrm>
            <a:off x="1007534" y="1513944"/>
            <a:ext cx="4065277"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or illustrations here.</a:t>
            </a:r>
          </a:p>
        </p:txBody>
      </p:sp>
    </p:spTree>
    <p:extLst>
      <p:ext uri="{BB962C8B-B14F-4D97-AF65-F5344CB8AC3E}">
        <p14:creationId xmlns:p14="http://schemas.microsoft.com/office/powerpoint/2010/main" val="1161662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6" name="Rectangle 5"/>
          <p:cNvSpPr/>
          <p:nvPr userDrawn="1"/>
        </p:nvSpPr>
        <p:spPr>
          <a:xfrm>
            <a:off x="6213644" y="1513945"/>
            <a:ext cx="4922141"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9" name="Rectangle 8"/>
          <p:cNvSpPr/>
          <p:nvPr userDrawn="1"/>
        </p:nvSpPr>
        <p:spPr bwMode="auto">
          <a:xfrm>
            <a:off x="1001181" y="1513945"/>
            <a:ext cx="5094820"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11" name="Rectangle 10"/>
          <p:cNvSpPr/>
          <p:nvPr userDrawn="1"/>
        </p:nvSpPr>
        <p:spPr bwMode="auto">
          <a:xfrm>
            <a:off x="1001181" y="2678233"/>
            <a:ext cx="5094820"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12" name="Rectangle 11"/>
          <p:cNvSpPr/>
          <p:nvPr userDrawn="1"/>
        </p:nvSpPr>
        <p:spPr bwMode="auto">
          <a:xfrm>
            <a:off x="1001181" y="3842521"/>
            <a:ext cx="5094820"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13" name="Rectangle 12"/>
          <p:cNvSpPr/>
          <p:nvPr userDrawn="1"/>
        </p:nvSpPr>
        <p:spPr bwMode="auto">
          <a:xfrm>
            <a:off x="1001181" y="5006809"/>
            <a:ext cx="5094820"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Tree>
    <p:extLst>
      <p:ext uri="{BB962C8B-B14F-4D97-AF65-F5344CB8AC3E}">
        <p14:creationId xmlns:p14="http://schemas.microsoft.com/office/powerpoint/2010/main" val="216982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7" name="Rectangle 6"/>
          <p:cNvSpPr/>
          <p:nvPr userDrawn="1"/>
        </p:nvSpPr>
        <p:spPr>
          <a:xfrm>
            <a:off x="3860800" y="1513945"/>
            <a:ext cx="7323667"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9" name="Rectangle 8"/>
          <p:cNvSpPr/>
          <p:nvPr userDrawn="1"/>
        </p:nvSpPr>
        <p:spPr>
          <a:xfrm>
            <a:off x="1007534" y="4481513"/>
            <a:ext cx="10176933"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11" name="Rectangle 10"/>
          <p:cNvSpPr/>
          <p:nvPr userDrawn="1"/>
        </p:nvSpPr>
        <p:spPr>
          <a:xfrm>
            <a:off x="1007534" y="1513945"/>
            <a:ext cx="2715684"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Tree>
    <p:extLst>
      <p:ext uri="{BB962C8B-B14F-4D97-AF65-F5344CB8AC3E}">
        <p14:creationId xmlns:p14="http://schemas.microsoft.com/office/powerpoint/2010/main" val="159066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E0A43-ADAE-49BC-AF9B-F9B03B044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BC0E87-018B-4002-97F5-8241A6DEDE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302D1B-8F8A-41D3-BD9D-206E2CBCAA1A}"/>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5" name="Footer Placeholder 4">
            <a:extLst>
              <a:ext uri="{FF2B5EF4-FFF2-40B4-BE49-F238E27FC236}">
                <a16:creationId xmlns:a16="http://schemas.microsoft.com/office/drawing/2014/main" id="{FA67F73C-BD4D-4B91-92BF-920D4CD4D4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195F3B-3B11-4C6A-8865-3CCC805C2E6A}"/>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308551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6" name="Rectangle 5"/>
          <p:cNvSpPr/>
          <p:nvPr userDrawn="1"/>
        </p:nvSpPr>
        <p:spPr>
          <a:xfrm>
            <a:off x="1007533" y="1513945"/>
            <a:ext cx="3803651"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7" name="Rectangle 6"/>
          <p:cNvSpPr/>
          <p:nvPr userDrawn="1"/>
        </p:nvSpPr>
        <p:spPr>
          <a:xfrm>
            <a:off x="4910668" y="4614279"/>
            <a:ext cx="627380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12" name="Rectangle 11"/>
          <p:cNvSpPr/>
          <p:nvPr userDrawn="1"/>
        </p:nvSpPr>
        <p:spPr>
          <a:xfrm>
            <a:off x="4910668" y="1519198"/>
            <a:ext cx="627380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13" name="Rectangle 12"/>
          <p:cNvSpPr/>
          <p:nvPr userDrawn="1"/>
        </p:nvSpPr>
        <p:spPr>
          <a:xfrm>
            <a:off x="4910668" y="3066739"/>
            <a:ext cx="627380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Tree>
    <p:extLst>
      <p:ext uri="{BB962C8B-B14F-4D97-AF65-F5344CB8AC3E}">
        <p14:creationId xmlns:p14="http://schemas.microsoft.com/office/powerpoint/2010/main" val="3979939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6" name="Rectangle 5"/>
          <p:cNvSpPr/>
          <p:nvPr userDrawn="1"/>
        </p:nvSpPr>
        <p:spPr>
          <a:xfrm>
            <a:off x="6149473" y="1513947"/>
            <a:ext cx="5034993"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7" name="Rectangle 6"/>
          <p:cNvSpPr/>
          <p:nvPr userDrawn="1"/>
        </p:nvSpPr>
        <p:spPr>
          <a:xfrm>
            <a:off x="1007534" y="4418013"/>
            <a:ext cx="10176933"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9" name="Rectangle 8"/>
          <p:cNvSpPr/>
          <p:nvPr userDrawn="1"/>
        </p:nvSpPr>
        <p:spPr>
          <a:xfrm>
            <a:off x="1007533" y="1513946"/>
            <a:ext cx="2446867"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
        <p:nvSpPr>
          <p:cNvPr id="11" name="Rectangle 10"/>
          <p:cNvSpPr/>
          <p:nvPr userDrawn="1"/>
        </p:nvSpPr>
        <p:spPr>
          <a:xfrm>
            <a:off x="3578503" y="1513946"/>
            <a:ext cx="2446867"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a:t>
            </a:r>
            <a:r>
              <a:rPr lang="en-GB" sz="1800" baseline="0" dirty="0">
                <a:solidFill>
                  <a:schemeClr val="tx1"/>
                </a:solidFill>
              </a:rPr>
              <a:t> text or illustrations here.</a:t>
            </a:r>
            <a:endParaRPr lang="en-GB" sz="1800" dirty="0">
              <a:solidFill>
                <a:schemeClr val="tx1"/>
              </a:solidFill>
            </a:endParaRPr>
          </a:p>
        </p:txBody>
      </p:sp>
    </p:spTree>
    <p:extLst>
      <p:ext uri="{BB962C8B-B14F-4D97-AF65-F5344CB8AC3E}">
        <p14:creationId xmlns:p14="http://schemas.microsoft.com/office/powerpoint/2010/main" val="297787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hasCustomPrompt="1"/>
          </p:nvPr>
        </p:nvSpPr>
        <p:spPr>
          <a:xfrm>
            <a:off x="609598" y="1503759"/>
            <a:ext cx="10960100"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6" name="Rectangle 5"/>
          <p:cNvSpPr/>
          <p:nvPr userDrawn="1"/>
        </p:nvSpPr>
        <p:spPr>
          <a:xfrm>
            <a:off x="670985" y="2481263"/>
            <a:ext cx="10850033"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solidFill>
                  <a:schemeClr val="tx1"/>
                </a:solidFill>
              </a:rPr>
              <a:t>Insert text or illustrations</a:t>
            </a:r>
            <a:r>
              <a:rPr lang="en-GB" sz="1800" baseline="0" dirty="0">
                <a:solidFill>
                  <a:schemeClr val="tx1"/>
                </a:solidFill>
              </a:rPr>
              <a:t> here.</a:t>
            </a:r>
            <a:endParaRPr lang="en-GB" sz="1800" dirty="0">
              <a:solidFill>
                <a:schemeClr val="tx1"/>
              </a:solidFill>
            </a:endParaRPr>
          </a:p>
        </p:txBody>
      </p:sp>
      <p:sp>
        <p:nvSpPr>
          <p:cNvPr id="9" name="Content Placeholder 2"/>
          <p:cNvSpPr>
            <a:spLocks noGrp="1"/>
          </p:cNvSpPr>
          <p:nvPr>
            <p:ph idx="10" hasCustomPrompt="1"/>
          </p:nvPr>
        </p:nvSpPr>
        <p:spPr>
          <a:xfrm>
            <a:off x="615950" y="5099446"/>
            <a:ext cx="10960100"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Tree>
    <p:extLst>
      <p:ext uri="{BB962C8B-B14F-4D97-AF65-F5344CB8AC3E}">
        <p14:creationId xmlns:p14="http://schemas.microsoft.com/office/powerpoint/2010/main" val="699181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1013889" y="4340225"/>
            <a:ext cx="329185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Insert text or illustrations here.</a:t>
            </a:r>
          </a:p>
        </p:txBody>
      </p:sp>
      <p:sp>
        <p:nvSpPr>
          <p:cNvPr id="19" name="Rounded Rectangle 18"/>
          <p:cNvSpPr/>
          <p:nvPr userDrawn="1"/>
        </p:nvSpPr>
        <p:spPr>
          <a:xfrm>
            <a:off x="4450072" y="4340225"/>
            <a:ext cx="329185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 text or illustrations here.</a:t>
            </a:r>
          </a:p>
        </p:txBody>
      </p:sp>
      <p:sp>
        <p:nvSpPr>
          <p:cNvPr id="20" name="Rounded Rectangle 19"/>
          <p:cNvSpPr/>
          <p:nvPr userDrawn="1"/>
        </p:nvSpPr>
        <p:spPr>
          <a:xfrm>
            <a:off x="7886254" y="4340225"/>
            <a:ext cx="329185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 text or illustrations here.</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6" name="Rounded Rectangle 5"/>
          <p:cNvSpPr/>
          <p:nvPr userDrawn="1"/>
        </p:nvSpPr>
        <p:spPr>
          <a:xfrm>
            <a:off x="1007534" y="2494138"/>
            <a:ext cx="329185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Insert text or illustrations here.</a:t>
            </a:r>
          </a:p>
        </p:txBody>
      </p:sp>
      <p:sp>
        <p:nvSpPr>
          <p:cNvPr id="9" name="Rounded Rectangle 8"/>
          <p:cNvSpPr/>
          <p:nvPr userDrawn="1"/>
        </p:nvSpPr>
        <p:spPr>
          <a:xfrm>
            <a:off x="4443717" y="2494138"/>
            <a:ext cx="329185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 text or illustrations here.</a:t>
            </a:r>
          </a:p>
        </p:txBody>
      </p:sp>
      <p:sp>
        <p:nvSpPr>
          <p:cNvPr id="11" name="Rounded Rectangle 10"/>
          <p:cNvSpPr/>
          <p:nvPr userDrawn="1"/>
        </p:nvSpPr>
        <p:spPr>
          <a:xfrm>
            <a:off x="7879900" y="2494138"/>
            <a:ext cx="329185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Insert text or illustrations here.</a:t>
            </a:r>
          </a:p>
        </p:txBody>
      </p:sp>
      <p:sp>
        <p:nvSpPr>
          <p:cNvPr id="15" name="Content Placeholder 2"/>
          <p:cNvSpPr>
            <a:spLocks noGrp="1"/>
          </p:cNvSpPr>
          <p:nvPr>
            <p:ph idx="1" hasCustomPrompt="1"/>
          </p:nvPr>
        </p:nvSpPr>
        <p:spPr>
          <a:xfrm>
            <a:off x="609598" y="1500011"/>
            <a:ext cx="10960100" cy="967318"/>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Tree>
    <p:extLst>
      <p:ext uri="{BB962C8B-B14F-4D97-AF65-F5344CB8AC3E}">
        <p14:creationId xmlns:p14="http://schemas.microsoft.com/office/powerpoint/2010/main" val="774657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hasCustomPrompt="1"/>
          </p:nvPr>
        </p:nvSpPr>
        <p:spPr>
          <a:xfrm>
            <a:off x="609599" y="1513946"/>
            <a:ext cx="4394203" cy="4882092"/>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7" name="Rectangle 6"/>
          <p:cNvSpPr/>
          <p:nvPr userDrawn="1"/>
        </p:nvSpPr>
        <p:spPr>
          <a:xfrm>
            <a:off x="5003801" y="4616560"/>
            <a:ext cx="3033889"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9" name="Rectangle 8"/>
          <p:cNvSpPr/>
          <p:nvPr userDrawn="1"/>
        </p:nvSpPr>
        <p:spPr>
          <a:xfrm>
            <a:off x="5003801" y="3066911"/>
            <a:ext cx="3033889"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800" dirty="0">
              <a:solidFill>
                <a:srgbClr val="FFFFFF"/>
              </a:solidFill>
            </a:endParaRPr>
          </a:p>
        </p:txBody>
      </p:sp>
      <p:sp>
        <p:nvSpPr>
          <p:cNvPr id="11" name="Rectangle 10"/>
          <p:cNvSpPr/>
          <p:nvPr userDrawn="1"/>
        </p:nvSpPr>
        <p:spPr>
          <a:xfrm>
            <a:off x="5003801" y="1513945"/>
            <a:ext cx="3033889"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23" name="Rectangle 22"/>
          <p:cNvSpPr/>
          <p:nvPr userDrawn="1"/>
        </p:nvSpPr>
        <p:spPr>
          <a:xfrm>
            <a:off x="8159044" y="4616560"/>
            <a:ext cx="3033889"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24" name="Rectangle 23"/>
          <p:cNvSpPr/>
          <p:nvPr userDrawn="1"/>
        </p:nvSpPr>
        <p:spPr>
          <a:xfrm>
            <a:off x="8159044" y="3066911"/>
            <a:ext cx="3033889"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800" dirty="0">
              <a:solidFill>
                <a:srgbClr val="FFFFFF"/>
              </a:solidFill>
            </a:endParaRPr>
          </a:p>
        </p:txBody>
      </p:sp>
      <p:sp>
        <p:nvSpPr>
          <p:cNvPr id="25" name="Rectangle 24"/>
          <p:cNvSpPr/>
          <p:nvPr userDrawn="1"/>
        </p:nvSpPr>
        <p:spPr>
          <a:xfrm>
            <a:off x="8159044" y="1513945"/>
            <a:ext cx="3033889"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Tree>
    <p:extLst>
      <p:ext uri="{BB962C8B-B14F-4D97-AF65-F5344CB8AC3E}">
        <p14:creationId xmlns:p14="http://schemas.microsoft.com/office/powerpoint/2010/main" val="898081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670985" y="2930435"/>
            <a:ext cx="10850032"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670985" y="512764"/>
            <a:ext cx="10850032"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838200" y="3071286"/>
            <a:ext cx="105156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838197" y="734785"/>
            <a:ext cx="105156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838200" y="3466803"/>
            <a:ext cx="105156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Statement 1 Lorem ipsum </a:t>
            </a:r>
            <a:r>
              <a:rPr lang="en-GB" sz="1800" dirty="0" err="1"/>
              <a:t>dolor</a:t>
            </a:r>
            <a:r>
              <a:rPr lang="en-GB" sz="1800" dirty="0"/>
              <a:t> sit </a:t>
            </a:r>
            <a:r>
              <a:rPr lang="en-GB" sz="1800" dirty="0" err="1"/>
              <a:t>amet</a:t>
            </a:r>
            <a:r>
              <a:rPr lang="en-GB" sz="1800" dirty="0"/>
              <a:t>, </a:t>
            </a:r>
            <a:r>
              <a:rPr lang="en-GB" sz="1800" dirty="0" err="1"/>
              <a:t>consectetur</a:t>
            </a:r>
            <a:r>
              <a:rPr lang="en-GB" sz="1800" dirty="0"/>
              <a:t> </a:t>
            </a:r>
            <a:r>
              <a:rPr lang="en-GB" sz="1800" dirty="0" err="1"/>
              <a:t>adipiscing</a:t>
            </a:r>
            <a:r>
              <a:rPr lang="en-GB" sz="1800" dirty="0"/>
              <a:t> </a:t>
            </a:r>
            <a:r>
              <a:rPr lang="en-GB" sz="1800" dirty="0" err="1"/>
              <a:t>elit</a:t>
            </a:r>
            <a:r>
              <a:rPr lang="en-GB" sz="1800" dirty="0"/>
              <a:t>.</a:t>
            </a:r>
          </a:p>
          <a:p>
            <a:r>
              <a:rPr lang="en-GB" sz="1800" dirty="0"/>
              <a:t>Statement 2</a:t>
            </a:r>
          </a:p>
          <a:p>
            <a:pPr lvl="1"/>
            <a:r>
              <a:rPr lang="en-GB" sz="1600" dirty="0"/>
              <a:t>Sub statement</a:t>
            </a:r>
          </a:p>
        </p:txBody>
      </p:sp>
    </p:spTree>
    <p:extLst>
      <p:ext uri="{BB962C8B-B14F-4D97-AF65-F5344CB8AC3E}">
        <p14:creationId xmlns:p14="http://schemas.microsoft.com/office/powerpoint/2010/main" val="3211597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68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7"/>
        <p:cNvGrpSpPr/>
        <p:nvPr/>
      </p:nvGrpSpPr>
      <p:grpSpPr>
        <a:xfrm>
          <a:off x="0" y="0"/>
          <a:ext cx="0" cy="0"/>
          <a:chOff x="0" y="0"/>
          <a:chExt cx="0" cy="0"/>
        </a:xfrm>
      </p:grpSpPr>
      <p:sp>
        <p:nvSpPr>
          <p:cNvPr id="208" name="Google Shape;208;gb9013c1265_1_204"/>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209" name="Google Shape;209;gb9013c1265_1_204"/>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10" name="Google Shape;210;gb9013c1265_1_2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71781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1"/>
        <p:cNvGrpSpPr/>
        <p:nvPr/>
      </p:nvGrpSpPr>
      <p:grpSpPr>
        <a:xfrm>
          <a:off x="0" y="0"/>
          <a:ext cx="0" cy="0"/>
          <a:chOff x="0" y="0"/>
          <a:chExt cx="0" cy="0"/>
        </a:xfrm>
      </p:grpSpPr>
      <p:sp>
        <p:nvSpPr>
          <p:cNvPr id="212" name="Google Shape;212;gb9013c1265_1_20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13" name="Google Shape;213;gb9013c1265_1_20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798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4"/>
        <p:cNvGrpSpPr/>
        <p:nvPr/>
      </p:nvGrpSpPr>
      <p:grpSpPr>
        <a:xfrm>
          <a:off x="0" y="0"/>
          <a:ext cx="0" cy="0"/>
          <a:chOff x="0" y="0"/>
          <a:chExt cx="0" cy="0"/>
        </a:xfrm>
      </p:grpSpPr>
      <p:sp>
        <p:nvSpPr>
          <p:cNvPr id="215" name="Google Shape;215;gb9013c1265_1_21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16" name="Google Shape;216;gb9013c1265_1_21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17" name="Google Shape;217;gb9013c1265_1_2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4295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767A-5464-427A-BD8B-645F938726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0C9EBA-2D59-4B63-8110-5362656C6A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228040-8A38-4AFB-AA58-81C40AA6EFC8}"/>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5" name="Footer Placeholder 4">
            <a:extLst>
              <a:ext uri="{FF2B5EF4-FFF2-40B4-BE49-F238E27FC236}">
                <a16:creationId xmlns:a16="http://schemas.microsoft.com/office/drawing/2014/main" id="{4A1BD6AD-7C04-4ACF-B14E-008418545E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922055-3E3C-4895-B160-A9842FBC781F}"/>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845936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8"/>
        <p:cNvGrpSpPr/>
        <p:nvPr/>
      </p:nvGrpSpPr>
      <p:grpSpPr>
        <a:xfrm>
          <a:off x="0" y="0"/>
          <a:ext cx="0" cy="0"/>
          <a:chOff x="0" y="0"/>
          <a:chExt cx="0" cy="0"/>
        </a:xfrm>
      </p:grpSpPr>
      <p:sp>
        <p:nvSpPr>
          <p:cNvPr id="219" name="Google Shape;219;gb9013c1265_1_21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20" name="Google Shape;220;gb9013c1265_1_21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1" name="Google Shape;221;gb9013c1265_1_21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2" name="Google Shape;222;gb9013c1265_1_2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188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3"/>
        <p:cNvGrpSpPr/>
        <p:nvPr/>
      </p:nvGrpSpPr>
      <p:grpSpPr>
        <a:xfrm>
          <a:off x="0" y="0"/>
          <a:ext cx="0" cy="0"/>
          <a:chOff x="0" y="0"/>
          <a:chExt cx="0" cy="0"/>
        </a:xfrm>
      </p:grpSpPr>
      <p:sp>
        <p:nvSpPr>
          <p:cNvPr id="224" name="Google Shape;224;gb9013c1265_1_2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25" name="Google Shape;225;gb9013c1265_1_2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26113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sp>
        <p:nvSpPr>
          <p:cNvPr id="227" name="Google Shape;227;gb9013c1265_1_22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28" name="Google Shape;228;gb9013c1265_1_22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9" name="Google Shape;229;gb9013c1265_1_2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8762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0"/>
        <p:cNvGrpSpPr/>
        <p:nvPr/>
      </p:nvGrpSpPr>
      <p:grpSpPr>
        <a:xfrm>
          <a:off x="0" y="0"/>
          <a:ext cx="0" cy="0"/>
          <a:chOff x="0" y="0"/>
          <a:chExt cx="0" cy="0"/>
        </a:xfrm>
      </p:grpSpPr>
      <p:sp>
        <p:nvSpPr>
          <p:cNvPr id="231" name="Google Shape;231;gb9013c1265_1_22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32" name="Google Shape;232;gb9013c1265_1_2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28157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3"/>
        <p:cNvGrpSpPr/>
        <p:nvPr/>
      </p:nvGrpSpPr>
      <p:grpSpPr>
        <a:xfrm>
          <a:off x="0" y="0"/>
          <a:ext cx="0" cy="0"/>
          <a:chOff x="0" y="0"/>
          <a:chExt cx="0" cy="0"/>
        </a:xfrm>
      </p:grpSpPr>
      <p:sp>
        <p:nvSpPr>
          <p:cNvPr id="234" name="Google Shape;234;gb9013c1265_1_2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gb9013c1265_1_230"/>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36" name="Google Shape;236;gb9013c1265_1_230"/>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7" name="Google Shape;237;gb9013c1265_1_230"/>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38" name="Google Shape;238;gb9013c1265_1_2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0580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9"/>
        <p:cNvGrpSpPr/>
        <p:nvPr/>
      </p:nvGrpSpPr>
      <p:grpSpPr>
        <a:xfrm>
          <a:off x="0" y="0"/>
          <a:ext cx="0" cy="0"/>
          <a:chOff x="0" y="0"/>
          <a:chExt cx="0" cy="0"/>
        </a:xfrm>
      </p:grpSpPr>
      <p:sp>
        <p:nvSpPr>
          <p:cNvPr id="240" name="Google Shape;240;gb9013c1265_1_23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2400"/>
              <a:buNone/>
              <a:defRPr/>
            </a:lvl1pPr>
          </a:lstStyle>
          <a:p>
            <a:endParaRPr/>
          </a:p>
        </p:txBody>
      </p:sp>
      <p:sp>
        <p:nvSpPr>
          <p:cNvPr id="241" name="Google Shape;241;gb9013c1265_1_2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69161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2"/>
        <p:cNvGrpSpPr/>
        <p:nvPr/>
      </p:nvGrpSpPr>
      <p:grpSpPr>
        <a:xfrm>
          <a:off x="0" y="0"/>
          <a:ext cx="0" cy="0"/>
          <a:chOff x="0" y="0"/>
          <a:chExt cx="0" cy="0"/>
        </a:xfrm>
      </p:grpSpPr>
      <p:sp>
        <p:nvSpPr>
          <p:cNvPr id="243" name="Google Shape;243;gb9013c1265_1_239"/>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44" name="Google Shape;244;gb9013c1265_1_239"/>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245" name="Google Shape;245;gb9013c1265_1_2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19175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6"/>
        <p:cNvGrpSpPr/>
        <p:nvPr/>
      </p:nvGrpSpPr>
      <p:grpSpPr>
        <a:xfrm>
          <a:off x="0" y="0"/>
          <a:ext cx="0" cy="0"/>
          <a:chOff x="0" y="0"/>
          <a:chExt cx="0" cy="0"/>
        </a:xfrm>
      </p:grpSpPr>
      <p:sp>
        <p:nvSpPr>
          <p:cNvPr id="247" name="Google Shape;247;gb9013c1265_1_2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88626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8"/>
        <p:cNvGrpSpPr/>
        <p:nvPr/>
      </p:nvGrpSpPr>
      <p:grpSpPr>
        <a:xfrm>
          <a:off x="0" y="0"/>
          <a:ext cx="0" cy="0"/>
          <a:chOff x="0" y="0"/>
          <a:chExt cx="0" cy="0"/>
        </a:xfrm>
      </p:grpSpPr>
      <p:sp>
        <p:nvSpPr>
          <p:cNvPr id="249" name="Google Shape;249;gb9013c1265_1_2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50" name="Google Shape;250;gb9013c1265_1_24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2100"/>
              </a:spcBef>
              <a:spcAft>
                <a:spcPts val="0"/>
              </a:spcAft>
              <a:buClr>
                <a:schemeClr val="dk1"/>
              </a:buClr>
              <a:buSzPts val="1900"/>
              <a:buChar char="○"/>
              <a:defRPr/>
            </a:lvl2pPr>
            <a:lvl3pPr marL="1371600" lvl="2" indent="-349250" algn="l" rtl="0">
              <a:lnSpc>
                <a:spcPct val="90000"/>
              </a:lnSpc>
              <a:spcBef>
                <a:spcPts val="2100"/>
              </a:spcBef>
              <a:spcAft>
                <a:spcPts val="0"/>
              </a:spcAft>
              <a:buClr>
                <a:schemeClr val="dk1"/>
              </a:buClr>
              <a:buSzPts val="1900"/>
              <a:buChar char="■"/>
              <a:defRPr/>
            </a:lvl3pPr>
            <a:lvl4pPr marL="1828800" lvl="3" indent="-349250" algn="l" rtl="0">
              <a:lnSpc>
                <a:spcPct val="90000"/>
              </a:lnSpc>
              <a:spcBef>
                <a:spcPts val="2100"/>
              </a:spcBef>
              <a:spcAft>
                <a:spcPts val="0"/>
              </a:spcAft>
              <a:buClr>
                <a:schemeClr val="dk1"/>
              </a:buClr>
              <a:buSzPts val="1900"/>
              <a:buChar char="●"/>
              <a:defRPr/>
            </a:lvl4pPr>
            <a:lvl5pPr marL="2286000" lvl="4" indent="-349250" algn="l" rtl="0">
              <a:lnSpc>
                <a:spcPct val="90000"/>
              </a:lnSpc>
              <a:spcBef>
                <a:spcPts val="2100"/>
              </a:spcBef>
              <a:spcAft>
                <a:spcPts val="0"/>
              </a:spcAft>
              <a:buClr>
                <a:schemeClr val="dk1"/>
              </a:buClr>
              <a:buSzPts val="1900"/>
              <a:buChar char="○"/>
              <a:defRPr/>
            </a:lvl5pPr>
            <a:lvl6pPr marL="2743200" lvl="5" indent="-349250" algn="l" rtl="0">
              <a:lnSpc>
                <a:spcPct val="90000"/>
              </a:lnSpc>
              <a:spcBef>
                <a:spcPts val="2100"/>
              </a:spcBef>
              <a:spcAft>
                <a:spcPts val="0"/>
              </a:spcAft>
              <a:buClr>
                <a:schemeClr val="dk1"/>
              </a:buClr>
              <a:buSzPts val="1900"/>
              <a:buChar char="■"/>
              <a:defRPr/>
            </a:lvl6pPr>
            <a:lvl7pPr marL="3200400" lvl="6" indent="-349250" algn="l" rtl="0">
              <a:lnSpc>
                <a:spcPct val="90000"/>
              </a:lnSpc>
              <a:spcBef>
                <a:spcPts val="2100"/>
              </a:spcBef>
              <a:spcAft>
                <a:spcPts val="0"/>
              </a:spcAft>
              <a:buClr>
                <a:schemeClr val="dk1"/>
              </a:buClr>
              <a:buSzPts val="1900"/>
              <a:buChar char="●"/>
              <a:defRPr/>
            </a:lvl7pPr>
            <a:lvl8pPr marL="3657600" lvl="7" indent="-349250" algn="l" rtl="0">
              <a:lnSpc>
                <a:spcPct val="90000"/>
              </a:lnSpc>
              <a:spcBef>
                <a:spcPts val="2100"/>
              </a:spcBef>
              <a:spcAft>
                <a:spcPts val="0"/>
              </a:spcAft>
              <a:buClr>
                <a:schemeClr val="dk1"/>
              </a:buClr>
              <a:buSzPts val="1900"/>
              <a:buChar char="○"/>
              <a:defRPr/>
            </a:lvl8pPr>
            <a:lvl9pPr marL="4114800" lvl="8" indent="-349250" algn="l" rtl="0">
              <a:lnSpc>
                <a:spcPct val="90000"/>
              </a:lnSpc>
              <a:spcBef>
                <a:spcPts val="2100"/>
              </a:spcBef>
              <a:spcAft>
                <a:spcPts val="2100"/>
              </a:spcAft>
              <a:buClr>
                <a:schemeClr val="dk1"/>
              </a:buClr>
              <a:buSzPts val="1900"/>
              <a:buChar char="■"/>
              <a:defRPr/>
            </a:lvl9pPr>
          </a:lstStyle>
          <a:p>
            <a:endParaRPr/>
          </a:p>
        </p:txBody>
      </p:sp>
      <p:sp>
        <p:nvSpPr>
          <p:cNvPr id="251" name="Google Shape;251;gb9013c1265_1_24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2100"/>
              </a:spcBef>
              <a:spcAft>
                <a:spcPts val="0"/>
              </a:spcAft>
              <a:buClr>
                <a:schemeClr val="dk1"/>
              </a:buClr>
              <a:buSzPts val="1900"/>
              <a:buChar char="○"/>
              <a:defRPr/>
            </a:lvl2pPr>
            <a:lvl3pPr marL="1371600" lvl="2" indent="-349250" algn="l" rtl="0">
              <a:lnSpc>
                <a:spcPct val="90000"/>
              </a:lnSpc>
              <a:spcBef>
                <a:spcPts val="2100"/>
              </a:spcBef>
              <a:spcAft>
                <a:spcPts val="0"/>
              </a:spcAft>
              <a:buClr>
                <a:schemeClr val="dk1"/>
              </a:buClr>
              <a:buSzPts val="1900"/>
              <a:buChar char="■"/>
              <a:defRPr/>
            </a:lvl3pPr>
            <a:lvl4pPr marL="1828800" lvl="3" indent="-349250" algn="l" rtl="0">
              <a:lnSpc>
                <a:spcPct val="90000"/>
              </a:lnSpc>
              <a:spcBef>
                <a:spcPts val="2100"/>
              </a:spcBef>
              <a:spcAft>
                <a:spcPts val="0"/>
              </a:spcAft>
              <a:buClr>
                <a:schemeClr val="dk1"/>
              </a:buClr>
              <a:buSzPts val="1900"/>
              <a:buChar char="●"/>
              <a:defRPr/>
            </a:lvl4pPr>
            <a:lvl5pPr marL="2286000" lvl="4" indent="-349250" algn="l" rtl="0">
              <a:lnSpc>
                <a:spcPct val="90000"/>
              </a:lnSpc>
              <a:spcBef>
                <a:spcPts val="2100"/>
              </a:spcBef>
              <a:spcAft>
                <a:spcPts val="0"/>
              </a:spcAft>
              <a:buClr>
                <a:schemeClr val="dk1"/>
              </a:buClr>
              <a:buSzPts val="1900"/>
              <a:buChar char="○"/>
              <a:defRPr/>
            </a:lvl5pPr>
            <a:lvl6pPr marL="2743200" lvl="5" indent="-349250" algn="l" rtl="0">
              <a:lnSpc>
                <a:spcPct val="90000"/>
              </a:lnSpc>
              <a:spcBef>
                <a:spcPts val="2100"/>
              </a:spcBef>
              <a:spcAft>
                <a:spcPts val="0"/>
              </a:spcAft>
              <a:buClr>
                <a:schemeClr val="dk1"/>
              </a:buClr>
              <a:buSzPts val="1900"/>
              <a:buChar char="■"/>
              <a:defRPr/>
            </a:lvl6pPr>
            <a:lvl7pPr marL="3200400" lvl="6" indent="-349250" algn="l" rtl="0">
              <a:lnSpc>
                <a:spcPct val="90000"/>
              </a:lnSpc>
              <a:spcBef>
                <a:spcPts val="2100"/>
              </a:spcBef>
              <a:spcAft>
                <a:spcPts val="0"/>
              </a:spcAft>
              <a:buClr>
                <a:schemeClr val="dk1"/>
              </a:buClr>
              <a:buSzPts val="1900"/>
              <a:buChar char="●"/>
              <a:defRPr/>
            </a:lvl7pPr>
            <a:lvl8pPr marL="3657600" lvl="7" indent="-349250" algn="l" rtl="0">
              <a:lnSpc>
                <a:spcPct val="90000"/>
              </a:lnSpc>
              <a:spcBef>
                <a:spcPts val="2100"/>
              </a:spcBef>
              <a:spcAft>
                <a:spcPts val="0"/>
              </a:spcAft>
              <a:buClr>
                <a:schemeClr val="dk1"/>
              </a:buClr>
              <a:buSzPts val="1900"/>
              <a:buChar char="○"/>
              <a:defRPr/>
            </a:lvl8pPr>
            <a:lvl9pPr marL="4114800" lvl="8" indent="-349250" algn="l" rtl="0">
              <a:lnSpc>
                <a:spcPct val="90000"/>
              </a:lnSpc>
              <a:spcBef>
                <a:spcPts val="2100"/>
              </a:spcBef>
              <a:spcAft>
                <a:spcPts val="2100"/>
              </a:spcAft>
              <a:buClr>
                <a:schemeClr val="dk1"/>
              </a:buClr>
              <a:buSzPts val="1900"/>
              <a:buChar char="■"/>
              <a:defRPr/>
            </a:lvl9pPr>
          </a:lstStyle>
          <a:p>
            <a:endParaRPr/>
          </a:p>
        </p:txBody>
      </p:sp>
      <p:sp>
        <p:nvSpPr>
          <p:cNvPr id="252" name="Google Shape;252;gb9013c1265_1_2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53" name="Google Shape;253;gb9013c1265_1_2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254" name="Google Shape;254;gb9013c1265_1_2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5709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B943-08B1-40B6-A481-CE02146AFA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A34041-82CD-4A02-B81E-F25A7B72E8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1AC860-5C87-4645-B37E-2D6233D1A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0E71A4-6F1A-462A-B04E-7E37E254FE3A}"/>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6" name="Footer Placeholder 5">
            <a:extLst>
              <a:ext uri="{FF2B5EF4-FFF2-40B4-BE49-F238E27FC236}">
                <a16:creationId xmlns:a16="http://schemas.microsoft.com/office/drawing/2014/main" id="{D9E4AAA5-D16A-4524-9F4D-0E7CE25CB8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415B9C-589A-47FE-B53D-0E20DB3022A4}"/>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148235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2C295-273C-4778-8914-95DA8603D3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E606A4-5366-426E-990B-085EDAD9D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835217-7A24-4A8D-ACEB-D4A09B82C2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0E0C88-9D26-4A1B-8555-DDDB20D41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921B1-E1D4-4EBD-A7CA-250965BF29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D9F43C-CE1C-4444-9656-56F72D5D63F9}"/>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8" name="Footer Placeholder 7">
            <a:extLst>
              <a:ext uri="{FF2B5EF4-FFF2-40B4-BE49-F238E27FC236}">
                <a16:creationId xmlns:a16="http://schemas.microsoft.com/office/drawing/2014/main" id="{E5FFC29E-14C8-400C-816D-E87E1CAD7D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45BCE1-062F-476C-98BA-E1D9B22B32D8}"/>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265572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0ECA-A6A4-493E-88FB-7F883F6683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3DE63B-DDDD-443E-A214-4D57D56518DB}"/>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4" name="Footer Placeholder 3">
            <a:extLst>
              <a:ext uri="{FF2B5EF4-FFF2-40B4-BE49-F238E27FC236}">
                <a16:creationId xmlns:a16="http://schemas.microsoft.com/office/drawing/2014/main" id="{CC05E272-E5DE-4961-A5EC-47D8C75D86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2E30E6-FDC7-4C69-8BC4-EE091A34CAC1}"/>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126678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9094FE-5827-49B0-99E0-618920A749AF}"/>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3" name="Footer Placeholder 2">
            <a:extLst>
              <a:ext uri="{FF2B5EF4-FFF2-40B4-BE49-F238E27FC236}">
                <a16:creationId xmlns:a16="http://schemas.microsoft.com/office/drawing/2014/main" id="{5F77D2FF-0CA1-472C-B09B-A93C7CDDFF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73DC5A-EF74-49CD-A34E-D64A1A46D155}"/>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115643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7969-822F-49EB-965B-DF48DC542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15BEF6-FD06-45B4-A2E9-3ACF45786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5C489A-2F25-4550-8858-15C86846A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9429D-F8CB-4257-A758-FD45ED6296EE}"/>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6" name="Footer Placeholder 5">
            <a:extLst>
              <a:ext uri="{FF2B5EF4-FFF2-40B4-BE49-F238E27FC236}">
                <a16:creationId xmlns:a16="http://schemas.microsoft.com/office/drawing/2014/main" id="{6F2C8FAB-B62E-4E84-934D-16E952AE8E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00E281-5068-4E4A-97BD-4010B73413C7}"/>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2509707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028C-9A6F-4DF8-BF30-2987825F2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BE94E7-AD73-4322-A7AF-15BE153F32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89A967-7EE3-4861-872A-1437B23BF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B4E5B-ECED-4CC4-BEAD-B868BB845A3C}"/>
              </a:ext>
            </a:extLst>
          </p:cNvPr>
          <p:cNvSpPr>
            <a:spLocks noGrp="1"/>
          </p:cNvSpPr>
          <p:nvPr>
            <p:ph type="dt" sz="half" idx="10"/>
          </p:nvPr>
        </p:nvSpPr>
        <p:spPr/>
        <p:txBody>
          <a:bodyPr/>
          <a:lstStyle/>
          <a:p>
            <a:fld id="{73DF07E3-78E6-4F7C-ABA6-BB1B04CEE7A0}" type="datetimeFigureOut">
              <a:rPr lang="en-GB" smtClean="0"/>
              <a:t>26/01/2021</a:t>
            </a:fld>
            <a:endParaRPr lang="en-GB"/>
          </a:p>
        </p:txBody>
      </p:sp>
      <p:sp>
        <p:nvSpPr>
          <p:cNvPr id="6" name="Footer Placeholder 5">
            <a:extLst>
              <a:ext uri="{FF2B5EF4-FFF2-40B4-BE49-F238E27FC236}">
                <a16:creationId xmlns:a16="http://schemas.microsoft.com/office/drawing/2014/main" id="{E06A52F0-2FBE-4CCD-B83F-9A68085252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A2D0E3-271F-42D5-A900-6B6C3DEFDCDF}"/>
              </a:ext>
            </a:extLst>
          </p:cNvPr>
          <p:cNvSpPr>
            <a:spLocks noGrp="1"/>
          </p:cNvSpPr>
          <p:nvPr>
            <p:ph type="sldNum" sz="quarter" idx="12"/>
          </p:nvPr>
        </p:nvSpPr>
        <p:spPr/>
        <p:txBody>
          <a:bodyPr/>
          <a:lstStyle/>
          <a:p>
            <a:fld id="{3DFD90C5-56B4-4B60-93F5-31088C5D7DB4}" type="slidenum">
              <a:rPr lang="en-GB" smtClean="0"/>
              <a:t>‹#›</a:t>
            </a:fld>
            <a:endParaRPr lang="en-GB"/>
          </a:p>
        </p:txBody>
      </p:sp>
    </p:spTree>
    <p:extLst>
      <p:ext uri="{BB962C8B-B14F-4D97-AF65-F5344CB8AC3E}">
        <p14:creationId xmlns:p14="http://schemas.microsoft.com/office/powerpoint/2010/main" val="4017709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34646-1695-4573-9B08-504995B37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30DA80-78C3-4BDF-82F6-D500FF5E2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D743B7-9D50-44FB-BBC0-E61376AB9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F07E3-78E6-4F7C-ABA6-BB1B04CEE7A0}" type="datetimeFigureOut">
              <a:rPr lang="en-GB" smtClean="0"/>
              <a:t>26/01/2021</a:t>
            </a:fld>
            <a:endParaRPr lang="en-GB"/>
          </a:p>
        </p:txBody>
      </p:sp>
      <p:sp>
        <p:nvSpPr>
          <p:cNvPr id="5" name="Footer Placeholder 4">
            <a:extLst>
              <a:ext uri="{FF2B5EF4-FFF2-40B4-BE49-F238E27FC236}">
                <a16:creationId xmlns:a16="http://schemas.microsoft.com/office/drawing/2014/main" id="{9FB0CC49-DB67-449F-B8A0-B0954BA8CC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1FA85E-5178-47E9-AF11-42C128853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90C5-56B4-4B60-93F5-31088C5D7DB4}" type="slidenum">
              <a:rPr lang="en-GB" smtClean="0"/>
              <a:t>‹#›</a:t>
            </a:fld>
            <a:endParaRPr lang="en-GB"/>
          </a:p>
        </p:txBody>
      </p:sp>
    </p:spTree>
    <p:extLst>
      <p:ext uri="{BB962C8B-B14F-4D97-AF65-F5344CB8AC3E}">
        <p14:creationId xmlns:p14="http://schemas.microsoft.com/office/powerpoint/2010/main" val="66410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F33BA71E-3CF0-1E4E-BEEE-6280AD06DDC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6520383"/>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3A3B0A72-DFF8-FC43-8B3B-B0D9C1468E83}"/>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5982136"/>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5530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gb9013c1265_1_20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205" name="Google Shape;205;gb9013c1265_1_20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206" name="Google Shape;206;gb9013c1265_1_20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10721849"/>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hyperlink" Target="https://vimeo.com/488553863" TargetMode="Externa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7_u2SigckNQ" TargetMode="External"/><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_LYy3P2okyw"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B726-C8A1-43B0-8FF7-FBB0B41D5489}"/>
              </a:ext>
            </a:extLst>
          </p:cNvPr>
          <p:cNvSpPr>
            <a:spLocks noGrp="1"/>
          </p:cNvSpPr>
          <p:nvPr>
            <p:ph type="ctrTitle"/>
          </p:nvPr>
        </p:nvSpPr>
        <p:spPr/>
        <p:txBody>
          <a:bodyPr/>
          <a:lstStyle/>
          <a:p>
            <a:r>
              <a:rPr lang="en-GB" dirty="0"/>
              <a:t>Wednesday 27</a:t>
            </a:r>
            <a:r>
              <a:rPr lang="en-GB" baseline="30000" dirty="0"/>
              <a:t>th</a:t>
            </a:r>
            <a:r>
              <a:rPr lang="en-GB" dirty="0"/>
              <a:t> January 2021</a:t>
            </a:r>
          </a:p>
        </p:txBody>
      </p:sp>
      <p:sp>
        <p:nvSpPr>
          <p:cNvPr id="3" name="Subtitle 2">
            <a:extLst>
              <a:ext uri="{FF2B5EF4-FFF2-40B4-BE49-F238E27FC236}">
                <a16:creationId xmlns:a16="http://schemas.microsoft.com/office/drawing/2014/main" id="{17262EBC-C309-4694-93ED-D4F8DB73170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485352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b9013c1265_1_19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Optional: which letters are missing from these animal nouns?</a:t>
            </a:r>
            <a:endParaRPr/>
          </a:p>
        </p:txBody>
      </p:sp>
      <p:sp>
        <p:nvSpPr>
          <p:cNvPr id="343" name="Google Shape;343;gb9013c1265_1_190"/>
          <p:cNvSpPr txBox="1">
            <a:spLocks noGrp="1"/>
          </p:cNvSpPr>
          <p:nvPr>
            <p:ph type="body" idx="1"/>
          </p:nvPr>
        </p:nvSpPr>
        <p:spPr>
          <a:xfrm>
            <a:off x="275207" y="1623045"/>
            <a:ext cx="10909215" cy="486983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GB" dirty="0"/>
              <a:t>C </a:t>
            </a:r>
            <a:r>
              <a:rPr lang="en-GB" b="1" dirty="0">
                <a:solidFill>
                  <a:srgbClr val="FF0000"/>
                </a:solidFill>
              </a:rPr>
              <a:t>H</a:t>
            </a:r>
            <a:r>
              <a:rPr lang="en-GB" b="1" dirty="0"/>
              <a:t> </a:t>
            </a:r>
            <a:r>
              <a:rPr lang="en-GB" dirty="0"/>
              <a:t>A T								S E </a:t>
            </a:r>
            <a:r>
              <a:rPr lang="en-GB" b="1" dirty="0">
                <a:solidFill>
                  <a:srgbClr val="FF0000"/>
                </a:solidFill>
              </a:rPr>
              <a:t>R</a:t>
            </a:r>
            <a:r>
              <a:rPr lang="en-GB" dirty="0"/>
              <a:t>P E N T</a:t>
            </a:r>
            <a:endParaRPr dirty="0"/>
          </a:p>
          <a:p>
            <a:pPr marL="0" lvl="0" indent="0" algn="l" rtl="0">
              <a:spcBef>
                <a:spcPts val="2100"/>
              </a:spcBef>
              <a:spcAft>
                <a:spcPts val="0"/>
              </a:spcAft>
              <a:buNone/>
            </a:pPr>
            <a:endParaRPr dirty="0"/>
          </a:p>
          <a:p>
            <a:pPr marL="0" lvl="0" indent="0" algn="l" rtl="0">
              <a:spcBef>
                <a:spcPts val="2100"/>
              </a:spcBef>
              <a:spcAft>
                <a:spcPts val="0"/>
              </a:spcAft>
              <a:buNone/>
            </a:pPr>
            <a:r>
              <a:rPr lang="en-GB" dirty="0"/>
              <a:t>C H I </a:t>
            </a:r>
            <a:r>
              <a:rPr lang="en-GB" b="1" dirty="0">
                <a:solidFill>
                  <a:srgbClr val="FF0000"/>
                </a:solidFill>
              </a:rPr>
              <a:t>E</a:t>
            </a:r>
            <a:r>
              <a:rPr lang="en-GB" dirty="0"/>
              <a:t>  N								</a:t>
            </a:r>
            <a:r>
              <a:rPr lang="en-GB" b="1" dirty="0">
                <a:solidFill>
                  <a:srgbClr val="FF0000"/>
                </a:solidFill>
              </a:rPr>
              <a:t>H</a:t>
            </a:r>
            <a:r>
              <a:rPr lang="en-GB" dirty="0"/>
              <a:t>A M S T E R</a:t>
            </a:r>
            <a:endParaRPr dirty="0"/>
          </a:p>
          <a:p>
            <a:pPr marL="0" lvl="0" indent="0" algn="l" rtl="0">
              <a:spcBef>
                <a:spcPts val="2100"/>
              </a:spcBef>
              <a:spcAft>
                <a:spcPts val="0"/>
              </a:spcAft>
              <a:buNone/>
            </a:pPr>
            <a:endParaRPr dirty="0"/>
          </a:p>
          <a:p>
            <a:pPr marL="0" lvl="0" indent="0" algn="l" rtl="0">
              <a:spcBef>
                <a:spcPts val="2100"/>
              </a:spcBef>
              <a:spcAft>
                <a:spcPts val="0"/>
              </a:spcAft>
              <a:buNone/>
            </a:pPr>
            <a:r>
              <a:rPr lang="en-GB" dirty="0"/>
              <a:t>C H E </a:t>
            </a:r>
            <a:r>
              <a:rPr lang="en-GB" b="1" dirty="0">
                <a:solidFill>
                  <a:srgbClr val="FF0000"/>
                </a:solidFill>
              </a:rPr>
              <a:t>V</a:t>
            </a:r>
            <a:r>
              <a:rPr lang="en-GB" dirty="0"/>
              <a:t>A L 								O I S E A </a:t>
            </a:r>
            <a:r>
              <a:rPr lang="en-GB" b="1" dirty="0">
                <a:solidFill>
                  <a:srgbClr val="FF0000"/>
                </a:solidFill>
              </a:rPr>
              <a:t>U</a:t>
            </a:r>
            <a:endParaRPr b="1" dirty="0">
              <a:solidFill>
                <a:srgbClr val="FF0000"/>
              </a:solidFill>
            </a:endParaRPr>
          </a:p>
          <a:p>
            <a:pPr marL="0" lvl="0" indent="0" algn="l" rtl="0">
              <a:spcBef>
                <a:spcPts val="2100"/>
              </a:spcBef>
              <a:spcAft>
                <a:spcPts val="0"/>
              </a:spcAft>
              <a:buNone/>
            </a:pPr>
            <a:endParaRPr dirty="0"/>
          </a:p>
          <a:p>
            <a:pPr marL="0" lvl="0" indent="0" algn="l" rtl="0">
              <a:spcBef>
                <a:spcPts val="2100"/>
              </a:spcBef>
              <a:spcAft>
                <a:spcPts val="0"/>
              </a:spcAft>
              <a:buNone/>
            </a:pPr>
            <a:r>
              <a:rPr lang="en-GB" dirty="0"/>
              <a:t>T O R </a:t>
            </a:r>
            <a:r>
              <a:rPr lang="en-GB" b="1" dirty="0">
                <a:solidFill>
                  <a:srgbClr val="FF0000"/>
                </a:solidFill>
              </a:rPr>
              <a:t>T</a:t>
            </a:r>
            <a:r>
              <a:rPr lang="en-GB" dirty="0"/>
              <a:t>U E								L I </a:t>
            </a:r>
            <a:r>
              <a:rPr lang="en-GB" b="1" dirty="0">
                <a:solidFill>
                  <a:srgbClr val="FF0000"/>
                </a:solidFill>
              </a:rPr>
              <a:t>O</a:t>
            </a:r>
            <a:r>
              <a:rPr lang="en-GB" dirty="0"/>
              <a:t>N</a:t>
            </a:r>
            <a:endParaRPr dirty="0"/>
          </a:p>
          <a:p>
            <a:pPr marL="0" lvl="0" indent="0" algn="l" rtl="0">
              <a:spcBef>
                <a:spcPts val="2100"/>
              </a:spcBef>
              <a:spcAft>
                <a:spcPts val="2100"/>
              </a:spcAft>
              <a:buNone/>
            </a:pPr>
            <a:endParaRPr dirty="0"/>
          </a:p>
        </p:txBody>
      </p:sp>
      <p:pic>
        <p:nvPicPr>
          <p:cNvPr id="344" name="Google Shape;344;gb9013c1265_1_190"/>
          <p:cNvPicPr preferRelativeResize="0"/>
          <p:nvPr/>
        </p:nvPicPr>
        <p:blipFill>
          <a:blip r:embed="rId3">
            <a:alphaModFix/>
          </a:blip>
          <a:stretch>
            <a:fillRect/>
          </a:stretch>
        </p:blipFill>
        <p:spPr>
          <a:xfrm>
            <a:off x="2078348" y="1525429"/>
            <a:ext cx="799800" cy="1163333"/>
          </a:xfrm>
          <a:prstGeom prst="rect">
            <a:avLst/>
          </a:prstGeom>
          <a:noFill/>
          <a:ln>
            <a:noFill/>
          </a:ln>
        </p:spPr>
      </p:pic>
      <p:pic>
        <p:nvPicPr>
          <p:cNvPr id="345" name="Google Shape;345;gb9013c1265_1_190"/>
          <p:cNvPicPr preferRelativeResize="0"/>
          <p:nvPr/>
        </p:nvPicPr>
        <p:blipFill>
          <a:blip r:embed="rId4">
            <a:alphaModFix/>
          </a:blip>
          <a:stretch>
            <a:fillRect/>
          </a:stretch>
        </p:blipFill>
        <p:spPr>
          <a:xfrm>
            <a:off x="6029062" y="5079640"/>
            <a:ext cx="2195031" cy="1325600"/>
          </a:xfrm>
          <a:prstGeom prst="rect">
            <a:avLst/>
          </a:prstGeom>
          <a:noFill/>
          <a:ln>
            <a:noFill/>
          </a:ln>
        </p:spPr>
      </p:pic>
      <p:pic>
        <p:nvPicPr>
          <p:cNvPr id="346" name="Google Shape;346;gb9013c1265_1_190"/>
          <p:cNvPicPr preferRelativeResize="0"/>
          <p:nvPr/>
        </p:nvPicPr>
        <p:blipFill>
          <a:blip r:embed="rId5">
            <a:alphaModFix/>
          </a:blip>
          <a:stretch>
            <a:fillRect/>
          </a:stretch>
        </p:blipFill>
        <p:spPr>
          <a:xfrm>
            <a:off x="10413610" y="3042019"/>
            <a:ext cx="1054100" cy="1558234"/>
          </a:xfrm>
          <a:prstGeom prst="rect">
            <a:avLst/>
          </a:prstGeom>
          <a:noFill/>
          <a:ln>
            <a:noFill/>
          </a:ln>
        </p:spPr>
      </p:pic>
      <p:pic>
        <p:nvPicPr>
          <p:cNvPr id="347" name="Google Shape;347;gb9013c1265_1_190"/>
          <p:cNvPicPr preferRelativeResize="0"/>
          <p:nvPr/>
        </p:nvPicPr>
        <p:blipFill>
          <a:blip r:embed="rId6">
            <a:alphaModFix/>
          </a:blip>
          <a:stretch>
            <a:fillRect/>
          </a:stretch>
        </p:blipFill>
        <p:spPr>
          <a:xfrm>
            <a:off x="1979629" y="3278843"/>
            <a:ext cx="1938626" cy="1558234"/>
          </a:xfrm>
          <a:prstGeom prst="rect">
            <a:avLst/>
          </a:prstGeom>
          <a:noFill/>
          <a:ln>
            <a:noFill/>
          </a:ln>
        </p:spPr>
      </p:pic>
      <p:sp>
        <p:nvSpPr>
          <p:cNvPr id="348" name="Google Shape;348;gb9013c1265_1_190"/>
          <p:cNvSpPr txBox="1"/>
          <p:nvPr/>
        </p:nvSpPr>
        <p:spPr>
          <a:xfrm rot="10800000">
            <a:off x="9318300" y="6223200"/>
            <a:ext cx="2873700" cy="634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dirty="0">
                <a:ln>
                  <a:noFill/>
                </a:ln>
                <a:solidFill>
                  <a:srgbClr val="000000"/>
                </a:solidFill>
                <a:effectLst/>
                <a:uLnTx/>
                <a:uFillTx/>
                <a:latin typeface="Arial"/>
                <a:cs typeface="Arial"/>
                <a:sym typeface="Arial"/>
              </a:rPr>
              <a:t>Answers: chat - ash, </a:t>
            </a:r>
            <a:r>
              <a:rPr kumimoji="0" lang="en-GB" sz="1900" b="0" i="0" u="none" strike="noStrike" kern="0" cap="none" spc="0" normalizeH="0" baseline="0" noProof="0" dirty="0" err="1">
                <a:ln>
                  <a:noFill/>
                </a:ln>
                <a:solidFill>
                  <a:srgbClr val="000000"/>
                </a:solidFill>
                <a:effectLst/>
                <a:uLnTx/>
                <a:uFillTx/>
                <a:latin typeface="Arial"/>
                <a:cs typeface="Arial"/>
                <a:sym typeface="Arial"/>
              </a:rPr>
              <a:t>chien</a:t>
            </a:r>
            <a:r>
              <a:rPr kumimoji="0" lang="en-GB" sz="1900" b="0" i="0" u="none" strike="noStrike" kern="0" cap="none" spc="0" normalizeH="0" baseline="0" noProof="0" dirty="0">
                <a:ln>
                  <a:noFill/>
                </a:ln>
                <a:solidFill>
                  <a:srgbClr val="000000"/>
                </a:solidFill>
                <a:effectLst/>
                <a:uLnTx/>
                <a:uFillTx/>
                <a:latin typeface="Arial"/>
                <a:cs typeface="Arial"/>
                <a:sym typeface="Arial"/>
              </a:rPr>
              <a:t>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eu</a:t>
            </a:r>
            <a:r>
              <a:rPr kumimoji="0" lang="en-GB" sz="1900" b="0" i="0" u="none" strike="noStrike" kern="0" cap="none" spc="0" normalizeH="0" baseline="0" noProof="0" dirty="0">
                <a:ln>
                  <a:noFill/>
                </a:ln>
                <a:solidFill>
                  <a:srgbClr val="000000"/>
                </a:solidFill>
                <a:effectLst/>
                <a:uLnTx/>
                <a:uFillTx/>
                <a:latin typeface="Arial"/>
                <a:cs typeface="Arial"/>
                <a:sym typeface="Arial"/>
              </a:rPr>
              <a:t>, cheval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vay</a:t>
            </a:r>
            <a:r>
              <a:rPr kumimoji="0" lang="en-GB" sz="1900" b="0" i="0" u="none" strike="noStrike" kern="0" cap="none" spc="0" normalizeH="0" baseline="0" noProof="0" dirty="0">
                <a:ln>
                  <a:noFill/>
                </a:ln>
                <a:solidFill>
                  <a:srgbClr val="000000"/>
                </a:solidFill>
                <a:effectLst/>
                <a:uLnTx/>
                <a:uFillTx/>
                <a:latin typeface="Arial"/>
                <a:cs typeface="Arial"/>
                <a:sym typeface="Arial"/>
              </a:rPr>
              <a:t>, </a:t>
            </a:r>
            <a:r>
              <a:rPr kumimoji="0" lang="en-GB" sz="1900" b="0" i="0" u="none" strike="noStrike" kern="0" cap="none" spc="0" normalizeH="0" baseline="0" noProof="0" dirty="0" err="1">
                <a:ln>
                  <a:noFill/>
                </a:ln>
                <a:solidFill>
                  <a:srgbClr val="000000"/>
                </a:solidFill>
                <a:effectLst/>
                <a:uLnTx/>
                <a:uFillTx/>
                <a:latin typeface="Arial"/>
                <a:cs typeface="Arial"/>
                <a:sym typeface="Arial"/>
              </a:rPr>
              <a:t>tortue</a:t>
            </a:r>
            <a:r>
              <a:rPr kumimoji="0" lang="en-GB" sz="1900" b="0" i="0" u="none" strike="noStrike" kern="0" cap="none" spc="0" normalizeH="0" baseline="0" noProof="0" dirty="0">
                <a:ln>
                  <a:noFill/>
                </a:ln>
                <a:solidFill>
                  <a:srgbClr val="000000"/>
                </a:solidFill>
                <a:effectLst/>
                <a:uLnTx/>
                <a:uFillTx/>
                <a:latin typeface="Arial"/>
                <a:cs typeface="Arial"/>
                <a:sym typeface="Arial"/>
              </a:rPr>
              <a:t>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tay</a:t>
            </a:r>
            <a:r>
              <a:rPr kumimoji="0" lang="en-GB" sz="1900" b="0" i="0" u="none" strike="noStrike" kern="0" cap="none" spc="0" normalizeH="0" baseline="0" noProof="0" dirty="0">
                <a:ln>
                  <a:noFill/>
                </a:ln>
                <a:solidFill>
                  <a:srgbClr val="000000"/>
                </a:solidFill>
                <a:effectLst/>
                <a:uLnTx/>
                <a:uFillTx/>
                <a:latin typeface="Arial"/>
                <a:cs typeface="Arial"/>
                <a:sym typeface="Arial"/>
              </a:rPr>
              <a:t>, serpent - air, hamster - ash, </a:t>
            </a:r>
            <a:r>
              <a:rPr kumimoji="0" lang="en-GB" sz="1900" b="0" i="0" u="none" strike="noStrike" kern="0" cap="none" spc="0" normalizeH="0" baseline="0" noProof="0" dirty="0" err="1">
                <a:ln>
                  <a:noFill/>
                </a:ln>
                <a:solidFill>
                  <a:srgbClr val="000000"/>
                </a:solidFill>
                <a:effectLst/>
                <a:uLnTx/>
                <a:uFillTx/>
                <a:latin typeface="Arial"/>
                <a:cs typeface="Arial"/>
                <a:sym typeface="Arial"/>
              </a:rPr>
              <a:t>oiseau</a:t>
            </a:r>
            <a:r>
              <a:rPr kumimoji="0" lang="en-GB" sz="1900" b="0" i="0" u="none" strike="noStrike" kern="0" cap="none" spc="0" normalizeH="0" baseline="0" noProof="0" dirty="0">
                <a:ln>
                  <a:noFill/>
                </a:ln>
                <a:solidFill>
                  <a:srgbClr val="000000"/>
                </a:solidFill>
                <a:effectLst/>
                <a:uLnTx/>
                <a:uFillTx/>
                <a:latin typeface="Arial"/>
                <a:cs typeface="Arial"/>
                <a:sym typeface="Arial"/>
              </a:rPr>
              <a:t>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oo</a:t>
            </a:r>
            <a:r>
              <a:rPr kumimoji="0" lang="en-GB" sz="1900" b="0" i="0" u="none" strike="noStrike" kern="0" cap="none" spc="0" normalizeH="0" baseline="0" noProof="0" dirty="0">
                <a:ln>
                  <a:noFill/>
                </a:ln>
                <a:solidFill>
                  <a:srgbClr val="000000"/>
                </a:solidFill>
                <a:effectLst/>
                <a:uLnTx/>
                <a:uFillTx/>
                <a:latin typeface="Arial"/>
                <a:cs typeface="Arial"/>
                <a:sym typeface="Arial"/>
              </a:rPr>
              <a:t>, lion - oh</a:t>
            </a:r>
            <a:endParaRPr kumimoji="0" sz="19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D01C-30F9-43C7-81DE-20FC2AC53A52}"/>
              </a:ext>
            </a:extLst>
          </p:cNvPr>
          <p:cNvSpPr>
            <a:spLocks noGrp="1"/>
          </p:cNvSpPr>
          <p:nvPr>
            <p:ph type="ctrTitle"/>
          </p:nvPr>
        </p:nvSpPr>
        <p:spPr/>
        <p:txBody>
          <a:bodyPr/>
          <a:lstStyle/>
          <a:p>
            <a:r>
              <a:rPr lang="en-GB" dirty="0"/>
              <a:t>Maths</a:t>
            </a:r>
          </a:p>
        </p:txBody>
      </p:sp>
      <p:sp>
        <p:nvSpPr>
          <p:cNvPr id="3" name="Subtitle 2">
            <a:extLst>
              <a:ext uri="{FF2B5EF4-FFF2-40B4-BE49-F238E27FC236}">
                <a16:creationId xmlns:a16="http://schemas.microsoft.com/office/drawing/2014/main" id="{9FB3312B-CA98-4F3D-8BE1-21BF5A6A2523}"/>
              </a:ext>
            </a:extLst>
          </p:cNvPr>
          <p:cNvSpPr>
            <a:spLocks noGrp="1"/>
          </p:cNvSpPr>
          <p:nvPr>
            <p:ph type="subTitle" idx="1"/>
          </p:nvPr>
        </p:nvSpPr>
        <p:spPr/>
        <p:txBody>
          <a:bodyPr/>
          <a:lstStyle/>
          <a:p>
            <a:r>
              <a:rPr lang="en-GB" dirty="0"/>
              <a:t>Long Multiplication Consolidation </a:t>
            </a:r>
          </a:p>
        </p:txBody>
      </p:sp>
    </p:spTree>
    <p:extLst>
      <p:ext uri="{BB962C8B-B14F-4D97-AF65-F5344CB8AC3E}">
        <p14:creationId xmlns:p14="http://schemas.microsoft.com/office/powerpoint/2010/main" val="545232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396E-4636-4BD7-A0FC-F2417F9A3D7C}"/>
              </a:ext>
            </a:extLst>
          </p:cNvPr>
          <p:cNvSpPr>
            <a:spLocks noGrp="1"/>
          </p:cNvSpPr>
          <p:nvPr>
            <p:ph type="title"/>
          </p:nvPr>
        </p:nvSpPr>
        <p:spPr/>
        <p:txBody>
          <a:bodyPr/>
          <a:lstStyle/>
          <a:p>
            <a:r>
              <a:rPr lang="en-GB" dirty="0"/>
              <a:t>Please LISTEN!!!</a:t>
            </a:r>
          </a:p>
        </p:txBody>
      </p:sp>
      <p:pic>
        <p:nvPicPr>
          <p:cNvPr id="3" name="Recorded Sound">
            <a:hlinkClick r:id="" action="ppaction://media"/>
            <a:extLst>
              <a:ext uri="{FF2B5EF4-FFF2-40B4-BE49-F238E27FC236}">
                <a16:creationId xmlns:a16="http://schemas.microsoft.com/office/drawing/2014/main" id="{F64724D2-A322-4FC6-A40E-56270092ED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96418" y="1666443"/>
            <a:ext cx="487363" cy="487363"/>
          </a:xfrm>
          <a:prstGeom prst="rect">
            <a:avLst/>
          </a:prstGeom>
        </p:spPr>
      </p:pic>
    </p:spTree>
    <p:extLst>
      <p:ext uri="{BB962C8B-B14F-4D97-AF65-F5344CB8AC3E}">
        <p14:creationId xmlns:p14="http://schemas.microsoft.com/office/powerpoint/2010/main" val="298019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9DC4-FB98-4B3E-9A81-E478AD8BE7F3}"/>
              </a:ext>
            </a:extLst>
          </p:cNvPr>
          <p:cNvSpPr>
            <a:spLocks noGrp="1"/>
          </p:cNvSpPr>
          <p:nvPr>
            <p:ph type="ctrTitle"/>
          </p:nvPr>
        </p:nvSpPr>
        <p:spPr>
          <a:xfrm>
            <a:off x="415611" y="992767"/>
            <a:ext cx="11360700" cy="2736900"/>
          </a:xfrm>
        </p:spPr>
        <p:txBody>
          <a:bodyPr wrap="square" anchor="b">
            <a:normAutofit/>
          </a:bodyPr>
          <a:lstStyle/>
          <a:p>
            <a:r>
              <a:rPr lang="en-GB" dirty="0"/>
              <a:t>Watch again!!!</a:t>
            </a:r>
          </a:p>
        </p:txBody>
      </p:sp>
      <p:sp>
        <p:nvSpPr>
          <p:cNvPr id="3" name="Text Placeholder 2">
            <a:extLst>
              <a:ext uri="{FF2B5EF4-FFF2-40B4-BE49-F238E27FC236}">
                <a16:creationId xmlns:a16="http://schemas.microsoft.com/office/drawing/2014/main" id="{9B794A5C-45D7-4583-B0B1-0821F1F00405}"/>
              </a:ext>
            </a:extLst>
          </p:cNvPr>
          <p:cNvSpPr>
            <a:spLocks noGrp="1"/>
          </p:cNvSpPr>
          <p:nvPr>
            <p:ph type="subTitle" idx="1"/>
          </p:nvPr>
        </p:nvSpPr>
        <p:spPr>
          <a:xfrm>
            <a:off x="415600" y="3778833"/>
            <a:ext cx="11360700" cy="1056900"/>
          </a:xfrm>
        </p:spPr>
        <p:txBody>
          <a:bodyPr wrap="square" anchor="t">
            <a:normAutofit/>
          </a:bodyPr>
          <a:lstStyle/>
          <a:p>
            <a:pPr>
              <a:spcAft>
                <a:spcPts val="600"/>
              </a:spcAft>
            </a:pPr>
            <a:r>
              <a:rPr lang="en-GB" dirty="0">
                <a:hlinkClick r:id="rId2"/>
              </a:rPr>
              <a:t>https://vimeo.com/488553863</a:t>
            </a:r>
            <a:endParaRPr lang="en-GB" dirty="0"/>
          </a:p>
          <a:p>
            <a:pPr>
              <a:spcAft>
                <a:spcPts val="600"/>
              </a:spcAft>
            </a:pPr>
            <a:endParaRPr lang="en-GB" dirty="0"/>
          </a:p>
          <a:p>
            <a:pPr>
              <a:spcAft>
                <a:spcPts val="600"/>
              </a:spcAft>
            </a:pPr>
            <a:endParaRPr lang="en-GB" dirty="0"/>
          </a:p>
        </p:txBody>
      </p:sp>
    </p:spTree>
    <p:extLst>
      <p:ext uri="{BB962C8B-B14F-4D97-AF65-F5344CB8AC3E}">
        <p14:creationId xmlns:p14="http://schemas.microsoft.com/office/powerpoint/2010/main" val="4172099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5AD4-FA23-4DBA-B771-E8718D5C3E85}"/>
              </a:ext>
            </a:extLst>
          </p:cNvPr>
          <p:cNvSpPr>
            <a:spLocks noGrp="1"/>
          </p:cNvSpPr>
          <p:nvPr>
            <p:ph type="title"/>
          </p:nvPr>
        </p:nvSpPr>
        <p:spPr>
          <a:xfrm>
            <a:off x="177475" y="238900"/>
            <a:ext cx="11360700" cy="1122300"/>
          </a:xfrm>
        </p:spPr>
        <p:txBody>
          <a:bodyPr/>
          <a:lstStyle/>
          <a:p>
            <a:r>
              <a:rPr lang="en-GB" dirty="0"/>
              <a:t>Give this a go…</a:t>
            </a:r>
          </a:p>
        </p:txBody>
      </p:sp>
      <p:pic>
        <p:nvPicPr>
          <p:cNvPr id="4" name="Picture 3">
            <a:extLst>
              <a:ext uri="{FF2B5EF4-FFF2-40B4-BE49-F238E27FC236}">
                <a16:creationId xmlns:a16="http://schemas.microsoft.com/office/drawing/2014/main" id="{B86D0CFD-88BF-4292-8E1A-D9AB04FA5C60}"/>
              </a:ext>
            </a:extLst>
          </p:cNvPr>
          <p:cNvPicPr>
            <a:picLocks noChangeAspect="1"/>
          </p:cNvPicPr>
          <p:nvPr/>
        </p:nvPicPr>
        <p:blipFill>
          <a:blip r:embed="rId2"/>
          <a:stretch>
            <a:fillRect/>
          </a:stretch>
        </p:blipFill>
        <p:spPr>
          <a:xfrm>
            <a:off x="3829051" y="1554363"/>
            <a:ext cx="3681412" cy="5217912"/>
          </a:xfrm>
          <a:prstGeom prst="rect">
            <a:avLst/>
          </a:prstGeom>
        </p:spPr>
      </p:pic>
    </p:spTree>
    <p:extLst>
      <p:ext uri="{BB962C8B-B14F-4D97-AF65-F5344CB8AC3E}">
        <p14:creationId xmlns:p14="http://schemas.microsoft.com/office/powerpoint/2010/main" val="1542095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E98A-85A1-4924-B25F-64FB8895BD46}"/>
              </a:ext>
            </a:extLst>
          </p:cNvPr>
          <p:cNvSpPr>
            <a:spLocks noGrp="1"/>
          </p:cNvSpPr>
          <p:nvPr>
            <p:ph type="title"/>
          </p:nvPr>
        </p:nvSpPr>
        <p:spPr>
          <a:xfrm>
            <a:off x="415650" y="139762"/>
            <a:ext cx="11360700" cy="1122300"/>
          </a:xfrm>
        </p:spPr>
        <p:txBody>
          <a:bodyPr/>
          <a:lstStyle/>
          <a:p>
            <a:r>
              <a:rPr lang="en-GB" dirty="0"/>
              <a:t>Did you get this?</a:t>
            </a:r>
          </a:p>
        </p:txBody>
      </p:sp>
      <p:pic>
        <p:nvPicPr>
          <p:cNvPr id="4" name="Picture 3">
            <a:extLst>
              <a:ext uri="{FF2B5EF4-FFF2-40B4-BE49-F238E27FC236}">
                <a16:creationId xmlns:a16="http://schemas.microsoft.com/office/drawing/2014/main" id="{0185395F-6154-49E4-A4E3-FBEB82E1967D}"/>
              </a:ext>
            </a:extLst>
          </p:cNvPr>
          <p:cNvPicPr>
            <a:picLocks noChangeAspect="1"/>
          </p:cNvPicPr>
          <p:nvPr/>
        </p:nvPicPr>
        <p:blipFill>
          <a:blip r:embed="rId2"/>
          <a:stretch>
            <a:fillRect/>
          </a:stretch>
        </p:blipFill>
        <p:spPr>
          <a:xfrm>
            <a:off x="4057650" y="1262062"/>
            <a:ext cx="4076700" cy="5172075"/>
          </a:xfrm>
          <a:prstGeom prst="rect">
            <a:avLst/>
          </a:prstGeom>
        </p:spPr>
      </p:pic>
    </p:spTree>
    <p:extLst>
      <p:ext uri="{BB962C8B-B14F-4D97-AF65-F5344CB8AC3E}">
        <p14:creationId xmlns:p14="http://schemas.microsoft.com/office/powerpoint/2010/main" val="3252407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0C504-7248-4792-8809-9EF3659EF43A}"/>
              </a:ext>
            </a:extLst>
          </p:cNvPr>
          <p:cNvSpPr>
            <a:spLocks noGrp="1"/>
          </p:cNvSpPr>
          <p:nvPr>
            <p:ph type="title"/>
          </p:nvPr>
        </p:nvSpPr>
        <p:spPr>
          <a:xfrm>
            <a:off x="548950" y="181750"/>
            <a:ext cx="11360700" cy="1970900"/>
          </a:xfrm>
        </p:spPr>
        <p:txBody>
          <a:bodyPr/>
          <a:lstStyle/>
          <a:p>
            <a:r>
              <a:rPr lang="en-GB" dirty="0"/>
              <a:t>Is tiny right? If not please work out the following long multiplication correctly!</a:t>
            </a:r>
          </a:p>
        </p:txBody>
      </p:sp>
      <p:pic>
        <p:nvPicPr>
          <p:cNvPr id="4" name="Picture 3">
            <a:extLst>
              <a:ext uri="{FF2B5EF4-FFF2-40B4-BE49-F238E27FC236}">
                <a16:creationId xmlns:a16="http://schemas.microsoft.com/office/drawing/2014/main" id="{67B142B1-3C9F-406F-BE89-B0B7C6105951}"/>
              </a:ext>
            </a:extLst>
          </p:cNvPr>
          <p:cNvPicPr>
            <a:picLocks noChangeAspect="1"/>
          </p:cNvPicPr>
          <p:nvPr/>
        </p:nvPicPr>
        <p:blipFill>
          <a:blip r:embed="rId2"/>
          <a:stretch>
            <a:fillRect/>
          </a:stretch>
        </p:blipFill>
        <p:spPr>
          <a:xfrm>
            <a:off x="2686000" y="2238375"/>
            <a:ext cx="7086600" cy="3333750"/>
          </a:xfrm>
          <a:prstGeom prst="rect">
            <a:avLst/>
          </a:prstGeom>
        </p:spPr>
      </p:pic>
    </p:spTree>
    <p:extLst>
      <p:ext uri="{BB962C8B-B14F-4D97-AF65-F5344CB8AC3E}">
        <p14:creationId xmlns:p14="http://schemas.microsoft.com/office/powerpoint/2010/main" val="3697887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96E3-D9F2-43FF-B004-92958EB9DD6A}"/>
              </a:ext>
            </a:extLst>
          </p:cNvPr>
          <p:cNvSpPr>
            <a:spLocks noGrp="1"/>
          </p:cNvSpPr>
          <p:nvPr>
            <p:ph type="title"/>
          </p:nvPr>
        </p:nvSpPr>
        <p:spPr>
          <a:xfrm>
            <a:off x="291775" y="20700"/>
            <a:ext cx="11360700" cy="1122300"/>
          </a:xfrm>
        </p:spPr>
        <p:txBody>
          <a:bodyPr/>
          <a:lstStyle/>
          <a:p>
            <a:r>
              <a:rPr lang="en-GB" dirty="0"/>
              <a:t>Did you get this?</a:t>
            </a:r>
          </a:p>
        </p:txBody>
      </p:sp>
      <p:pic>
        <p:nvPicPr>
          <p:cNvPr id="4" name="Picture 3">
            <a:extLst>
              <a:ext uri="{FF2B5EF4-FFF2-40B4-BE49-F238E27FC236}">
                <a16:creationId xmlns:a16="http://schemas.microsoft.com/office/drawing/2014/main" id="{4590CA41-9F14-443B-A8B8-56D8DFC05405}"/>
              </a:ext>
            </a:extLst>
          </p:cNvPr>
          <p:cNvPicPr>
            <a:picLocks noChangeAspect="1"/>
          </p:cNvPicPr>
          <p:nvPr/>
        </p:nvPicPr>
        <p:blipFill>
          <a:blip r:embed="rId2"/>
          <a:stretch>
            <a:fillRect/>
          </a:stretch>
        </p:blipFill>
        <p:spPr>
          <a:xfrm>
            <a:off x="2676525" y="1293750"/>
            <a:ext cx="6838950" cy="5543550"/>
          </a:xfrm>
          <a:prstGeom prst="rect">
            <a:avLst/>
          </a:prstGeom>
        </p:spPr>
      </p:pic>
    </p:spTree>
    <p:extLst>
      <p:ext uri="{BB962C8B-B14F-4D97-AF65-F5344CB8AC3E}">
        <p14:creationId xmlns:p14="http://schemas.microsoft.com/office/powerpoint/2010/main" val="109906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CDEA6-43CE-4BBC-9D95-2455063C98C3}"/>
              </a:ext>
            </a:extLst>
          </p:cNvPr>
          <p:cNvSpPr>
            <a:spLocks noGrp="1"/>
          </p:cNvSpPr>
          <p:nvPr>
            <p:ph type="title"/>
          </p:nvPr>
        </p:nvSpPr>
        <p:spPr>
          <a:xfrm>
            <a:off x="72750" y="0"/>
            <a:ext cx="5594625" cy="1122300"/>
          </a:xfrm>
        </p:spPr>
        <p:txBody>
          <a:bodyPr/>
          <a:lstStyle/>
          <a:p>
            <a:r>
              <a:rPr lang="en-GB" sz="2000" dirty="0"/>
              <a:t>A, B, C – Choose and complete a section!</a:t>
            </a:r>
          </a:p>
        </p:txBody>
      </p:sp>
      <p:pic>
        <p:nvPicPr>
          <p:cNvPr id="5" name="Picture 4">
            <a:extLst>
              <a:ext uri="{FF2B5EF4-FFF2-40B4-BE49-F238E27FC236}">
                <a16:creationId xmlns:a16="http://schemas.microsoft.com/office/drawing/2014/main" id="{6E7299A4-95C0-43FD-888B-320195883B7A}"/>
              </a:ext>
            </a:extLst>
          </p:cNvPr>
          <p:cNvPicPr>
            <a:picLocks noChangeAspect="1"/>
          </p:cNvPicPr>
          <p:nvPr/>
        </p:nvPicPr>
        <p:blipFill>
          <a:blip r:embed="rId2"/>
          <a:stretch>
            <a:fillRect/>
          </a:stretch>
        </p:blipFill>
        <p:spPr>
          <a:xfrm>
            <a:off x="5933260" y="0"/>
            <a:ext cx="4877615" cy="6858000"/>
          </a:xfrm>
          <a:prstGeom prst="rect">
            <a:avLst/>
          </a:prstGeom>
        </p:spPr>
      </p:pic>
    </p:spTree>
    <p:extLst>
      <p:ext uri="{BB962C8B-B14F-4D97-AF65-F5344CB8AC3E}">
        <p14:creationId xmlns:p14="http://schemas.microsoft.com/office/powerpoint/2010/main" val="178226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B2BF3F-4DFF-4DEB-9067-C297545138C8}"/>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Break</a:t>
            </a:r>
          </a:p>
        </p:txBody>
      </p:sp>
    </p:spTree>
    <p:extLst>
      <p:ext uri="{BB962C8B-B14F-4D97-AF65-F5344CB8AC3E}">
        <p14:creationId xmlns:p14="http://schemas.microsoft.com/office/powerpoint/2010/main" val="2842702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C2874B-C1D1-40E0-9E87-5BDBF98A7A68}"/>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Rockstars</a:t>
            </a:r>
          </a:p>
        </p:txBody>
      </p:sp>
    </p:spTree>
    <p:extLst>
      <p:ext uri="{BB962C8B-B14F-4D97-AF65-F5344CB8AC3E}">
        <p14:creationId xmlns:p14="http://schemas.microsoft.com/office/powerpoint/2010/main" val="411215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BDF436-76B8-472B-9E5D-022126A09ECC}"/>
              </a:ext>
            </a:extLst>
          </p:cNvPr>
          <p:cNvSpPr>
            <a:spLocks noGrp="1"/>
          </p:cNvSpPr>
          <p:nvPr>
            <p:ph type="title"/>
          </p:nvPr>
        </p:nvSpPr>
        <p:spPr>
          <a:xfrm>
            <a:off x="6585882" y="4267832"/>
            <a:ext cx="4805996" cy="1401448"/>
          </a:xfrm>
        </p:spPr>
        <p:txBody>
          <a:bodyPr vert="horz" lIns="91440" tIns="45720" rIns="91440" bIns="45720" rtlCol="0" anchor="t">
            <a:normAutofit/>
          </a:bodyPr>
          <a:lstStyle/>
          <a:p>
            <a:r>
              <a:rPr lang="en-US">
                <a:solidFill>
                  <a:srgbClr val="000000"/>
                </a:solidFill>
              </a:rPr>
              <a:t>English – Chapter 18 “Great Glacies”</a:t>
            </a:r>
          </a:p>
        </p:txBody>
      </p:sp>
      <p:sp>
        <p:nvSpPr>
          <p:cNvPr id="1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CDEB6CD6-23DD-41E9-9B3A-E2DF7A827422}"/>
              </a:ext>
            </a:extLst>
          </p:cNvPr>
          <p:cNvPicPr>
            <a:picLocks noGrp="1" noChangeAspect="1"/>
          </p:cNvPicPr>
          <p:nvPr>
            <p:ph idx="1"/>
          </p:nvPr>
        </p:nvPicPr>
        <p:blipFill rotWithShape="1">
          <a:blip r:embed="rId3">
            <a:alphaModFix/>
          </a:blip>
          <a:srcRect t="11262" r="-2" b="1480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5554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FB5D-A7BD-4F20-B6B1-54ADAC309A2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8DAAA82-50B5-4387-8374-2BA18B29DE9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350E4FA-165F-45D2-B1C5-06AFE5C325A4}"/>
              </a:ext>
            </a:extLst>
          </p:cNvPr>
          <p:cNvPicPr>
            <a:picLocks noChangeAspect="1"/>
          </p:cNvPicPr>
          <p:nvPr/>
        </p:nvPicPr>
        <p:blipFill>
          <a:blip r:embed="rId2"/>
          <a:stretch>
            <a:fillRect/>
          </a:stretch>
        </p:blipFill>
        <p:spPr>
          <a:xfrm>
            <a:off x="142875" y="166687"/>
            <a:ext cx="3086100" cy="6181725"/>
          </a:xfrm>
          <a:prstGeom prst="rect">
            <a:avLst/>
          </a:prstGeom>
        </p:spPr>
      </p:pic>
      <p:pic>
        <p:nvPicPr>
          <p:cNvPr id="7" name="Picture 6">
            <a:extLst>
              <a:ext uri="{FF2B5EF4-FFF2-40B4-BE49-F238E27FC236}">
                <a16:creationId xmlns:a16="http://schemas.microsoft.com/office/drawing/2014/main" id="{EC50F43C-3C84-4D74-940E-B9507F034AFE}"/>
              </a:ext>
            </a:extLst>
          </p:cNvPr>
          <p:cNvPicPr>
            <a:picLocks noChangeAspect="1"/>
          </p:cNvPicPr>
          <p:nvPr/>
        </p:nvPicPr>
        <p:blipFill>
          <a:blip r:embed="rId3"/>
          <a:stretch>
            <a:fillRect/>
          </a:stretch>
        </p:blipFill>
        <p:spPr>
          <a:xfrm>
            <a:off x="4572000" y="171450"/>
            <a:ext cx="3048000" cy="6515100"/>
          </a:xfrm>
          <a:prstGeom prst="rect">
            <a:avLst/>
          </a:prstGeom>
        </p:spPr>
      </p:pic>
      <p:pic>
        <p:nvPicPr>
          <p:cNvPr id="9" name="Picture 8">
            <a:extLst>
              <a:ext uri="{FF2B5EF4-FFF2-40B4-BE49-F238E27FC236}">
                <a16:creationId xmlns:a16="http://schemas.microsoft.com/office/drawing/2014/main" id="{7FF53407-808C-4C42-BC7C-C8555031E55C}"/>
              </a:ext>
            </a:extLst>
          </p:cNvPr>
          <p:cNvPicPr>
            <a:picLocks noChangeAspect="1"/>
          </p:cNvPicPr>
          <p:nvPr/>
        </p:nvPicPr>
        <p:blipFill>
          <a:blip r:embed="rId4"/>
          <a:stretch>
            <a:fillRect/>
          </a:stretch>
        </p:blipFill>
        <p:spPr>
          <a:xfrm>
            <a:off x="8455069" y="166687"/>
            <a:ext cx="3048000" cy="6438900"/>
          </a:xfrm>
          <a:prstGeom prst="rect">
            <a:avLst/>
          </a:prstGeom>
        </p:spPr>
      </p:pic>
    </p:spTree>
    <p:extLst>
      <p:ext uri="{BB962C8B-B14F-4D97-AF65-F5344CB8AC3E}">
        <p14:creationId xmlns:p14="http://schemas.microsoft.com/office/powerpoint/2010/main" val="297406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FB5D-A7BD-4F20-B6B1-54ADAC309A2F}"/>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B9E9B843-0601-4F5E-8AD6-37E802A72201}"/>
              </a:ext>
            </a:extLst>
          </p:cNvPr>
          <p:cNvPicPr>
            <a:picLocks noGrp="1" noChangeAspect="1"/>
          </p:cNvPicPr>
          <p:nvPr>
            <p:ph idx="1"/>
          </p:nvPr>
        </p:nvPicPr>
        <p:blipFill>
          <a:blip r:embed="rId2"/>
          <a:stretch>
            <a:fillRect/>
          </a:stretch>
        </p:blipFill>
        <p:spPr>
          <a:xfrm>
            <a:off x="175365" y="83855"/>
            <a:ext cx="3169084" cy="6690289"/>
          </a:xfrm>
        </p:spPr>
      </p:pic>
      <p:pic>
        <p:nvPicPr>
          <p:cNvPr id="8" name="Picture 7">
            <a:extLst>
              <a:ext uri="{FF2B5EF4-FFF2-40B4-BE49-F238E27FC236}">
                <a16:creationId xmlns:a16="http://schemas.microsoft.com/office/drawing/2014/main" id="{F92964A7-1C93-4874-880E-BFC063AB590C}"/>
              </a:ext>
            </a:extLst>
          </p:cNvPr>
          <p:cNvPicPr>
            <a:picLocks noChangeAspect="1"/>
          </p:cNvPicPr>
          <p:nvPr/>
        </p:nvPicPr>
        <p:blipFill>
          <a:blip r:embed="rId3"/>
          <a:stretch>
            <a:fillRect/>
          </a:stretch>
        </p:blipFill>
        <p:spPr>
          <a:xfrm>
            <a:off x="4572000" y="200025"/>
            <a:ext cx="3048000" cy="6457950"/>
          </a:xfrm>
          <a:prstGeom prst="rect">
            <a:avLst/>
          </a:prstGeom>
        </p:spPr>
      </p:pic>
      <p:pic>
        <p:nvPicPr>
          <p:cNvPr id="10" name="Picture 9">
            <a:extLst>
              <a:ext uri="{FF2B5EF4-FFF2-40B4-BE49-F238E27FC236}">
                <a16:creationId xmlns:a16="http://schemas.microsoft.com/office/drawing/2014/main" id="{D522194D-6935-4333-8B57-8EE4633CDAC0}"/>
              </a:ext>
            </a:extLst>
          </p:cNvPr>
          <p:cNvPicPr>
            <a:picLocks noChangeAspect="1"/>
          </p:cNvPicPr>
          <p:nvPr/>
        </p:nvPicPr>
        <p:blipFill>
          <a:blip r:embed="rId4"/>
          <a:stretch>
            <a:fillRect/>
          </a:stretch>
        </p:blipFill>
        <p:spPr>
          <a:xfrm>
            <a:off x="8477250" y="173319"/>
            <a:ext cx="3162300" cy="6600825"/>
          </a:xfrm>
          <a:prstGeom prst="rect">
            <a:avLst/>
          </a:prstGeom>
        </p:spPr>
      </p:pic>
    </p:spTree>
    <p:extLst>
      <p:ext uri="{BB962C8B-B14F-4D97-AF65-F5344CB8AC3E}">
        <p14:creationId xmlns:p14="http://schemas.microsoft.com/office/powerpoint/2010/main" val="1371943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FB5D-A7BD-4F20-B6B1-54ADAC309A2F}"/>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1D8EB391-0EFA-4254-A73F-683C356DD1B5}"/>
              </a:ext>
            </a:extLst>
          </p:cNvPr>
          <p:cNvPicPr>
            <a:picLocks noGrp="1" noChangeAspect="1"/>
          </p:cNvPicPr>
          <p:nvPr>
            <p:ph idx="1"/>
          </p:nvPr>
        </p:nvPicPr>
        <p:blipFill>
          <a:blip r:embed="rId2"/>
          <a:stretch>
            <a:fillRect/>
          </a:stretch>
        </p:blipFill>
        <p:spPr>
          <a:xfrm>
            <a:off x="1490597" y="133917"/>
            <a:ext cx="3093928" cy="6590166"/>
          </a:xfrm>
        </p:spPr>
      </p:pic>
      <p:pic>
        <p:nvPicPr>
          <p:cNvPr id="8" name="Picture 7">
            <a:extLst>
              <a:ext uri="{FF2B5EF4-FFF2-40B4-BE49-F238E27FC236}">
                <a16:creationId xmlns:a16="http://schemas.microsoft.com/office/drawing/2014/main" id="{32C77BF0-5A6D-4563-A4B6-E0C1530AA035}"/>
              </a:ext>
            </a:extLst>
          </p:cNvPr>
          <p:cNvPicPr>
            <a:picLocks noChangeAspect="1"/>
          </p:cNvPicPr>
          <p:nvPr/>
        </p:nvPicPr>
        <p:blipFill>
          <a:blip r:embed="rId3"/>
          <a:stretch>
            <a:fillRect/>
          </a:stretch>
        </p:blipFill>
        <p:spPr>
          <a:xfrm>
            <a:off x="7016532" y="365125"/>
            <a:ext cx="3219450" cy="5819775"/>
          </a:xfrm>
          <a:prstGeom prst="rect">
            <a:avLst/>
          </a:prstGeom>
        </p:spPr>
      </p:pic>
    </p:spTree>
    <p:extLst>
      <p:ext uri="{BB962C8B-B14F-4D97-AF65-F5344CB8AC3E}">
        <p14:creationId xmlns:p14="http://schemas.microsoft.com/office/powerpoint/2010/main" val="3002948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28EA1-367F-4F4E-A94B-4FCDBA37DD4B}"/>
              </a:ext>
            </a:extLst>
          </p:cNvPr>
          <p:cNvSpPr>
            <a:spLocks noGrp="1"/>
          </p:cNvSpPr>
          <p:nvPr>
            <p:ph type="title"/>
          </p:nvPr>
        </p:nvSpPr>
        <p:spPr/>
        <p:txBody>
          <a:bodyPr/>
          <a:lstStyle/>
          <a:p>
            <a:r>
              <a:rPr lang="en-GB" dirty="0"/>
              <a:t>Activity – Writing a setting description</a:t>
            </a:r>
          </a:p>
        </p:txBody>
      </p:sp>
      <p:sp>
        <p:nvSpPr>
          <p:cNvPr id="3" name="Content Placeholder 2">
            <a:extLst>
              <a:ext uri="{FF2B5EF4-FFF2-40B4-BE49-F238E27FC236}">
                <a16:creationId xmlns:a16="http://schemas.microsoft.com/office/drawing/2014/main" id="{9247B307-372B-48EE-816B-0FD30C6ADB7E}"/>
              </a:ext>
            </a:extLst>
          </p:cNvPr>
          <p:cNvSpPr>
            <a:spLocks noGrp="1"/>
          </p:cNvSpPr>
          <p:nvPr>
            <p:ph idx="1"/>
          </p:nvPr>
        </p:nvSpPr>
        <p:spPr/>
        <p:txBody>
          <a:bodyPr/>
          <a:lstStyle/>
          <a:p>
            <a:r>
              <a:rPr lang="en-GB" dirty="0"/>
              <a:t>The Aurora is sailing on its way to South Polaris… </a:t>
            </a:r>
          </a:p>
          <a:p>
            <a:r>
              <a:rPr lang="en-GB" dirty="0"/>
              <a:t>The Aurora is mid-way between the Second and Third </a:t>
            </a:r>
            <a:r>
              <a:rPr lang="en-GB" dirty="0" err="1"/>
              <a:t>Contenent</a:t>
            </a:r>
            <a:r>
              <a:rPr lang="en-GB" dirty="0"/>
              <a:t>.</a:t>
            </a:r>
          </a:p>
          <a:p>
            <a:r>
              <a:rPr lang="en-GB" dirty="0"/>
              <a:t>There is cold water, snow, icebergs, greenery, </a:t>
            </a:r>
            <a:r>
              <a:rPr lang="en-GB" dirty="0" err="1"/>
              <a:t>Glacies</a:t>
            </a:r>
            <a:r>
              <a:rPr lang="en-GB" dirty="0"/>
              <a:t> and frost!</a:t>
            </a:r>
          </a:p>
          <a:p>
            <a:endParaRPr lang="en-GB" dirty="0"/>
          </a:p>
          <a:p>
            <a:r>
              <a:rPr lang="en-GB" dirty="0"/>
              <a:t>Vashti Hardy briefly describes the setting: </a:t>
            </a:r>
          </a:p>
        </p:txBody>
      </p:sp>
      <p:pic>
        <p:nvPicPr>
          <p:cNvPr id="5" name="Picture 4">
            <a:extLst>
              <a:ext uri="{FF2B5EF4-FFF2-40B4-BE49-F238E27FC236}">
                <a16:creationId xmlns:a16="http://schemas.microsoft.com/office/drawing/2014/main" id="{51D2AA6B-E9D0-474A-8C4B-AC48A4CB19B0}"/>
              </a:ext>
            </a:extLst>
          </p:cNvPr>
          <p:cNvPicPr>
            <a:picLocks noChangeAspect="1"/>
          </p:cNvPicPr>
          <p:nvPr/>
        </p:nvPicPr>
        <p:blipFill>
          <a:blip r:embed="rId2"/>
          <a:stretch>
            <a:fillRect/>
          </a:stretch>
        </p:blipFill>
        <p:spPr>
          <a:xfrm>
            <a:off x="1113684" y="4527548"/>
            <a:ext cx="3972665" cy="2118755"/>
          </a:xfrm>
          <a:prstGeom prst="rect">
            <a:avLst/>
          </a:prstGeom>
        </p:spPr>
      </p:pic>
      <p:pic>
        <p:nvPicPr>
          <p:cNvPr id="7" name="Picture 6">
            <a:extLst>
              <a:ext uri="{FF2B5EF4-FFF2-40B4-BE49-F238E27FC236}">
                <a16:creationId xmlns:a16="http://schemas.microsoft.com/office/drawing/2014/main" id="{A7D68A49-073B-462C-8896-850CFA5ECD8F}"/>
              </a:ext>
            </a:extLst>
          </p:cNvPr>
          <p:cNvPicPr>
            <a:picLocks noChangeAspect="1"/>
          </p:cNvPicPr>
          <p:nvPr/>
        </p:nvPicPr>
        <p:blipFill>
          <a:blip r:embed="rId3"/>
          <a:stretch>
            <a:fillRect/>
          </a:stretch>
        </p:blipFill>
        <p:spPr>
          <a:xfrm>
            <a:off x="6557697" y="4725987"/>
            <a:ext cx="4917196" cy="1450976"/>
          </a:xfrm>
          <a:prstGeom prst="rect">
            <a:avLst/>
          </a:prstGeom>
        </p:spPr>
      </p:pic>
    </p:spTree>
    <p:extLst>
      <p:ext uri="{BB962C8B-B14F-4D97-AF65-F5344CB8AC3E}">
        <p14:creationId xmlns:p14="http://schemas.microsoft.com/office/powerpoint/2010/main" val="1891476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9513-5D1D-47C1-A338-D2633289373D}"/>
              </a:ext>
            </a:extLst>
          </p:cNvPr>
          <p:cNvSpPr>
            <a:spLocks noGrp="1"/>
          </p:cNvSpPr>
          <p:nvPr>
            <p:ph type="title"/>
          </p:nvPr>
        </p:nvSpPr>
        <p:spPr>
          <a:xfrm>
            <a:off x="314325" y="7938"/>
            <a:ext cx="10515600" cy="1258888"/>
          </a:xfrm>
        </p:spPr>
        <p:txBody>
          <a:bodyPr/>
          <a:lstStyle/>
          <a:p>
            <a:r>
              <a:rPr lang="en-GB" dirty="0"/>
              <a:t>Activity – To write a setting description</a:t>
            </a:r>
          </a:p>
        </p:txBody>
      </p:sp>
      <p:sp>
        <p:nvSpPr>
          <p:cNvPr id="3" name="Content Placeholder 2">
            <a:extLst>
              <a:ext uri="{FF2B5EF4-FFF2-40B4-BE49-F238E27FC236}">
                <a16:creationId xmlns:a16="http://schemas.microsoft.com/office/drawing/2014/main" id="{2C927AED-AA24-4CE2-9DCD-139F19C2F396}"/>
              </a:ext>
            </a:extLst>
          </p:cNvPr>
          <p:cNvSpPr>
            <a:spLocks noGrp="1"/>
          </p:cNvSpPr>
          <p:nvPr>
            <p:ph idx="1"/>
          </p:nvPr>
        </p:nvSpPr>
        <p:spPr>
          <a:xfrm>
            <a:off x="314325" y="1333500"/>
            <a:ext cx="11525250" cy="5276850"/>
          </a:xfrm>
        </p:spPr>
        <p:txBody>
          <a:bodyPr>
            <a:normAutofit lnSpcReduction="10000"/>
          </a:bodyPr>
          <a:lstStyle/>
          <a:p>
            <a:r>
              <a:rPr lang="en-GB" dirty="0"/>
              <a:t>Read Chapter 18 again and get a picture in your mind of what the setting is like that Arthur and Maudie are travelling through.</a:t>
            </a:r>
          </a:p>
          <a:p>
            <a:r>
              <a:rPr lang="en-GB" dirty="0"/>
              <a:t>How might you improve it or what would you change completely?</a:t>
            </a:r>
          </a:p>
          <a:p>
            <a:endParaRPr lang="en-GB" dirty="0"/>
          </a:p>
          <a:p>
            <a:r>
              <a:rPr lang="en-GB" dirty="0"/>
              <a:t>You are going to write </a:t>
            </a:r>
            <a:r>
              <a:rPr lang="en-GB" b="1" u="sng" dirty="0"/>
              <a:t>your own version of the setting</a:t>
            </a:r>
            <a:r>
              <a:rPr lang="en-GB" dirty="0"/>
              <a:t> and what you think it looks like!</a:t>
            </a:r>
          </a:p>
          <a:p>
            <a:r>
              <a:rPr lang="en-GB" dirty="0"/>
              <a:t>Remember to add:</a:t>
            </a:r>
          </a:p>
          <a:p>
            <a:r>
              <a:rPr lang="en-GB" dirty="0"/>
              <a:t>Personification</a:t>
            </a:r>
          </a:p>
          <a:p>
            <a:r>
              <a:rPr lang="en-GB" dirty="0"/>
              <a:t>Metaphors</a:t>
            </a:r>
          </a:p>
          <a:p>
            <a:r>
              <a:rPr lang="en-GB" dirty="0"/>
              <a:t>Adjectives</a:t>
            </a:r>
          </a:p>
          <a:p>
            <a:r>
              <a:rPr lang="en-GB" dirty="0"/>
              <a:t>5 Senses – Hear, Smell, Taste, Touch, See</a:t>
            </a:r>
          </a:p>
          <a:p>
            <a:endParaRPr lang="en-GB" dirty="0"/>
          </a:p>
        </p:txBody>
      </p:sp>
    </p:spTree>
    <p:extLst>
      <p:ext uri="{BB962C8B-B14F-4D97-AF65-F5344CB8AC3E}">
        <p14:creationId xmlns:p14="http://schemas.microsoft.com/office/powerpoint/2010/main" val="4196150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3442A-ECA1-4FFE-A578-DB4ACB1E367D}"/>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Example</a:t>
            </a:r>
          </a:p>
        </p:txBody>
      </p:sp>
      <p:sp>
        <p:nvSpPr>
          <p:cNvPr id="3" name="Content Placeholder 2">
            <a:extLst>
              <a:ext uri="{FF2B5EF4-FFF2-40B4-BE49-F238E27FC236}">
                <a16:creationId xmlns:a16="http://schemas.microsoft.com/office/drawing/2014/main" id="{5A63A909-BAAB-4B74-A0F8-26AD6FE6C3EB}"/>
              </a:ext>
            </a:extLst>
          </p:cNvPr>
          <p:cNvSpPr>
            <a:spLocks noGrp="1"/>
          </p:cNvSpPr>
          <p:nvPr>
            <p:ph idx="1"/>
          </p:nvPr>
        </p:nvSpPr>
        <p:spPr>
          <a:xfrm>
            <a:off x="4810259" y="649480"/>
            <a:ext cx="6555347" cy="5546047"/>
          </a:xfrm>
        </p:spPr>
        <p:txBody>
          <a:bodyPr anchor="ctr">
            <a:normAutofit lnSpcReduction="10000"/>
          </a:bodyPr>
          <a:lstStyle/>
          <a:p>
            <a:pPr marL="0" indent="0">
              <a:buNone/>
            </a:pPr>
            <a:r>
              <a:rPr lang="en-GB" dirty="0"/>
              <a:t>As the Aurora effortlessly glided through the crisp, blue winter sky, Arthur looked out onto the horizon hoping to see the sun show its glowing, glistening face once again. As he stared out into the abyss, his gaze was met by two gargantuan, Great </a:t>
            </a:r>
            <a:r>
              <a:rPr lang="en-GB" dirty="0" err="1"/>
              <a:t>Glacies</a:t>
            </a:r>
            <a:r>
              <a:rPr lang="en-GB" dirty="0"/>
              <a:t>. They slowly meandered through the crashing waves with ease, as they then breached the water to share a friendly “hello” with the crew of the Aurora. Among the snow tipped peaks of the mountains ahead sat a few sprigs of grass, twisting and turning in the brisk breeze. The ship looked even more like an iceberg as the snow fell, it was covered in a thick, cold blanket.</a:t>
            </a:r>
          </a:p>
        </p:txBody>
      </p:sp>
    </p:spTree>
    <p:extLst>
      <p:ext uri="{BB962C8B-B14F-4D97-AF65-F5344CB8AC3E}">
        <p14:creationId xmlns:p14="http://schemas.microsoft.com/office/powerpoint/2010/main" val="3719854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C3F863-398F-4BF4-B814-5AE0BAB8DF19}"/>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kern="1200">
                <a:solidFill>
                  <a:srgbClr val="000000"/>
                </a:solidFill>
                <a:latin typeface="+mj-lt"/>
                <a:ea typeface="+mj-ea"/>
                <a:cs typeface="+mj-cs"/>
              </a:rPr>
              <a:t>Lunch</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2"/>
                </a:gs>
                <a:gs pos="23000">
                  <a:schemeClr val="accent2"/>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urger and Drink">
            <a:extLst>
              <a:ext uri="{FF2B5EF4-FFF2-40B4-BE49-F238E27FC236}">
                <a16:creationId xmlns:a16="http://schemas.microsoft.com/office/drawing/2014/main" id="{86D0EA57-D06B-492D-B385-E917259856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663942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FD682DE-FC3D-44D5-BFC5-9EE1B8B584A9}"/>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Poetry</a:t>
            </a:r>
          </a:p>
        </p:txBody>
      </p:sp>
    </p:spTree>
    <p:extLst>
      <p:ext uri="{BB962C8B-B14F-4D97-AF65-F5344CB8AC3E}">
        <p14:creationId xmlns:p14="http://schemas.microsoft.com/office/powerpoint/2010/main" val="140913056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1435EEA-4EB7-4759-B89A-34586B7C7CFE}"/>
              </a:ext>
            </a:extLst>
          </p:cNvPr>
          <p:cNvPicPr>
            <a:picLocks noChangeAspect="1"/>
          </p:cNvPicPr>
          <p:nvPr/>
        </p:nvPicPr>
        <p:blipFill rotWithShape="1">
          <a:blip r:embed="rId2"/>
          <a:srcRect r="2" b="9376"/>
          <a:stretch/>
        </p:blipFill>
        <p:spPr>
          <a:xfrm>
            <a:off x="20" y="10"/>
            <a:ext cx="6095980" cy="6857990"/>
          </a:xfrm>
          <a:prstGeom prst="rect">
            <a:avLst/>
          </a:prstGeom>
        </p:spPr>
      </p:pic>
      <p:pic>
        <p:nvPicPr>
          <p:cNvPr id="5" name="Picture 4">
            <a:extLst>
              <a:ext uri="{FF2B5EF4-FFF2-40B4-BE49-F238E27FC236}">
                <a16:creationId xmlns:a16="http://schemas.microsoft.com/office/drawing/2014/main" id="{1F386D4F-9DA7-4640-8CFB-E2CDB8776283}"/>
              </a:ext>
            </a:extLst>
          </p:cNvPr>
          <p:cNvPicPr>
            <a:picLocks noChangeAspect="1"/>
          </p:cNvPicPr>
          <p:nvPr/>
        </p:nvPicPr>
        <p:blipFill rotWithShape="1">
          <a:blip r:embed="rId3"/>
          <a:srcRect l="24456" r="16210" b="-1"/>
          <a:stretch/>
        </p:blipFill>
        <p:spPr>
          <a:xfrm>
            <a:off x="6096000" y="10"/>
            <a:ext cx="6096000" cy="6857990"/>
          </a:xfrm>
          <a:prstGeom prst="rect">
            <a:avLst/>
          </a:prstGeom>
        </p:spPr>
      </p:pic>
      <p:sp>
        <p:nvSpPr>
          <p:cNvPr id="22" name="Rectangle 1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2C87D01-9C8A-4473-BB66-B5A51BD2831B}"/>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Light in the dark</a:t>
            </a:r>
          </a:p>
        </p:txBody>
      </p:sp>
    </p:spTree>
    <p:extLst>
      <p:ext uri="{BB962C8B-B14F-4D97-AF65-F5344CB8AC3E}">
        <p14:creationId xmlns:p14="http://schemas.microsoft.com/office/powerpoint/2010/main" val="119174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9EBAC7-BC95-4B93-9CD2-A67470F6A545}"/>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French</a:t>
            </a:r>
          </a:p>
        </p:txBody>
      </p:sp>
    </p:spTree>
    <p:extLst>
      <p:ext uri="{BB962C8B-B14F-4D97-AF65-F5344CB8AC3E}">
        <p14:creationId xmlns:p14="http://schemas.microsoft.com/office/powerpoint/2010/main" val="2183814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199" y="1513946"/>
            <a:ext cx="8220075" cy="4882093"/>
          </a:xfrm>
        </p:spPr>
        <p:txBody>
          <a:bodyPr>
            <a:normAutofit/>
          </a:bodyPr>
          <a:lstStyle/>
          <a:p>
            <a:pPr marL="85725" algn="ctr"/>
            <a:r>
              <a:rPr lang="en-GB" sz="2400" dirty="0">
                <a:latin typeface="Twinkl" pitchFamily="2" charset="0"/>
              </a:rPr>
              <a:t>27</a:t>
            </a:r>
            <a:r>
              <a:rPr lang="en-GB" sz="2400" baseline="30000" dirty="0">
                <a:latin typeface="Twinkl" pitchFamily="2" charset="0"/>
              </a:rPr>
              <a:t>th</a:t>
            </a:r>
            <a:r>
              <a:rPr lang="en-GB" sz="2400" dirty="0">
                <a:latin typeface="Twinkl" pitchFamily="2" charset="0"/>
              </a:rPr>
              <a:t> January</a:t>
            </a:r>
          </a:p>
          <a:p>
            <a:pPr marL="85725" algn="ctr"/>
            <a:r>
              <a:rPr lang="en-US" altLang="en-US" dirty="0">
                <a:latin typeface="Twinkl" pitchFamily="2" charset="0"/>
                <a:ea typeface="ＭＳ Ｐゴシック" panose="020B0600070205080204" pitchFamily="34" charset="-128"/>
              </a:rPr>
              <a:t>Aim: To understand why Holocaust Day is remembered.</a:t>
            </a:r>
            <a:endParaRPr lang="en-GB" altLang="en-US" dirty="0">
              <a:latin typeface="Twinkl" pitchFamily="2" charset="0"/>
              <a:ea typeface="ＭＳ Ｐゴシック" panose="020B0600070205080204" pitchFamily="34" charset="-128"/>
            </a:endParaRPr>
          </a:p>
          <a:p>
            <a:pPr marL="85725" algn="ctr"/>
            <a:r>
              <a:rPr lang="en-GB" sz="2400" dirty="0">
                <a:latin typeface="Twinkl" pitchFamily="2" charset="0"/>
              </a:rPr>
              <a:t> </a:t>
            </a:r>
          </a:p>
        </p:txBody>
      </p:sp>
      <p:sp>
        <p:nvSpPr>
          <p:cNvPr id="3" name="Title 2"/>
          <p:cNvSpPr>
            <a:spLocks noGrp="1"/>
          </p:cNvSpPr>
          <p:nvPr>
            <p:ph type="title"/>
          </p:nvPr>
        </p:nvSpPr>
        <p:spPr>
          <a:xfrm>
            <a:off x="1981199" y="436950"/>
            <a:ext cx="8220075" cy="994306"/>
          </a:xfrm>
        </p:spPr>
        <p:txBody>
          <a:bodyPr/>
          <a:lstStyle/>
          <a:p>
            <a:r>
              <a:rPr lang="en-GB" dirty="0">
                <a:latin typeface="Twinkl SemiBold" pitchFamily="2" charset="0"/>
              </a:rPr>
              <a:t>Holocaust Memorial Day</a:t>
            </a:r>
          </a:p>
        </p:txBody>
      </p:sp>
      <p:pic>
        <p:nvPicPr>
          <p:cNvPr id="6" name="Picture 5">
            <a:extLst>
              <a:ext uri="{FF2B5EF4-FFF2-40B4-BE49-F238E27FC236}">
                <a16:creationId xmlns:a16="http://schemas.microsoft.com/office/drawing/2014/main" id="{F2766FB0-C1AD-4DE6-8D1A-115BD1826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155" y="2596812"/>
            <a:ext cx="5852160" cy="3291840"/>
          </a:xfrm>
          <a:prstGeom prst="rect">
            <a:avLst/>
          </a:prstGeom>
        </p:spPr>
      </p:pic>
    </p:spTree>
    <p:extLst>
      <p:ext uri="{BB962C8B-B14F-4D97-AF65-F5344CB8AC3E}">
        <p14:creationId xmlns:p14="http://schemas.microsoft.com/office/powerpoint/2010/main" val="213837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199" y="1879600"/>
            <a:ext cx="8220075" cy="4516439"/>
          </a:xfrm>
        </p:spPr>
        <p:txBody>
          <a:bodyPr/>
          <a:lstStyle/>
          <a:p>
            <a:pPr marL="285750" indent="-200025" algn="just">
              <a:buFont typeface="Arial" panose="020B0604020202020204" pitchFamily="34" charset="0"/>
              <a:buChar char="•"/>
            </a:pPr>
            <a:r>
              <a:rPr lang="en-GB" dirty="0">
                <a:latin typeface="Twinkl" pitchFamily="2" charset="0"/>
              </a:rPr>
              <a:t>Each year on or around 27</a:t>
            </a:r>
            <a:r>
              <a:rPr lang="en-GB" baseline="30000" dirty="0">
                <a:latin typeface="Twinkl" pitchFamily="2" charset="0"/>
              </a:rPr>
              <a:t>th</a:t>
            </a:r>
            <a:r>
              <a:rPr lang="en-GB" dirty="0">
                <a:latin typeface="Twinkl" pitchFamily="2" charset="0"/>
              </a:rPr>
              <a:t> January, we learn about events that have happened in the past, when people were treated badly. This is so that we can learn from them and make sure they don’t happen again. </a:t>
            </a:r>
          </a:p>
          <a:p>
            <a:pPr marL="285750" indent="-200025" algn="just">
              <a:buFont typeface="Arial" panose="020B0604020202020204" pitchFamily="34" charset="0"/>
              <a:buChar char="•"/>
            </a:pPr>
            <a:r>
              <a:rPr lang="en-GB" dirty="0">
                <a:latin typeface="Twinkl" pitchFamily="2" charset="0"/>
              </a:rPr>
              <a:t>Holocaust Memorial Day is the day that the British Government has chosen to remember the Holocaust, Nazi persecution and terrible crimes committed during conflicts in Cambodia, Rwanda, Bosnia and Darfur. </a:t>
            </a:r>
          </a:p>
        </p:txBody>
      </p:sp>
      <p:sp>
        <p:nvSpPr>
          <p:cNvPr id="2" name="Title 1"/>
          <p:cNvSpPr>
            <a:spLocks noGrp="1"/>
          </p:cNvSpPr>
          <p:nvPr>
            <p:ph type="title"/>
          </p:nvPr>
        </p:nvSpPr>
        <p:spPr>
          <a:xfrm>
            <a:off x="1981199" y="436950"/>
            <a:ext cx="8220075" cy="1400705"/>
          </a:xfrm>
        </p:spPr>
        <p:txBody>
          <a:bodyPr/>
          <a:lstStyle/>
          <a:p>
            <a:pPr algn="ctr"/>
            <a:r>
              <a:rPr lang="en-GB" b="1" dirty="0">
                <a:latin typeface="Twinkl" pitchFamily="2" charset="0"/>
              </a:rPr>
              <a:t>What Is the Holocaust</a:t>
            </a:r>
            <a:br>
              <a:rPr lang="en-GB" b="1" dirty="0">
                <a:latin typeface="Twinkl" pitchFamily="2" charset="0"/>
              </a:rPr>
            </a:br>
            <a:r>
              <a:rPr lang="en-GB" b="1" dirty="0">
                <a:latin typeface="Twinkl" pitchFamily="2" charset="0"/>
              </a:rPr>
              <a:t>Memorial Day?</a:t>
            </a:r>
          </a:p>
        </p:txBody>
      </p:sp>
      <p:grpSp>
        <p:nvGrpSpPr>
          <p:cNvPr id="10" name="Group 9"/>
          <p:cNvGrpSpPr/>
          <p:nvPr/>
        </p:nvGrpSpPr>
        <p:grpSpPr>
          <a:xfrm>
            <a:off x="3952959" y="3848034"/>
            <a:ext cx="5047210" cy="2341100"/>
            <a:chOff x="2428959" y="3848034"/>
            <a:chExt cx="5047210" cy="23411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443" b="9319"/>
            <a:stretch/>
          </p:blipFill>
          <p:spPr>
            <a:xfrm>
              <a:off x="2428959" y="3848034"/>
              <a:ext cx="4286082" cy="2341100"/>
            </a:xfrm>
            <a:prstGeom prst="rect">
              <a:avLst/>
            </a:prstGeom>
          </p:spPr>
        </p:pic>
        <p:sp>
          <p:nvSpPr>
            <p:cNvPr id="6" name="TextBox 5"/>
            <p:cNvSpPr txBox="1"/>
            <p:nvPr/>
          </p:nvSpPr>
          <p:spPr>
            <a:xfrm>
              <a:off x="6239933" y="4833918"/>
              <a:ext cx="1236236" cy="369332"/>
            </a:xfrm>
            <a:prstGeom prst="borderCallout1">
              <a:avLst>
                <a:gd name="adj1" fmla="val 46259"/>
                <a:gd name="adj2" fmla="val 1464"/>
                <a:gd name="adj3" fmla="val 91868"/>
                <a:gd name="adj4" fmla="val -51898"/>
              </a:avLst>
            </a:prstGeom>
            <a:solidFill>
              <a:schemeClr val="bg1"/>
            </a:solidFill>
            <a:ln w="12700">
              <a:solidFill>
                <a:schemeClr val="tx1"/>
              </a:solidFill>
              <a:tailEnd type="oval"/>
            </a:ln>
          </p:spPr>
          <p:txBody>
            <a:bodyPr wrap="none" rtlCol="0">
              <a:spAutoFit/>
            </a:bodyPr>
            <a:lstStyle/>
            <a:p>
              <a:r>
                <a:rPr lang="en-GB" dirty="0">
                  <a:solidFill>
                    <a:srgbClr val="1C1C1C"/>
                  </a:solidFill>
                  <a:latin typeface="Twinkl" pitchFamily="2" charset="0"/>
                </a:rPr>
                <a:t>Cambodia</a:t>
              </a:r>
            </a:p>
          </p:txBody>
        </p:sp>
        <p:sp>
          <p:nvSpPr>
            <p:cNvPr id="7" name="TextBox 6"/>
            <p:cNvSpPr txBox="1"/>
            <p:nvPr/>
          </p:nvSpPr>
          <p:spPr>
            <a:xfrm>
              <a:off x="5029200" y="5738588"/>
              <a:ext cx="1031051" cy="369332"/>
            </a:xfrm>
            <a:prstGeom prst="borderCallout1">
              <a:avLst>
                <a:gd name="adj1" fmla="val 46259"/>
                <a:gd name="adj2" fmla="val 1464"/>
                <a:gd name="adj3" fmla="val -91526"/>
                <a:gd name="adj4" fmla="val -22508"/>
              </a:avLst>
            </a:prstGeom>
            <a:solidFill>
              <a:schemeClr val="bg1"/>
            </a:solidFill>
            <a:ln w="12700">
              <a:solidFill>
                <a:schemeClr val="tx1"/>
              </a:solidFill>
              <a:tailEnd type="oval"/>
            </a:ln>
          </p:spPr>
          <p:txBody>
            <a:bodyPr wrap="none" rtlCol="0">
              <a:spAutoFit/>
            </a:bodyPr>
            <a:lstStyle/>
            <a:p>
              <a:r>
                <a:rPr lang="en-GB" dirty="0">
                  <a:solidFill>
                    <a:srgbClr val="1C1C1C"/>
                  </a:solidFill>
                  <a:latin typeface="Twinkl" pitchFamily="2" charset="0"/>
                </a:rPr>
                <a:t>Rwanda</a:t>
              </a:r>
            </a:p>
          </p:txBody>
        </p:sp>
        <p:sp>
          <p:nvSpPr>
            <p:cNvPr id="8" name="TextBox 7"/>
            <p:cNvSpPr txBox="1"/>
            <p:nvPr/>
          </p:nvSpPr>
          <p:spPr>
            <a:xfrm>
              <a:off x="3762206" y="4126990"/>
              <a:ext cx="889987" cy="369332"/>
            </a:xfrm>
            <a:prstGeom prst="borderCallout1">
              <a:avLst>
                <a:gd name="adj1" fmla="val 98985"/>
                <a:gd name="adj2" fmla="val 84550"/>
                <a:gd name="adj3" fmla="val 167518"/>
                <a:gd name="adj4" fmla="val 110009"/>
              </a:avLst>
            </a:prstGeom>
            <a:solidFill>
              <a:schemeClr val="bg1"/>
            </a:solidFill>
            <a:ln w="12700">
              <a:solidFill>
                <a:schemeClr val="tx1"/>
              </a:solidFill>
              <a:tailEnd type="oval"/>
            </a:ln>
          </p:spPr>
          <p:txBody>
            <a:bodyPr wrap="none" rtlCol="0">
              <a:spAutoFit/>
            </a:bodyPr>
            <a:lstStyle/>
            <a:p>
              <a:r>
                <a:rPr lang="en-GB" dirty="0">
                  <a:solidFill>
                    <a:srgbClr val="1C1C1C"/>
                  </a:solidFill>
                  <a:latin typeface="Twinkl" pitchFamily="2" charset="0"/>
                </a:rPr>
                <a:t>Bosnia</a:t>
              </a:r>
            </a:p>
          </p:txBody>
        </p:sp>
        <p:sp>
          <p:nvSpPr>
            <p:cNvPr id="9" name="TextBox 8"/>
            <p:cNvSpPr txBox="1"/>
            <p:nvPr/>
          </p:nvSpPr>
          <p:spPr>
            <a:xfrm>
              <a:off x="3359691" y="4833918"/>
              <a:ext cx="825867" cy="369332"/>
            </a:xfrm>
            <a:prstGeom prst="borderCallout1">
              <a:avLst>
                <a:gd name="adj1" fmla="val 50844"/>
                <a:gd name="adj2" fmla="val 99274"/>
                <a:gd name="adj3" fmla="val 94160"/>
                <a:gd name="adj4" fmla="val 172078"/>
              </a:avLst>
            </a:prstGeom>
            <a:solidFill>
              <a:schemeClr val="bg1"/>
            </a:solidFill>
            <a:ln w="12700">
              <a:solidFill>
                <a:schemeClr val="tx1"/>
              </a:solidFill>
              <a:tailEnd type="oval"/>
            </a:ln>
          </p:spPr>
          <p:txBody>
            <a:bodyPr wrap="none" rtlCol="0">
              <a:spAutoFit/>
            </a:bodyPr>
            <a:lstStyle/>
            <a:p>
              <a:r>
                <a:rPr lang="en-GB" dirty="0">
                  <a:solidFill>
                    <a:srgbClr val="1C1C1C"/>
                  </a:solidFill>
                  <a:latin typeface="Twinkl" pitchFamily="2" charset="0"/>
                </a:rPr>
                <a:t>Darfur</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7643" y="1513946"/>
            <a:ext cx="4447579" cy="4882093"/>
          </a:xfrm>
        </p:spPr>
        <p:txBody>
          <a:bodyPr>
            <a:normAutofit/>
          </a:bodyPr>
          <a:lstStyle/>
          <a:p>
            <a:pPr marL="371475" indent="-285750" algn="just">
              <a:buFont typeface="Arial" panose="020B0604020202020204" pitchFamily="34" charset="0"/>
              <a:buChar char="•"/>
            </a:pPr>
            <a:r>
              <a:rPr lang="en-GB" dirty="0">
                <a:latin typeface="Twinkl" pitchFamily="2" charset="0"/>
              </a:rPr>
              <a:t>The Nazis, the people in charge of Germany from 1933-1945, did not like Jewish people. </a:t>
            </a:r>
          </a:p>
          <a:p>
            <a:pPr marL="371475" indent="-285750" algn="just">
              <a:buFont typeface="Arial" panose="020B0604020202020204" pitchFamily="34" charset="0"/>
              <a:buChar char="•"/>
            </a:pPr>
            <a:r>
              <a:rPr lang="en-GB" dirty="0">
                <a:latin typeface="Twinkl" pitchFamily="2" charset="0"/>
              </a:rPr>
              <a:t>They encouraged ordinary citizens to make life difficult for Jewish people.</a:t>
            </a:r>
          </a:p>
          <a:p>
            <a:pPr marL="371475" indent="-285750" algn="just">
              <a:buFont typeface="Arial" panose="020B0604020202020204" pitchFamily="34" charset="0"/>
              <a:buChar char="•"/>
            </a:pPr>
            <a:r>
              <a:rPr lang="en-GB" dirty="0">
                <a:latin typeface="Twinkl" pitchFamily="2" charset="0"/>
              </a:rPr>
              <a:t>People were allowed to abuse them, physically and emotionally. Many Jewish people and families decided to move to Amsterdam in the Netherlands to set up a new </a:t>
            </a:r>
            <a:r>
              <a:rPr lang="en-GB" b="1" dirty="0">
                <a:latin typeface="Twinkl" pitchFamily="2" charset="0"/>
              </a:rPr>
              <a:t>home</a:t>
            </a:r>
            <a:r>
              <a:rPr lang="en-GB" dirty="0">
                <a:latin typeface="Twinkl" pitchFamily="2" charset="0"/>
              </a:rPr>
              <a:t>.</a:t>
            </a:r>
          </a:p>
          <a:p>
            <a:pPr marL="371475" indent="-285750" algn="just">
              <a:buFont typeface="Arial" panose="020B0604020202020204" pitchFamily="34" charset="0"/>
              <a:buChar char="•"/>
            </a:pPr>
            <a:r>
              <a:rPr lang="en-GB" dirty="0">
                <a:latin typeface="Twinkl" pitchFamily="2" charset="0"/>
              </a:rPr>
              <a:t>The Nazis said that all Jews had to wear a yellow star of David on their outer clothing so people could see exactly who was Jewish. </a:t>
            </a:r>
          </a:p>
        </p:txBody>
      </p:sp>
      <p:sp>
        <p:nvSpPr>
          <p:cNvPr id="3" name="Title 2"/>
          <p:cNvSpPr>
            <a:spLocks noGrp="1"/>
          </p:cNvSpPr>
          <p:nvPr>
            <p:ph type="title"/>
          </p:nvPr>
        </p:nvSpPr>
        <p:spPr>
          <a:xfrm>
            <a:off x="1981199" y="436950"/>
            <a:ext cx="8220075" cy="994306"/>
          </a:xfrm>
        </p:spPr>
        <p:txBody>
          <a:bodyPr/>
          <a:lstStyle/>
          <a:p>
            <a:r>
              <a:rPr lang="en-GB" b="1" dirty="0">
                <a:latin typeface="Twinkl" pitchFamily="2" charset="0"/>
              </a:rPr>
              <a:t>What Was the Holocaust?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7449" y="3702470"/>
            <a:ext cx="1665505" cy="2487978"/>
          </a:xfrm>
          <a:prstGeom prst="rect">
            <a:avLst/>
          </a:prstGeom>
          <a:effectLst>
            <a:outerShdw blurRad="50800" dist="38100" dir="18900000" algn="b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7896" y="3450992"/>
            <a:ext cx="1865983" cy="2487978"/>
          </a:xfrm>
          <a:prstGeom prst="rect">
            <a:avLst/>
          </a:prstGeom>
          <a:effectLst>
            <a:outerShdw blurRad="50800" dist="38100" dir="18900000" algn="bl" rotWithShape="0">
              <a:prstClr val="black">
                <a:alpha val="40000"/>
              </a:prstClr>
            </a:outerShdw>
          </a:effectLst>
        </p:spPr>
      </p:pic>
      <p:sp>
        <p:nvSpPr>
          <p:cNvPr id="7" name="TextBox 6"/>
          <p:cNvSpPr txBox="1"/>
          <p:nvPr/>
        </p:nvSpPr>
        <p:spPr>
          <a:xfrm>
            <a:off x="4128957" y="6594508"/>
            <a:ext cx="3934090" cy="184666"/>
          </a:xfrm>
          <a:prstGeom prst="rect">
            <a:avLst/>
          </a:prstGeom>
          <a:noFill/>
        </p:spPr>
        <p:txBody>
          <a:bodyPr wrap="none" rtlCol="0">
            <a:spAutoFit/>
          </a:bodyPr>
          <a:lstStyle/>
          <a:p>
            <a:pPr algn="ctr"/>
            <a:r>
              <a:rPr lang="en-GB" sz="600" dirty="0">
                <a:solidFill>
                  <a:prstClr val="white"/>
                </a:solidFill>
                <a:latin typeface="Tuffy" panose="020B0603060100000000" pitchFamily="34" charset="0"/>
                <a:ea typeface="Tuffy" panose="020B0603060100000000" pitchFamily="34" charset="0"/>
              </a:rPr>
              <a:t>Photos by Adam Jones, Ph.D. - Global Photo Archive and </a:t>
            </a:r>
            <a:r>
              <a:rPr lang="en-GB" sz="600" dirty="0" err="1">
                <a:solidFill>
                  <a:prstClr val="white"/>
                </a:solidFill>
                <a:latin typeface="Tuffy" panose="020B0603060100000000" pitchFamily="34" charset="0"/>
                <a:ea typeface="Tuffy" panose="020B0603060100000000" pitchFamily="34" charset="0"/>
              </a:rPr>
              <a:t>jamiejohndavies</a:t>
            </a:r>
            <a:r>
              <a:rPr lang="en-GB" sz="600" dirty="0">
                <a:solidFill>
                  <a:prstClr val="white"/>
                </a:solidFill>
                <a:latin typeface="Tuffy" panose="020B0603060100000000" pitchFamily="34" charset="0"/>
                <a:ea typeface="Tuffy" panose="020B0603060100000000" pitchFamily="34" charset="0"/>
              </a:rPr>
              <a:t> (@flickr.com) are licensed under CC BY 3.0.</a:t>
            </a:r>
          </a:p>
        </p:txBody>
      </p:sp>
      <p:sp>
        <p:nvSpPr>
          <p:cNvPr id="8" name="Rectangle 7"/>
          <p:cNvSpPr/>
          <p:nvPr/>
        </p:nvSpPr>
        <p:spPr>
          <a:xfrm>
            <a:off x="6362518" y="1485927"/>
            <a:ext cx="3536858" cy="1754326"/>
          </a:xfrm>
          <a:prstGeom prst="rect">
            <a:avLst/>
          </a:prstGeom>
        </p:spPr>
        <p:txBody>
          <a:bodyPr wrap="square">
            <a:spAutoFit/>
          </a:bodyPr>
          <a:lstStyle/>
          <a:p>
            <a:pPr marL="285750" indent="-285750" algn="just">
              <a:buFont typeface="Arial" panose="020B0604020202020204" pitchFamily="34" charset="0"/>
              <a:buChar char="•"/>
            </a:pPr>
            <a:r>
              <a:rPr lang="en-GB" dirty="0">
                <a:solidFill>
                  <a:srgbClr val="1C1C1C"/>
                </a:solidFill>
                <a:latin typeface="Twinkl" pitchFamily="2" charset="0"/>
              </a:rPr>
              <a:t>The Holocaust was a movement that started with discriminating against Jewish people. It ended with millions of people being killed because of who they were.</a:t>
            </a:r>
          </a:p>
        </p:txBody>
      </p:sp>
    </p:spTree>
    <p:extLst>
      <p:ext uri="{BB962C8B-B14F-4D97-AF65-F5344CB8AC3E}">
        <p14:creationId xmlns:p14="http://schemas.microsoft.com/office/powerpoint/2010/main" val="41545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199" y="1513946"/>
            <a:ext cx="8220075" cy="4882093"/>
          </a:xfrm>
        </p:spPr>
        <p:txBody>
          <a:bodyPr/>
          <a:lstStyle/>
          <a:p>
            <a:pPr marL="85725" algn="just"/>
            <a:r>
              <a:rPr lang="en-GB" dirty="0">
                <a:latin typeface="Twinkl" pitchFamily="2" charset="0"/>
              </a:rPr>
              <a:t>Nazis said that Jewish people could not:</a:t>
            </a:r>
          </a:p>
          <a:p>
            <a:pPr marL="449263" indent="-185738" algn="just">
              <a:buFont typeface="Arial" panose="020B0604020202020204" pitchFamily="34" charset="0"/>
              <a:buChar char="•"/>
            </a:pPr>
            <a:r>
              <a:rPr lang="en-GB" dirty="0">
                <a:latin typeface="Twinkl" pitchFamily="2" charset="0"/>
              </a:rPr>
              <a:t>sit on the benches in parks;</a:t>
            </a:r>
          </a:p>
          <a:p>
            <a:pPr marL="449263" indent="-185738" algn="just">
              <a:buFont typeface="Arial" panose="020B0604020202020204" pitchFamily="34" charset="0"/>
              <a:buChar char="•"/>
            </a:pPr>
            <a:r>
              <a:rPr lang="en-GB" dirty="0">
                <a:latin typeface="Twinkl" pitchFamily="2" charset="0"/>
              </a:rPr>
              <a:t>go to the swimming pool;</a:t>
            </a:r>
          </a:p>
          <a:p>
            <a:pPr marL="449263" indent="-185738" algn="just">
              <a:buFont typeface="Arial" panose="020B0604020202020204" pitchFamily="34" charset="0"/>
              <a:buChar char="•"/>
            </a:pPr>
            <a:r>
              <a:rPr lang="en-GB" dirty="0">
                <a:latin typeface="Twinkl" pitchFamily="2" charset="0"/>
              </a:rPr>
              <a:t>own a bike or a radio;</a:t>
            </a:r>
          </a:p>
          <a:p>
            <a:pPr marL="449263" indent="-185738" algn="just">
              <a:buFont typeface="Arial" panose="020B0604020202020204" pitchFamily="34" charset="0"/>
              <a:buChar char="•"/>
            </a:pPr>
            <a:r>
              <a:rPr lang="en-GB" dirty="0">
                <a:latin typeface="Twinkl" pitchFamily="2" charset="0"/>
              </a:rPr>
              <a:t>go to restaurants or German shops;</a:t>
            </a:r>
          </a:p>
          <a:p>
            <a:pPr marL="449263" indent="-185738" algn="just">
              <a:buFont typeface="Arial" panose="020B0604020202020204" pitchFamily="34" charset="0"/>
              <a:buChar char="•"/>
            </a:pPr>
            <a:r>
              <a:rPr lang="en-GB" dirty="0">
                <a:latin typeface="Twinkl" pitchFamily="2" charset="0"/>
              </a:rPr>
              <a:t>own a passport or vote in the elections;</a:t>
            </a:r>
          </a:p>
          <a:p>
            <a:pPr marL="449263" indent="-185738" algn="just">
              <a:buFont typeface="Arial" panose="020B0604020202020204" pitchFamily="34" charset="0"/>
              <a:buChar char="•"/>
            </a:pPr>
            <a:r>
              <a:rPr lang="en-GB" dirty="0">
                <a:latin typeface="Twinkl" pitchFamily="2" charset="0"/>
              </a:rPr>
              <a:t>attend school or university;</a:t>
            </a:r>
          </a:p>
          <a:p>
            <a:pPr marL="449263" indent="-185738" algn="just">
              <a:buFont typeface="Arial" panose="020B0604020202020204" pitchFamily="34" charset="0"/>
              <a:buChar char="•"/>
            </a:pPr>
            <a:r>
              <a:rPr lang="en-GB" dirty="0">
                <a:latin typeface="Twinkl" pitchFamily="2" charset="0"/>
              </a:rPr>
              <a:t>go to the cinema, theatre, concerts, exhibitions, beaches and holiday resorts;</a:t>
            </a:r>
          </a:p>
          <a:p>
            <a:pPr marL="449263" indent="-185738" algn="just">
              <a:buFont typeface="Arial" panose="020B0604020202020204" pitchFamily="34" charset="0"/>
              <a:buChar char="•"/>
            </a:pPr>
            <a:r>
              <a:rPr lang="en-GB" dirty="0">
                <a:latin typeface="Twinkl" pitchFamily="2" charset="0"/>
              </a:rPr>
              <a:t>…and many other everyday rights which other German people had.</a:t>
            </a:r>
          </a:p>
          <a:p>
            <a:pPr marL="85725" algn="just"/>
            <a:r>
              <a:rPr lang="en-GB" b="1" dirty="0">
                <a:latin typeface="Twinkl" pitchFamily="2" charset="0"/>
              </a:rPr>
              <a:t>How would you feel if you weren’t allowed to have a bike, a television or a tablet, just because of your religion? </a:t>
            </a:r>
          </a:p>
        </p:txBody>
      </p:sp>
      <p:sp>
        <p:nvSpPr>
          <p:cNvPr id="3" name="Title 2"/>
          <p:cNvSpPr>
            <a:spLocks noGrp="1"/>
          </p:cNvSpPr>
          <p:nvPr>
            <p:ph type="title"/>
          </p:nvPr>
        </p:nvSpPr>
        <p:spPr>
          <a:xfrm>
            <a:off x="1981199" y="436950"/>
            <a:ext cx="8220075" cy="994306"/>
          </a:xfrm>
        </p:spPr>
        <p:txBody>
          <a:bodyPr/>
          <a:lstStyle/>
          <a:p>
            <a:r>
              <a:rPr lang="en-GB" b="1" dirty="0">
                <a:latin typeface="Twinkl" pitchFamily="2" charset="0"/>
              </a:rPr>
              <a:t>What Did the Nazis Do?</a:t>
            </a:r>
          </a:p>
        </p:txBody>
      </p:sp>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0922" y="1794934"/>
            <a:ext cx="1751950" cy="2015911"/>
          </a:xfrm>
          <a:prstGeom prst="rect">
            <a:avLst/>
          </a:prstGeom>
        </p:spPr>
      </p:pic>
    </p:spTree>
    <p:extLst>
      <p:ext uri="{BB962C8B-B14F-4D97-AF65-F5344CB8AC3E}">
        <p14:creationId xmlns:p14="http://schemas.microsoft.com/office/powerpoint/2010/main" val="39249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2" presetClass="emph" presetSubtype="0" repeatCount="indefinite" fill="hold" nodeType="clickEffect">
                                  <p:stCondLst>
                                    <p:cond delay="0"/>
                                  </p:stCondLst>
                                  <p:endCondLst>
                                    <p:cond evt="onNext" delay="0">
                                      <p:tgtEl>
                                        <p:sldTgt/>
                                      </p:tgtEl>
                                    </p:cond>
                                  </p:endCondLst>
                                  <p:childTnLst>
                                    <p:animRot by="120000">
                                      <p:cBhvr>
                                        <p:cTn id="46" dur="100" fill="hold">
                                          <p:stCondLst>
                                            <p:cond delay="0"/>
                                          </p:stCondLst>
                                        </p:cTn>
                                        <p:tgtEl>
                                          <p:spTgt spid="8"/>
                                        </p:tgtEl>
                                        <p:attrNameLst>
                                          <p:attrName>r</p:attrName>
                                        </p:attrNameLst>
                                      </p:cBhvr>
                                    </p:animRot>
                                    <p:animRot by="-240000">
                                      <p:cBhvr>
                                        <p:cTn id="47" dur="200" fill="hold">
                                          <p:stCondLst>
                                            <p:cond delay="200"/>
                                          </p:stCondLst>
                                        </p:cTn>
                                        <p:tgtEl>
                                          <p:spTgt spid="8"/>
                                        </p:tgtEl>
                                        <p:attrNameLst>
                                          <p:attrName>r</p:attrName>
                                        </p:attrNameLst>
                                      </p:cBhvr>
                                    </p:animRot>
                                    <p:animRot by="240000">
                                      <p:cBhvr>
                                        <p:cTn id="48" dur="200" fill="hold">
                                          <p:stCondLst>
                                            <p:cond delay="400"/>
                                          </p:stCondLst>
                                        </p:cTn>
                                        <p:tgtEl>
                                          <p:spTgt spid="8"/>
                                        </p:tgtEl>
                                        <p:attrNameLst>
                                          <p:attrName>r</p:attrName>
                                        </p:attrNameLst>
                                      </p:cBhvr>
                                    </p:animRot>
                                    <p:animRot by="-240000">
                                      <p:cBhvr>
                                        <p:cTn id="49" dur="200" fill="hold">
                                          <p:stCondLst>
                                            <p:cond delay="600"/>
                                          </p:stCondLst>
                                        </p:cTn>
                                        <p:tgtEl>
                                          <p:spTgt spid="8"/>
                                        </p:tgtEl>
                                        <p:attrNameLst>
                                          <p:attrName>r</p:attrName>
                                        </p:attrNameLst>
                                      </p:cBhvr>
                                    </p:animRot>
                                    <p:animRot by="120000">
                                      <p:cBhvr>
                                        <p:cTn id="5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199" y="1513946"/>
            <a:ext cx="8220075" cy="4882093"/>
          </a:xfrm>
        </p:spPr>
        <p:txBody>
          <a:bodyPr/>
          <a:lstStyle/>
          <a:p>
            <a:pPr marL="449263" indent="-185738" algn="just">
              <a:buFont typeface="Arial" panose="020B0604020202020204" pitchFamily="34" charset="0"/>
              <a:buChar char="•"/>
            </a:pPr>
            <a:r>
              <a:rPr lang="en-GB" dirty="0">
                <a:latin typeface="Twinkl" pitchFamily="2" charset="0"/>
              </a:rPr>
              <a:t>Many Jewish parents decided to send their children to England as they thought it would be safer for them. </a:t>
            </a:r>
          </a:p>
          <a:p>
            <a:pPr marL="449263" indent="-185738" algn="just">
              <a:buFont typeface="Arial" panose="020B0604020202020204" pitchFamily="34" charset="0"/>
              <a:buChar char="•"/>
            </a:pPr>
            <a:r>
              <a:rPr lang="en-GB" dirty="0">
                <a:latin typeface="Twinkl" pitchFamily="2" charset="0"/>
              </a:rPr>
              <a:t>A special organisation, called </a:t>
            </a:r>
            <a:r>
              <a:rPr lang="en-GB" dirty="0" err="1">
                <a:latin typeface="Twinkl" pitchFamily="2" charset="0"/>
              </a:rPr>
              <a:t>Kindertransport</a:t>
            </a:r>
            <a:r>
              <a:rPr lang="en-GB" dirty="0">
                <a:latin typeface="Twinkl" pitchFamily="2" charset="0"/>
              </a:rPr>
              <a:t>, helped children to leave Germany and travel to England to make a new </a:t>
            </a:r>
            <a:r>
              <a:rPr lang="en-GB" b="1" dirty="0">
                <a:latin typeface="Twinkl" pitchFamily="2" charset="0"/>
              </a:rPr>
              <a:t>home</a:t>
            </a:r>
            <a:r>
              <a:rPr lang="en-GB" dirty="0">
                <a:latin typeface="Twinkl" pitchFamily="2" charset="0"/>
              </a:rPr>
              <a:t> with a new family. </a:t>
            </a:r>
          </a:p>
          <a:p>
            <a:pPr marL="449263" indent="-185738" algn="just">
              <a:buFont typeface="Arial" panose="020B0604020202020204" pitchFamily="34" charset="0"/>
              <a:buChar char="•"/>
            </a:pPr>
            <a:r>
              <a:rPr lang="en-GB" dirty="0">
                <a:latin typeface="Twinkl" pitchFamily="2" charset="0"/>
              </a:rPr>
              <a:t>The children would not have been given long to pack their suitcases. </a:t>
            </a:r>
          </a:p>
        </p:txBody>
      </p:sp>
      <p:sp>
        <p:nvSpPr>
          <p:cNvPr id="3" name="Title 2"/>
          <p:cNvSpPr>
            <a:spLocks noGrp="1"/>
          </p:cNvSpPr>
          <p:nvPr>
            <p:ph type="title"/>
          </p:nvPr>
        </p:nvSpPr>
        <p:spPr>
          <a:xfrm>
            <a:off x="1981199" y="436950"/>
            <a:ext cx="8220075" cy="994306"/>
          </a:xfrm>
        </p:spPr>
        <p:txBody>
          <a:bodyPr/>
          <a:lstStyle/>
          <a:p>
            <a:r>
              <a:rPr lang="en-GB" b="1" dirty="0">
                <a:latin typeface="Twinkl" pitchFamily="2" charset="0"/>
              </a:rPr>
              <a:t>Jewish Children</a:t>
            </a:r>
          </a:p>
        </p:txBody>
      </p:sp>
      <p:sp>
        <p:nvSpPr>
          <p:cNvPr id="7" name="TextBox 6"/>
          <p:cNvSpPr txBox="1"/>
          <p:nvPr/>
        </p:nvSpPr>
        <p:spPr>
          <a:xfrm>
            <a:off x="2488513" y="3791747"/>
            <a:ext cx="3348568" cy="2272935"/>
          </a:xfrm>
          <a:prstGeom prst="roundRect">
            <a:avLst>
              <a:gd name="adj" fmla="val 2661"/>
            </a:avLst>
          </a:prstGeom>
          <a:solidFill>
            <a:schemeClr val="accent3"/>
          </a:solidFill>
        </p:spPr>
        <p:txBody>
          <a:bodyPr wrap="square" lIns="144000" tIns="144000" rIns="144000" bIns="144000" rtlCol="0">
            <a:spAutoFit/>
          </a:bodyPr>
          <a:lstStyle/>
          <a:p>
            <a:pPr algn="just"/>
            <a:r>
              <a:rPr lang="en-GB" dirty="0">
                <a:solidFill>
                  <a:srgbClr val="1C1C1C"/>
                </a:solidFill>
                <a:latin typeface="Twinkl" pitchFamily="2" charset="0"/>
              </a:rPr>
              <a:t>Imagine you were told you were going on a journey but you didn’t know where you were going or how long you were going for.</a:t>
            </a:r>
          </a:p>
          <a:p>
            <a:pPr algn="just"/>
            <a:endParaRPr lang="en-GB" dirty="0">
              <a:solidFill>
                <a:srgbClr val="1C1C1C"/>
              </a:solidFill>
              <a:latin typeface="Twinkl" pitchFamily="2" charset="0"/>
            </a:endParaRPr>
          </a:p>
          <a:p>
            <a:pPr algn="just"/>
            <a:r>
              <a:rPr lang="en-GB" dirty="0">
                <a:solidFill>
                  <a:srgbClr val="1C1C1C"/>
                </a:solidFill>
                <a:latin typeface="Twinkl" pitchFamily="2" charset="0"/>
              </a:rPr>
              <a:t>What would you pack? </a:t>
            </a:r>
          </a:p>
        </p:txBody>
      </p:sp>
      <p:pic>
        <p:nvPicPr>
          <p:cNvPr id="8" name="Picture 7">
            <a:extLst>
              <a:ext uri="{FF2B5EF4-FFF2-40B4-BE49-F238E27FC236}">
                <a16:creationId xmlns:a16="http://schemas.microsoft.com/office/drawing/2014/main" id="{9BE6CC0E-8855-4500-B97D-5DE10D516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960"/>
          <a:stretch/>
        </p:blipFill>
        <p:spPr>
          <a:xfrm>
            <a:off x="6746148" y="3572050"/>
            <a:ext cx="2546058" cy="3285950"/>
          </a:xfrm>
          <a:prstGeom prst="rect">
            <a:avLst/>
          </a:prstGeom>
        </p:spPr>
      </p:pic>
    </p:spTree>
    <p:extLst>
      <p:ext uri="{BB962C8B-B14F-4D97-AF65-F5344CB8AC3E}">
        <p14:creationId xmlns:p14="http://schemas.microsoft.com/office/powerpoint/2010/main" val="165705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0FD2C8E-2C5E-4B24-8E4A-6BD2475A70A1}"/>
              </a:ext>
            </a:extLst>
          </p:cNvPr>
          <p:cNvSpPr/>
          <p:nvPr/>
        </p:nvSpPr>
        <p:spPr>
          <a:xfrm>
            <a:off x="6859399" y="1568741"/>
            <a:ext cx="2902591" cy="1694576"/>
          </a:xfrm>
          <a:custGeom>
            <a:avLst/>
            <a:gdLst>
              <a:gd name="connsiteX0" fmla="*/ 276837 w 2902591"/>
              <a:gd name="connsiteY0" fmla="*/ 469784 h 1694576"/>
              <a:gd name="connsiteX1" fmla="*/ 2567031 w 2902591"/>
              <a:gd name="connsiteY1" fmla="*/ 0 h 1694576"/>
              <a:gd name="connsiteX2" fmla="*/ 2902591 w 2902591"/>
              <a:gd name="connsiteY2" fmla="*/ 1694576 h 1694576"/>
              <a:gd name="connsiteX3" fmla="*/ 0 w 2902591"/>
              <a:gd name="connsiteY3" fmla="*/ 1350628 h 1694576"/>
              <a:gd name="connsiteX4" fmla="*/ 276837 w 2902591"/>
              <a:gd name="connsiteY4" fmla="*/ 469784 h 169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591" h="1694576">
                <a:moveTo>
                  <a:pt x="276837" y="469784"/>
                </a:moveTo>
                <a:lnTo>
                  <a:pt x="2567031" y="0"/>
                </a:lnTo>
                <a:lnTo>
                  <a:pt x="2902591" y="1694576"/>
                </a:lnTo>
                <a:lnTo>
                  <a:pt x="0" y="1350628"/>
                </a:lnTo>
                <a:lnTo>
                  <a:pt x="276837" y="469784"/>
                </a:lnTo>
                <a:close/>
              </a:path>
            </a:pathLst>
          </a:custGeom>
          <a:solidFill>
            <a:srgbClr val="FB8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ssoon Infant Rg"/>
            </a:endParaRPr>
          </a:p>
        </p:txBody>
      </p:sp>
      <p:sp>
        <p:nvSpPr>
          <p:cNvPr id="2" name="Content Placeholder 1"/>
          <p:cNvSpPr>
            <a:spLocks noGrp="1"/>
          </p:cNvSpPr>
          <p:nvPr>
            <p:ph idx="1"/>
          </p:nvPr>
        </p:nvSpPr>
        <p:spPr>
          <a:xfrm>
            <a:off x="1981199" y="1513946"/>
            <a:ext cx="4563535" cy="4882093"/>
          </a:xfrm>
        </p:spPr>
        <p:txBody>
          <a:bodyPr>
            <a:normAutofit/>
          </a:bodyPr>
          <a:lstStyle/>
          <a:p>
            <a:pPr marL="271463" indent="-177800" algn="just">
              <a:buFont typeface="Arial" panose="020B0604020202020204" pitchFamily="34" charset="0"/>
              <a:buChar char="•"/>
            </a:pPr>
            <a:r>
              <a:rPr lang="en-GB" dirty="0">
                <a:latin typeface="Twinkl" pitchFamily="2" charset="0"/>
              </a:rPr>
              <a:t>Many Jewish children had to say goodbye to their parents, as the special organisation was for children only. </a:t>
            </a:r>
          </a:p>
          <a:p>
            <a:pPr marL="271463" indent="-177800" algn="just">
              <a:buFont typeface="Arial" panose="020B0604020202020204" pitchFamily="34" charset="0"/>
              <a:buChar char="•"/>
            </a:pPr>
            <a:r>
              <a:rPr lang="en-GB" dirty="0">
                <a:latin typeface="Twinkl" pitchFamily="2" charset="0"/>
              </a:rPr>
              <a:t>They boarded trains with their suitcases and eventually arrived in England. </a:t>
            </a:r>
          </a:p>
          <a:p>
            <a:pPr marL="271463" indent="-177800" algn="just">
              <a:buFont typeface="Arial" panose="020B0604020202020204" pitchFamily="34" charset="0"/>
              <a:buChar char="•"/>
            </a:pPr>
            <a:r>
              <a:rPr lang="en-GB" dirty="0">
                <a:latin typeface="Twinkl" pitchFamily="2" charset="0"/>
              </a:rPr>
              <a:t>They travelled across Europe and the journey lasted for two days. </a:t>
            </a:r>
          </a:p>
          <a:p>
            <a:pPr marL="271463" indent="-177800" algn="just">
              <a:buFont typeface="Arial" panose="020B0604020202020204" pitchFamily="34" charset="0"/>
              <a:buChar char="•"/>
            </a:pPr>
            <a:r>
              <a:rPr lang="en-GB" dirty="0">
                <a:latin typeface="Twinkl" pitchFamily="2" charset="0"/>
              </a:rPr>
              <a:t>Many children’s parents were killed in the Holocaust and they were often taken to start a new life in England without their friends or family. Many never returned to their old </a:t>
            </a:r>
            <a:r>
              <a:rPr lang="en-GB" b="1" dirty="0">
                <a:latin typeface="Twinkl" pitchFamily="2" charset="0"/>
              </a:rPr>
              <a:t>homes</a:t>
            </a:r>
            <a:r>
              <a:rPr lang="en-GB" dirty="0">
                <a:latin typeface="Twinkl" pitchFamily="2" charset="0"/>
              </a:rPr>
              <a:t>.</a:t>
            </a:r>
          </a:p>
        </p:txBody>
      </p:sp>
      <p:sp>
        <p:nvSpPr>
          <p:cNvPr id="3" name="Title 2"/>
          <p:cNvSpPr>
            <a:spLocks noGrp="1"/>
          </p:cNvSpPr>
          <p:nvPr>
            <p:ph type="title"/>
          </p:nvPr>
        </p:nvSpPr>
        <p:spPr>
          <a:xfrm>
            <a:off x="1981199" y="436950"/>
            <a:ext cx="8220075" cy="994306"/>
          </a:xfrm>
        </p:spPr>
        <p:txBody>
          <a:bodyPr/>
          <a:lstStyle/>
          <a:p>
            <a:r>
              <a:rPr lang="en-GB" b="1" dirty="0" err="1">
                <a:latin typeface="Twinkl" pitchFamily="2" charset="0"/>
              </a:rPr>
              <a:t>Kindertransport</a:t>
            </a:r>
            <a:endParaRPr lang="en-GB" b="1" dirty="0">
              <a:latin typeface="Twinkl" pitchFamily="2"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020" t="41610" r="38096" b="-1609"/>
          <a:stretch/>
        </p:blipFill>
        <p:spPr>
          <a:xfrm>
            <a:off x="6887629" y="3954991"/>
            <a:ext cx="2902888" cy="2098676"/>
          </a:xfrm>
          <a:prstGeom prst="rect">
            <a:avLst/>
          </a:prstGeom>
          <a:solidFill>
            <a:schemeClr val="accent3"/>
          </a:solidFill>
          <a:effectLst>
            <a:outerShdw blurRad="50800" dist="38100" dir="2700000" algn="tl" rotWithShape="0">
              <a:prstClr val="black">
                <a:alpha val="40000"/>
              </a:prstClr>
            </a:outerShdw>
          </a:effectLst>
        </p:spPr>
      </p:pic>
      <p:cxnSp>
        <p:nvCxnSpPr>
          <p:cNvPr id="11" name="Straight Connector 10"/>
          <p:cNvCxnSpPr/>
          <p:nvPr/>
        </p:nvCxnSpPr>
        <p:spPr>
          <a:xfrm flipH="1" flipV="1">
            <a:off x="7679267" y="4495801"/>
            <a:ext cx="372533" cy="338669"/>
          </a:xfrm>
          <a:prstGeom prst="line">
            <a:avLst/>
          </a:prstGeom>
          <a:ln w="28575">
            <a:solidFill>
              <a:srgbClr val="FF0000"/>
            </a:solidFill>
            <a:prstDash val="dash"/>
            <a:headEnd type="oval" w="med" len="med"/>
            <a:tailEnd type="stealth" w="med"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D3DF51D-FA1E-4E89-B59E-BA0CAA906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502" y="1317072"/>
            <a:ext cx="865142" cy="2567032"/>
          </a:xfrm>
          <a:prstGeom prst="rect">
            <a:avLst/>
          </a:prstGeom>
        </p:spPr>
      </p:pic>
    </p:spTree>
    <p:extLst>
      <p:ext uri="{BB962C8B-B14F-4D97-AF65-F5344CB8AC3E}">
        <p14:creationId xmlns:p14="http://schemas.microsoft.com/office/powerpoint/2010/main" val="227869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436950"/>
            <a:ext cx="8220075" cy="994306"/>
          </a:xfrm>
        </p:spPr>
        <p:txBody>
          <a:bodyPr/>
          <a:lstStyle/>
          <a:p>
            <a:r>
              <a:rPr lang="en-GB" b="1" dirty="0">
                <a:latin typeface="Twinkl" pitchFamily="2" charset="0"/>
              </a:rPr>
              <a:t>Remember Them</a:t>
            </a:r>
          </a:p>
        </p:txBody>
      </p:sp>
      <p:sp>
        <p:nvSpPr>
          <p:cNvPr id="11" name="TextBox 10"/>
          <p:cNvSpPr txBox="1"/>
          <p:nvPr/>
        </p:nvSpPr>
        <p:spPr>
          <a:xfrm>
            <a:off x="2147477" y="1431256"/>
            <a:ext cx="4890608" cy="5048148"/>
          </a:xfrm>
          <a:prstGeom prst="roundRect">
            <a:avLst>
              <a:gd name="adj" fmla="val 2661"/>
            </a:avLst>
          </a:prstGeom>
          <a:solidFill>
            <a:schemeClr val="accent3">
              <a:alpha val="88000"/>
            </a:schemeClr>
          </a:solidFill>
        </p:spPr>
        <p:txBody>
          <a:bodyPr wrap="square" lIns="144000" tIns="144000" rIns="144000" bIns="144000" rtlCol="0">
            <a:spAutoFit/>
          </a:bodyPr>
          <a:lstStyle/>
          <a:p>
            <a:pPr algn="just"/>
            <a:r>
              <a:rPr lang="en-GB" dirty="0">
                <a:solidFill>
                  <a:srgbClr val="1C1C1C"/>
                </a:solidFill>
                <a:latin typeface="Twinkl" pitchFamily="2" charset="0"/>
              </a:rPr>
              <a:t>It is believed that more than 11 million people died in the Holocaust, six million of which were Jews; that is more than the entire population of Scotland! There were also other groups of people whom the Nazis did not like. </a:t>
            </a:r>
          </a:p>
          <a:p>
            <a:pPr algn="just"/>
            <a:endParaRPr lang="en-GB" dirty="0">
              <a:solidFill>
                <a:srgbClr val="1C1C1C"/>
              </a:solidFill>
              <a:latin typeface="Twinkl" pitchFamily="2" charset="0"/>
            </a:endParaRPr>
          </a:p>
          <a:p>
            <a:pPr algn="just"/>
            <a:r>
              <a:rPr lang="en-GB" dirty="0">
                <a:solidFill>
                  <a:srgbClr val="1C1C1C"/>
                </a:solidFill>
                <a:latin typeface="Twinkl" pitchFamily="2" charset="0"/>
              </a:rPr>
              <a:t>There have been many other instances of genocide around the world. Bosnia, Rwanda, Sudan and many other countries have lost thousands of lives to hate and prejudice. </a:t>
            </a:r>
          </a:p>
          <a:p>
            <a:pPr algn="just"/>
            <a:endParaRPr lang="en-GB" dirty="0">
              <a:solidFill>
                <a:srgbClr val="1C1C1C"/>
              </a:solidFill>
              <a:latin typeface="Twinkl" pitchFamily="2" charset="0"/>
            </a:endParaRPr>
          </a:p>
          <a:p>
            <a:pPr algn="just"/>
            <a:r>
              <a:rPr lang="en-GB" dirty="0">
                <a:solidFill>
                  <a:srgbClr val="1C1C1C"/>
                </a:solidFill>
                <a:latin typeface="Twinkl" pitchFamily="2" charset="0"/>
              </a:rPr>
              <a:t>Holocaust Memorial Day asks for remembrance of all the lives lost to these atrocities and to also reflect on how to prevent it from happening again.</a:t>
            </a:r>
          </a:p>
        </p:txBody>
      </p:sp>
      <p:pic>
        <p:nvPicPr>
          <p:cNvPr id="4" name="Picture 3">
            <a:extLst>
              <a:ext uri="{FF2B5EF4-FFF2-40B4-BE49-F238E27FC236}">
                <a16:creationId xmlns:a16="http://schemas.microsoft.com/office/drawing/2014/main" id="{0DA3F57E-2E8C-44E0-BEF5-9B98F9C96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4364" y="1431257"/>
            <a:ext cx="3180146" cy="6112759"/>
          </a:xfrm>
          <a:prstGeom prst="rect">
            <a:avLst/>
          </a:prstGeom>
        </p:spPr>
      </p:pic>
    </p:spTree>
    <p:extLst>
      <p:ext uri="{BB962C8B-B14F-4D97-AF65-F5344CB8AC3E}">
        <p14:creationId xmlns:p14="http://schemas.microsoft.com/office/powerpoint/2010/main" val="132251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000" fill="hold"/>
                                        <p:tgtEl>
                                          <p:spTgt spid="4"/>
                                        </p:tgtEl>
                                        <p:attrNameLst>
                                          <p:attrName>ppt_x</p:attrName>
                                        </p:attrNameLst>
                                      </p:cBhvr>
                                      <p:tavLst>
                                        <p:tav tm="0">
                                          <p:val>
                                            <p:strVal val="#ppt_x"/>
                                          </p:val>
                                        </p:tav>
                                        <p:tav tm="100000">
                                          <p:val>
                                            <p:strVal val="#ppt_x"/>
                                          </p:val>
                                        </p:tav>
                                      </p:tavLst>
                                    </p:anim>
                                    <p:anim calcmode="lin" valueType="num">
                                      <p:cBhvr additive="base">
                                        <p:cTn id="23"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2307" y="1658067"/>
            <a:ext cx="7617856" cy="1313645"/>
          </a:xfrm>
        </p:spPr>
        <p:txBody>
          <a:bodyPr>
            <a:normAutofit/>
          </a:bodyPr>
          <a:lstStyle/>
          <a:p>
            <a:pPr algn="ctr"/>
            <a:r>
              <a:rPr lang="en-GB" dirty="0">
                <a:latin typeface="Twinkl" pitchFamily="2" charset="0"/>
              </a:rPr>
              <a:t>Each year, Holocaust Memorial Day has a different theme. This year’s theme is </a:t>
            </a:r>
            <a:r>
              <a:rPr lang="en-GB" b="1" dirty="0">
                <a:solidFill>
                  <a:srgbClr val="FB8915"/>
                </a:solidFill>
                <a:latin typeface="Twinkl" pitchFamily="2" charset="0"/>
              </a:rPr>
              <a:t>Be the Light in the Darkness</a:t>
            </a:r>
            <a:r>
              <a:rPr lang="en-GB" dirty="0">
                <a:latin typeface="Twinkl" pitchFamily="2" charset="0"/>
              </a:rPr>
              <a:t>.</a:t>
            </a:r>
          </a:p>
          <a:p>
            <a:pPr algn="ctr"/>
            <a:endParaRPr lang="en-GB" dirty="0">
              <a:latin typeface="Twinkl" pitchFamily="2" charset="0"/>
            </a:endParaRPr>
          </a:p>
          <a:p>
            <a:pPr algn="ctr"/>
            <a:endParaRPr lang="en-GB" dirty="0"/>
          </a:p>
        </p:txBody>
      </p:sp>
      <p:sp>
        <p:nvSpPr>
          <p:cNvPr id="3" name="Title 2"/>
          <p:cNvSpPr>
            <a:spLocks noGrp="1"/>
          </p:cNvSpPr>
          <p:nvPr>
            <p:ph type="title"/>
          </p:nvPr>
        </p:nvSpPr>
        <p:spPr>
          <a:xfrm>
            <a:off x="1981199" y="436950"/>
            <a:ext cx="8220075" cy="1221116"/>
          </a:xfrm>
        </p:spPr>
        <p:txBody>
          <a:bodyPr/>
          <a:lstStyle/>
          <a:p>
            <a:pPr algn="ctr"/>
            <a:r>
              <a:rPr lang="en-GB" b="1" dirty="0">
                <a:latin typeface="Twinkl" pitchFamily="2" charset="0"/>
              </a:rPr>
              <a:t>2021 Theme</a:t>
            </a:r>
          </a:p>
        </p:txBody>
      </p:sp>
      <p:sp>
        <p:nvSpPr>
          <p:cNvPr id="7" name="TextBox 6"/>
          <p:cNvSpPr txBox="1"/>
          <p:nvPr/>
        </p:nvSpPr>
        <p:spPr>
          <a:xfrm>
            <a:off x="4400154" y="2520247"/>
            <a:ext cx="3382163" cy="369332"/>
          </a:xfrm>
          <a:prstGeom prst="rect">
            <a:avLst/>
          </a:prstGeom>
          <a:noFill/>
        </p:spPr>
        <p:txBody>
          <a:bodyPr wrap="square" rtlCol="0">
            <a:spAutoFit/>
          </a:bodyPr>
          <a:lstStyle/>
          <a:p>
            <a:r>
              <a:rPr lang="en-GB" dirty="0">
                <a:solidFill>
                  <a:srgbClr val="1C1C1C"/>
                </a:solidFill>
                <a:latin typeface="Twinkl" pitchFamily="2" charset="0"/>
              </a:rPr>
              <a:t>What do you think this means?</a:t>
            </a:r>
          </a:p>
        </p:txBody>
      </p:sp>
      <p:pic>
        <p:nvPicPr>
          <p:cNvPr id="5" name="Picture 4">
            <a:extLst>
              <a:ext uri="{FF2B5EF4-FFF2-40B4-BE49-F238E27FC236}">
                <a16:creationId xmlns:a16="http://schemas.microsoft.com/office/drawing/2014/main" id="{37413F0C-7BE2-42FA-ABD5-9CAA0F422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374" y="3084170"/>
            <a:ext cx="4479721" cy="2986481"/>
          </a:xfrm>
          <a:prstGeom prst="rect">
            <a:avLst/>
          </a:prstGeom>
        </p:spPr>
      </p:pic>
    </p:spTree>
    <p:extLst>
      <p:ext uri="{BB962C8B-B14F-4D97-AF65-F5344CB8AC3E}">
        <p14:creationId xmlns:p14="http://schemas.microsoft.com/office/powerpoint/2010/main" val="186550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F607344-CC17-415A-B689-D80CE8A17166}"/>
              </a:ext>
            </a:extLst>
          </p:cNvPr>
          <p:cNvSpPr/>
          <p:nvPr/>
        </p:nvSpPr>
        <p:spPr>
          <a:xfrm rot="21447594" flipH="1">
            <a:off x="7031134" y="4393212"/>
            <a:ext cx="2915756" cy="1330036"/>
          </a:xfrm>
          <a:custGeom>
            <a:avLst/>
            <a:gdLst>
              <a:gd name="connsiteX0" fmla="*/ 55418 w 2872509"/>
              <a:gd name="connsiteY0" fmla="*/ 0 h 1330036"/>
              <a:gd name="connsiteX1" fmla="*/ 2872509 w 2872509"/>
              <a:gd name="connsiteY1" fmla="*/ 572654 h 1330036"/>
              <a:gd name="connsiteX2" fmla="*/ 2540000 w 2872509"/>
              <a:gd name="connsiteY2" fmla="*/ 1330036 h 1330036"/>
              <a:gd name="connsiteX3" fmla="*/ 0 w 2872509"/>
              <a:gd name="connsiteY3" fmla="*/ 711200 h 1330036"/>
              <a:gd name="connsiteX4" fmla="*/ 55418 w 2872509"/>
              <a:gd name="connsiteY4" fmla="*/ 0 h 133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509" h="1330036">
                <a:moveTo>
                  <a:pt x="55418" y="0"/>
                </a:moveTo>
                <a:lnTo>
                  <a:pt x="2872509" y="572654"/>
                </a:lnTo>
                <a:lnTo>
                  <a:pt x="2540000" y="1330036"/>
                </a:lnTo>
                <a:lnTo>
                  <a:pt x="0" y="711200"/>
                </a:lnTo>
                <a:lnTo>
                  <a:pt x="55418" y="0"/>
                </a:lnTo>
                <a:close/>
              </a:path>
            </a:pathLst>
          </a:custGeom>
          <a:solidFill>
            <a:srgbClr val="E6C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ssoon Infant Rg"/>
            </a:endParaRPr>
          </a:p>
        </p:txBody>
      </p:sp>
      <p:sp>
        <p:nvSpPr>
          <p:cNvPr id="3" name="Freeform: Shape 2">
            <a:extLst>
              <a:ext uri="{FF2B5EF4-FFF2-40B4-BE49-F238E27FC236}">
                <a16:creationId xmlns:a16="http://schemas.microsoft.com/office/drawing/2014/main" id="{33DE3BAA-0B68-44FC-8F22-CBDB124AE7B1}"/>
              </a:ext>
            </a:extLst>
          </p:cNvPr>
          <p:cNvSpPr/>
          <p:nvPr/>
        </p:nvSpPr>
        <p:spPr>
          <a:xfrm>
            <a:off x="7185892" y="2198255"/>
            <a:ext cx="2872509" cy="1330036"/>
          </a:xfrm>
          <a:custGeom>
            <a:avLst/>
            <a:gdLst>
              <a:gd name="connsiteX0" fmla="*/ 55418 w 2872509"/>
              <a:gd name="connsiteY0" fmla="*/ 0 h 1330036"/>
              <a:gd name="connsiteX1" fmla="*/ 2872509 w 2872509"/>
              <a:gd name="connsiteY1" fmla="*/ 572654 h 1330036"/>
              <a:gd name="connsiteX2" fmla="*/ 2540000 w 2872509"/>
              <a:gd name="connsiteY2" fmla="*/ 1330036 h 1330036"/>
              <a:gd name="connsiteX3" fmla="*/ 0 w 2872509"/>
              <a:gd name="connsiteY3" fmla="*/ 711200 h 1330036"/>
              <a:gd name="connsiteX4" fmla="*/ 55418 w 2872509"/>
              <a:gd name="connsiteY4" fmla="*/ 0 h 133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509" h="1330036">
                <a:moveTo>
                  <a:pt x="55418" y="0"/>
                </a:moveTo>
                <a:lnTo>
                  <a:pt x="2872509" y="572654"/>
                </a:lnTo>
                <a:lnTo>
                  <a:pt x="2540000" y="1330036"/>
                </a:lnTo>
                <a:lnTo>
                  <a:pt x="0" y="711200"/>
                </a:lnTo>
                <a:lnTo>
                  <a:pt x="55418" y="0"/>
                </a:lnTo>
                <a:close/>
              </a:path>
            </a:pathLst>
          </a:custGeom>
          <a:solidFill>
            <a:srgbClr val="E6C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ssoon Infant Rg"/>
            </a:endParaRPr>
          </a:p>
        </p:txBody>
      </p:sp>
      <p:sp>
        <p:nvSpPr>
          <p:cNvPr id="2" name="Title 1"/>
          <p:cNvSpPr>
            <a:spLocks noGrp="1"/>
          </p:cNvSpPr>
          <p:nvPr>
            <p:ph type="title"/>
          </p:nvPr>
        </p:nvSpPr>
        <p:spPr>
          <a:xfrm>
            <a:off x="1981199" y="436950"/>
            <a:ext cx="8220075" cy="994306"/>
          </a:xfrm>
        </p:spPr>
        <p:txBody>
          <a:bodyPr/>
          <a:lstStyle/>
          <a:p>
            <a:r>
              <a:rPr lang="en-GB" b="1" dirty="0">
                <a:latin typeface="Twinkl" pitchFamily="2" charset="0"/>
              </a:rPr>
              <a:t>‘Be the Light in the Darkness’</a:t>
            </a:r>
          </a:p>
        </p:txBody>
      </p:sp>
      <p:sp>
        <p:nvSpPr>
          <p:cNvPr id="4" name="Rectangle 3"/>
          <p:cNvSpPr/>
          <p:nvPr/>
        </p:nvSpPr>
        <p:spPr>
          <a:xfrm>
            <a:off x="2308977" y="1431256"/>
            <a:ext cx="7587236" cy="369332"/>
          </a:xfrm>
          <a:prstGeom prst="rect">
            <a:avLst/>
          </a:prstGeom>
        </p:spPr>
        <p:txBody>
          <a:bodyPr wrap="square">
            <a:spAutoFit/>
          </a:bodyPr>
          <a:lstStyle/>
          <a:p>
            <a:pPr algn="ctr"/>
            <a:r>
              <a:rPr lang="en-GB" dirty="0">
                <a:solidFill>
                  <a:srgbClr val="1C1C1C"/>
                </a:solidFill>
                <a:latin typeface="Twinkl" pitchFamily="2" charset="0"/>
              </a:rPr>
              <a:t>What do you think is meant by ‘the darkness’?</a:t>
            </a:r>
          </a:p>
        </p:txBody>
      </p:sp>
      <p:sp>
        <p:nvSpPr>
          <p:cNvPr id="6" name="TextBox 5">
            <a:extLst>
              <a:ext uri="{FF2B5EF4-FFF2-40B4-BE49-F238E27FC236}">
                <a16:creationId xmlns:a16="http://schemas.microsoft.com/office/drawing/2014/main" id="{BD65E737-4CB2-430A-8A99-0A209C3AFD73}"/>
              </a:ext>
            </a:extLst>
          </p:cNvPr>
          <p:cNvSpPr txBox="1"/>
          <p:nvPr/>
        </p:nvSpPr>
        <p:spPr>
          <a:xfrm>
            <a:off x="2308977" y="2287424"/>
            <a:ext cx="4760146" cy="3139321"/>
          </a:xfrm>
          <a:prstGeom prst="rect">
            <a:avLst/>
          </a:prstGeom>
          <a:noFill/>
        </p:spPr>
        <p:txBody>
          <a:bodyPr wrap="square">
            <a:spAutoFit/>
          </a:bodyPr>
          <a:lstStyle/>
          <a:p>
            <a:endParaRPr lang="en-GB" dirty="0">
              <a:solidFill>
                <a:srgbClr val="1C1C1C"/>
              </a:solidFill>
              <a:latin typeface="Twinkl" pitchFamily="2" charset="0"/>
            </a:endParaRPr>
          </a:p>
          <a:p>
            <a:r>
              <a:rPr lang="en-GB" dirty="0">
                <a:solidFill>
                  <a:srgbClr val="1C1C1C"/>
                </a:solidFill>
                <a:latin typeface="Twinkl" pitchFamily="2" charset="0"/>
              </a:rPr>
              <a:t>In this instance, the darkness refers not only to the prejudice and hate that some people chose, and choose, to feel towards others… </a:t>
            </a:r>
          </a:p>
          <a:p>
            <a:endParaRPr lang="en-GB" dirty="0">
              <a:solidFill>
                <a:srgbClr val="1C1C1C"/>
              </a:solidFill>
              <a:latin typeface="Twinkl" pitchFamily="2" charset="0"/>
            </a:endParaRPr>
          </a:p>
          <a:p>
            <a:endParaRPr lang="en-GB" dirty="0">
              <a:solidFill>
                <a:srgbClr val="1C1C1C"/>
              </a:solidFill>
              <a:latin typeface="Twinkl" pitchFamily="2" charset="0"/>
            </a:endParaRPr>
          </a:p>
          <a:p>
            <a:endParaRPr lang="en-GB" dirty="0">
              <a:solidFill>
                <a:srgbClr val="1C1C1C"/>
              </a:solidFill>
              <a:latin typeface="Twinkl" pitchFamily="2" charset="0"/>
            </a:endParaRPr>
          </a:p>
          <a:p>
            <a:endParaRPr lang="en-GB" dirty="0">
              <a:solidFill>
                <a:srgbClr val="1C1C1C"/>
              </a:solidFill>
              <a:latin typeface="Twinkl" pitchFamily="2" charset="0"/>
            </a:endParaRPr>
          </a:p>
          <a:p>
            <a:endParaRPr lang="en-GB" dirty="0">
              <a:solidFill>
                <a:srgbClr val="1C1C1C"/>
              </a:solidFill>
              <a:latin typeface="Twinkl" pitchFamily="2" charset="0"/>
            </a:endParaRPr>
          </a:p>
          <a:p>
            <a:r>
              <a:rPr lang="en-GB" dirty="0">
                <a:solidFill>
                  <a:srgbClr val="1C1C1C"/>
                </a:solidFill>
                <a:latin typeface="Twinkl" pitchFamily="2" charset="0"/>
              </a:rPr>
              <a:t>but also to the emotional pain felt by those affected.</a:t>
            </a:r>
          </a:p>
        </p:txBody>
      </p:sp>
      <p:pic>
        <p:nvPicPr>
          <p:cNvPr id="8" name="Picture 7">
            <a:extLst>
              <a:ext uri="{FF2B5EF4-FFF2-40B4-BE49-F238E27FC236}">
                <a16:creationId xmlns:a16="http://schemas.microsoft.com/office/drawing/2014/main" id="{9C9DAFEA-8AD2-42EF-B4A9-94D18CDCE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892" y="2128298"/>
            <a:ext cx="2110247" cy="2048017"/>
          </a:xfrm>
          <a:prstGeom prst="rect">
            <a:avLst/>
          </a:prstGeom>
        </p:spPr>
      </p:pic>
      <p:pic>
        <p:nvPicPr>
          <p:cNvPr id="10" name="Picture 9">
            <a:extLst>
              <a:ext uri="{FF2B5EF4-FFF2-40B4-BE49-F238E27FC236}">
                <a16:creationId xmlns:a16="http://schemas.microsoft.com/office/drawing/2014/main" id="{B9193C40-ECEF-45FC-BFCA-F0711A89BF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3109" y="4252719"/>
            <a:ext cx="1631811" cy="2018052"/>
          </a:xfrm>
          <a:prstGeom prst="rect">
            <a:avLst/>
          </a:prstGeom>
        </p:spPr>
      </p:pic>
    </p:spTree>
    <p:extLst>
      <p:ext uri="{BB962C8B-B14F-4D97-AF65-F5344CB8AC3E}">
        <p14:creationId xmlns:p14="http://schemas.microsoft.com/office/powerpoint/2010/main" val="16286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fade">
                                      <p:cBhvr>
                                        <p:cTn id="20" dur="500"/>
                                        <p:tgtEl>
                                          <p:spTgt spid="6">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436950"/>
            <a:ext cx="8220075" cy="994306"/>
          </a:xfrm>
        </p:spPr>
        <p:txBody>
          <a:bodyPr/>
          <a:lstStyle/>
          <a:p>
            <a:r>
              <a:rPr lang="en-GB" b="1" dirty="0">
                <a:latin typeface="Twinkl" pitchFamily="2" charset="0"/>
              </a:rPr>
              <a:t>‘Be the Light in the Darkness’</a:t>
            </a:r>
          </a:p>
        </p:txBody>
      </p:sp>
      <p:sp>
        <p:nvSpPr>
          <p:cNvPr id="4" name="Rectangle 3"/>
          <p:cNvSpPr/>
          <p:nvPr/>
        </p:nvSpPr>
        <p:spPr>
          <a:xfrm>
            <a:off x="2308977" y="1431256"/>
            <a:ext cx="7587236" cy="369332"/>
          </a:xfrm>
          <a:prstGeom prst="rect">
            <a:avLst/>
          </a:prstGeom>
        </p:spPr>
        <p:txBody>
          <a:bodyPr wrap="square">
            <a:spAutoFit/>
          </a:bodyPr>
          <a:lstStyle/>
          <a:p>
            <a:pPr algn="ctr"/>
            <a:r>
              <a:rPr lang="en-GB" dirty="0">
                <a:solidFill>
                  <a:srgbClr val="1C1C1C"/>
                </a:solidFill>
                <a:latin typeface="Twinkl" pitchFamily="2" charset="0"/>
              </a:rPr>
              <a:t>How do you think people can be ‘the light’?</a:t>
            </a:r>
          </a:p>
        </p:txBody>
      </p:sp>
      <p:sp>
        <p:nvSpPr>
          <p:cNvPr id="6" name="TextBox 5">
            <a:extLst>
              <a:ext uri="{FF2B5EF4-FFF2-40B4-BE49-F238E27FC236}">
                <a16:creationId xmlns:a16="http://schemas.microsoft.com/office/drawing/2014/main" id="{BD65E737-4CB2-430A-8A99-0A209C3AFD73}"/>
              </a:ext>
            </a:extLst>
          </p:cNvPr>
          <p:cNvSpPr txBox="1"/>
          <p:nvPr/>
        </p:nvSpPr>
        <p:spPr>
          <a:xfrm>
            <a:off x="2818837" y="2425562"/>
            <a:ext cx="6677795" cy="2862322"/>
          </a:xfrm>
          <a:prstGeom prst="rect">
            <a:avLst/>
          </a:prstGeom>
          <a:noFill/>
        </p:spPr>
        <p:txBody>
          <a:bodyPr wrap="square">
            <a:spAutoFit/>
          </a:bodyPr>
          <a:lstStyle/>
          <a:p>
            <a:r>
              <a:rPr lang="en-GB" dirty="0">
                <a:solidFill>
                  <a:srgbClr val="1C1C1C"/>
                </a:solidFill>
                <a:latin typeface="Twinkl" pitchFamily="2" charset="0"/>
              </a:rPr>
              <a:t>By resisting the choice to hate, even when under pressure to hate others.</a:t>
            </a:r>
          </a:p>
          <a:p>
            <a:endParaRPr lang="en-GB" dirty="0">
              <a:solidFill>
                <a:srgbClr val="1C1C1C"/>
              </a:solidFill>
              <a:latin typeface="Twinkl" pitchFamily="2" charset="0"/>
            </a:endParaRPr>
          </a:p>
          <a:p>
            <a:r>
              <a:rPr lang="en-GB" dirty="0">
                <a:solidFill>
                  <a:srgbClr val="1C1C1C"/>
                </a:solidFill>
                <a:latin typeface="Twinkl" pitchFamily="2" charset="0"/>
              </a:rPr>
              <a:t>By helping those that need it.</a:t>
            </a:r>
          </a:p>
          <a:p>
            <a:endParaRPr lang="en-GB" dirty="0">
              <a:solidFill>
                <a:srgbClr val="1C1C1C"/>
              </a:solidFill>
              <a:latin typeface="Twinkl" pitchFamily="2" charset="0"/>
            </a:endParaRPr>
          </a:p>
          <a:p>
            <a:r>
              <a:rPr lang="en-GB" dirty="0">
                <a:solidFill>
                  <a:srgbClr val="1C1C1C"/>
                </a:solidFill>
                <a:latin typeface="Twinkl" pitchFamily="2" charset="0"/>
              </a:rPr>
              <a:t>By lighting the way with kindness and giving hope to those suffering from persecution.</a:t>
            </a:r>
          </a:p>
          <a:p>
            <a:endParaRPr lang="en-GB" dirty="0">
              <a:solidFill>
                <a:srgbClr val="1C1C1C"/>
              </a:solidFill>
              <a:latin typeface="Twinkl" pitchFamily="2" charset="0"/>
            </a:endParaRPr>
          </a:p>
          <a:p>
            <a:r>
              <a:rPr lang="en-GB" dirty="0">
                <a:solidFill>
                  <a:srgbClr val="1C1C1C"/>
                </a:solidFill>
                <a:latin typeface="Twinkl" pitchFamily="2" charset="0"/>
              </a:rPr>
              <a:t>By speaking out and ‘shining a light’ on instances where people are persecuted.</a:t>
            </a:r>
          </a:p>
        </p:txBody>
      </p:sp>
      <p:pic>
        <p:nvPicPr>
          <p:cNvPr id="5" name="Picture 4">
            <a:extLst>
              <a:ext uri="{FF2B5EF4-FFF2-40B4-BE49-F238E27FC236}">
                <a16:creationId xmlns:a16="http://schemas.microsoft.com/office/drawing/2014/main" id="{E457ED26-5636-482E-B27A-E5E5AAEE9F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77959" y="2371617"/>
            <a:ext cx="398933" cy="441895"/>
          </a:xfrm>
          <a:prstGeom prst="rect">
            <a:avLst/>
          </a:prstGeom>
        </p:spPr>
      </p:pic>
      <p:pic>
        <p:nvPicPr>
          <p:cNvPr id="9" name="Picture 8">
            <a:extLst>
              <a:ext uri="{FF2B5EF4-FFF2-40B4-BE49-F238E27FC236}">
                <a16:creationId xmlns:a16="http://schemas.microsoft.com/office/drawing/2014/main" id="{3DDD00DF-22FF-411B-9812-05B275987F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77959" y="3199664"/>
            <a:ext cx="398933" cy="441895"/>
          </a:xfrm>
          <a:prstGeom prst="rect">
            <a:avLst/>
          </a:prstGeom>
        </p:spPr>
      </p:pic>
      <p:pic>
        <p:nvPicPr>
          <p:cNvPr id="11" name="Picture 10">
            <a:extLst>
              <a:ext uri="{FF2B5EF4-FFF2-40B4-BE49-F238E27FC236}">
                <a16:creationId xmlns:a16="http://schemas.microsoft.com/office/drawing/2014/main" id="{F00AAAD4-F5F1-4B95-A512-45B36FAFB8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77959" y="3752781"/>
            <a:ext cx="398933" cy="441895"/>
          </a:xfrm>
          <a:prstGeom prst="rect">
            <a:avLst/>
          </a:prstGeom>
        </p:spPr>
      </p:pic>
      <p:pic>
        <p:nvPicPr>
          <p:cNvPr id="12" name="Picture 11">
            <a:extLst>
              <a:ext uri="{FF2B5EF4-FFF2-40B4-BE49-F238E27FC236}">
                <a16:creationId xmlns:a16="http://schemas.microsoft.com/office/drawing/2014/main" id="{F1F6B8D7-2156-4BCA-A9F0-C352D14AE1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77959" y="4518703"/>
            <a:ext cx="398933" cy="441895"/>
          </a:xfrm>
          <a:prstGeom prst="rect">
            <a:avLst/>
          </a:prstGeom>
        </p:spPr>
      </p:pic>
    </p:spTree>
    <p:extLst>
      <p:ext uri="{BB962C8B-B14F-4D97-AF65-F5344CB8AC3E}">
        <p14:creationId xmlns:p14="http://schemas.microsoft.com/office/powerpoint/2010/main" val="31675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b9013c1265_1_126"/>
          <p:cNvSpPr txBox="1">
            <a:spLocks noGrp="1"/>
          </p:cNvSpPr>
          <p:nvPr>
            <p:ph type="title"/>
          </p:nvPr>
        </p:nvSpPr>
        <p:spPr>
          <a:xfrm>
            <a:off x="415600" y="593375"/>
            <a:ext cx="5453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You are going to :-</a:t>
            </a:r>
            <a:endParaRPr/>
          </a:p>
          <a:p>
            <a:pPr marL="0" lvl="0" indent="0" algn="l" rtl="0">
              <a:spcBef>
                <a:spcPts val="0"/>
              </a:spcBef>
              <a:spcAft>
                <a:spcPts val="0"/>
              </a:spcAft>
              <a:buNone/>
            </a:pPr>
            <a:endParaRPr/>
          </a:p>
          <a:p>
            <a:pPr marL="457200" lvl="0" indent="-450850" algn="l" rtl="0">
              <a:spcBef>
                <a:spcPts val="0"/>
              </a:spcBef>
              <a:spcAft>
                <a:spcPts val="0"/>
              </a:spcAft>
              <a:buSzPts val="3700"/>
              <a:buChar char="✓"/>
            </a:pPr>
            <a:r>
              <a:rPr lang="en-GB"/>
              <a:t>Revise months in French</a:t>
            </a:r>
            <a:endParaRPr/>
          </a:p>
          <a:p>
            <a:pPr marL="457200" lvl="0" indent="-450850" algn="l" rtl="0">
              <a:spcBef>
                <a:spcPts val="0"/>
              </a:spcBef>
              <a:spcAft>
                <a:spcPts val="0"/>
              </a:spcAft>
              <a:buSzPts val="3700"/>
              <a:buChar char="✓"/>
            </a:pPr>
            <a:r>
              <a:rPr lang="en-GB"/>
              <a:t>Learn the alphabet in French</a:t>
            </a:r>
            <a:endParaRPr/>
          </a:p>
          <a:p>
            <a:pPr marL="457200" lvl="0" indent="-450850" algn="l" rtl="0">
              <a:spcBef>
                <a:spcPts val="0"/>
              </a:spcBef>
              <a:spcAft>
                <a:spcPts val="0"/>
              </a:spcAft>
              <a:buSzPts val="3700"/>
              <a:buChar char="✓"/>
            </a:pPr>
            <a:r>
              <a:rPr lang="en-GB"/>
              <a:t>Revise or research other words in French</a:t>
            </a:r>
            <a:endParaRPr/>
          </a:p>
          <a:p>
            <a:pPr marL="0" lvl="0" indent="0" algn="l" rtl="0">
              <a:spcBef>
                <a:spcPts val="0"/>
              </a:spcBef>
              <a:spcAft>
                <a:spcPts val="0"/>
              </a:spcAft>
              <a:buNone/>
            </a:pPr>
            <a:endParaRPr/>
          </a:p>
        </p:txBody>
      </p:sp>
      <p:pic>
        <p:nvPicPr>
          <p:cNvPr id="273" name="Google Shape;273;gb9013c1265_1_126" descr="A close up of a sign&#10;&#10;Description automatically generated"/>
          <p:cNvPicPr preferRelativeResize="0"/>
          <p:nvPr/>
        </p:nvPicPr>
        <p:blipFill rotWithShape="1">
          <a:blip r:embed="rId3">
            <a:alphaModFix/>
          </a:blip>
          <a:srcRect/>
          <a:stretch/>
        </p:blipFill>
        <p:spPr>
          <a:xfrm>
            <a:off x="5784475" y="2093575"/>
            <a:ext cx="6043650" cy="45330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561" y="436950"/>
            <a:ext cx="8464491" cy="994306"/>
          </a:xfrm>
        </p:spPr>
        <p:txBody>
          <a:bodyPr/>
          <a:lstStyle/>
          <a:p>
            <a:r>
              <a:rPr lang="en-GB" b="1" dirty="0">
                <a:latin typeface="Twinkl" pitchFamily="2" charset="0"/>
              </a:rPr>
              <a:t>What Can We Do to Be the Light?</a:t>
            </a:r>
          </a:p>
        </p:txBody>
      </p:sp>
      <p:sp>
        <p:nvSpPr>
          <p:cNvPr id="6" name="TextBox 5">
            <a:extLst>
              <a:ext uri="{FF2B5EF4-FFF2-40B4-BE49-F238E27FC236}">
                <a16:creationId xmlns:a16="http://schemas.microsoft.com/office/drawing/2014/main" id="{BD65E737-4CB2-430A-8A99-0A209C3AFD73}"/>
              </a:ext>
            </a:extLst>
          </p:cNvPr>
          <p:cNvSpPr txBox="1"/>
          <p:nvPr/>
        </p:nvSpPr>
        <p:spPr>
          <a:xfrm>
            <a:off x="2343562" y="1509566"/>
            <a:ext cx="7194482" cy="3335528"/>
          </a:xfrm>
          <a:prstGeom prst="rect">
            <a:avLst/>
          </a:prstGeom>
          <a:noFill/>
        </p:spPr>
        <p:txBody>
          <a:bodyPr wrap="square">
            <a:spAutoFit/>
          </a:bodyPr>
          <a:lstStyle/>
          <a:p>
            <a:pPr marL="285750" indent="-285750">
              <a:lnSpc>
                <a:spcPct val="200000"/>
              </a:lnSpc>
              <a:spcBef>
                <a:spcPct val="0"/>
              </a:spcBef>
              <a:buFont typeface="Arial" panose="020B0604020202020204" pitchFamily="34" charset="0"/>
              <a:buChar char="•"/>
            </a:pPr>
            <a:r>
              <a:rPr lang="en-GB" altLang="en-US" dirty="0">
                <a:solidFill>
                  <a:srgbClr val="1C1C1C"/>
                </a:solidFill>
                <a:latin typeface="Twinkl" panose="020B0604020202020204" charset="0"/>
              </a:rPr>
              <a:t>Spread awareness of injustices.</a:t>
            </a:r>
          </a:p>
          <a:p>
            <a:pPr marL="285750" indent="-285750">
              <a:lnSpc>
                <a:spcPct val="150000"/>
              </a:lnSpc>
              <a:spcBef>
                <a:spcPct val="0"/>
              </a:spcBef>
              <a:buFont typeface="Arial" panose="020B0604020202020204" pitchFamily="34" charset="0"/>
              <a:buChar char="•"/>
            </a:pPr>
            <a:r>
              <a:rPr lang="en-GB" altLang="en-US" dirty="0">
                <a:solidFill>
                  <a:srgbClr val="1C1C1C"/>
                </a:solidFill>
                <a:latin typeface="Twinkl" panose="020B0604020202020204" charset="0"/>
              </a:rPr>
              <a:t>Share with someone else what you have learnt:</a:t>
            </a:r>
            <a:br>
              <a:rPr lang="en-GB" altLang="en-US" dirty="0">
                <a:solidFill>
                  <a:srgbClr val="1C1C1C"/>
                </a:solidFill>
                <a:latin typeface="Twinkl" panose="020B0604020202020204" charset="0"/>
              </a:rPr>
            </a:br>
            <a:r>
              <a:rPr lang="en-GB" altLang="en-US" dirty="0">
                <a:solidFill>
                  <a:srgbClr val="1C1C1C"/>
                </a:solidFill>
                <a:latin typeface="Twinkl" panose="020B0604020202020204" charset="0"/>
              </a:rPr>
              <a:t>Create a poster;</a:t>
            </a:r>
            <a:br>
              <a:rPr lang="en-GB" altLang="en-US" dirty="0">
                <a:solidFill>
                  <a:srgbClr val="1C1C1C"/>
                </a:solidFill>
                <a:latin typeface="Twinkl" panose="020B0604020202020204" charset="0"/>
              </a:rPr>
            </a:br>
            <a:r>
              <a:rPr lang="en-GB" altLang="en-US" dirty="0">
                <a:solidFill>
                  <a:srgbClr val="1C1C1C"/>
                </a:solidFill>
                <a:latin typeface="Twinkl" panose="020B0604020202020204" charset="0"/>
              </a:rPr>
              <a:t>Take part in an assembly;</a:t>
            </a:r>
            <a:br>
              <a:rPr lang="en-GB" altLang="en-US" dirty="0">
                <a:solidFill>
                  <a:srgbClr val="1C1C1C"/>
                </a:solidFill>
                <a:latin typeface="Twinkl" panose="020B0604020202020204" charset="0"/>
              </a:rPr>
            </a:br>
            <a:r>
              <a:rPr lang="en-GB" altLang="en-US" dirty="0">
                <a:solidFill>
                  <a:srgbClr val="1C1C1C"/>
                </a:solidFill>
                <a:latin typeface="Twinkl" panose="020B0604020202020204" charset="0"/>
              </a:rPr>
              <a:t>Learn someone’s story and share it.</a:t>
            </a:r>
          </a:p>
          <a:p>
            <a:pPr marL="285750" indent="-285750">
              <a:lnSpc>
                <a:spcPct val="200000"/>
              </a:lnSpc>
              <a:spcBef>
                <a:spcPct val="0"/>
              </a:spcBef>
              <a:buFont typeface="Arial" panose="020B0604020202020204" pitchFamily="34" charset="0"/>
              <a:buChar char="•"/>
            </a:pPr>
            <a:r>
              <a:rPr lang="en-GB" altLang="en-US" dirty="0">
                <a:solidFill>
                  <a:srgbClr val="1C1C1C"/>
                </a:solidFill>
                <a:latin typeface="Twinkl" panose="020B0604020202020204" charset="0"/>
              </a:rPr>
              <a:t>Take part in a minute’s silence and reflect.</a:t>
            </a:r>
          </a:p>
          <a:p>
            <a:pPr marL="285750" indent="-285750">
              <a:lnSpc>
                <a:spcPct val="200000"/>
              </a:lnSpc>
              <a:spcBef>
                <a:spcPct val="0"/>
              </a:spcBef>
              <a:buFont typeface="Arial" panose="020B0604020202020204" pitchFamily="34" charset="0"/>
              <a:buChar char="•"/>
            </a:pPr>
            <a:r>
              <a:rPr lang="en-GB" altLang="en-US" dirty="0">
                <a:solidFill>
                  <a:srgbClr val="1C1C1C"/>
                </a:solidFill>
                <a:latin typeface="Twinkl" panose="020B0604020202020204" charset="0"/>
              </a:rPr>
              <a:t>Be kind to everyone.</a:t>
            </a:r>
          </a:p>
        </p:txBody>
      </p:sp>
      <p:pic>
        <p:nvPicPr>
          <p:cNvPr id="7" name="Picture 6">
            <a:extLst>
              <a:ext uri="{FF2B5EF4-FFF2-40B4-BE49-F238E27FC236}">
                <a16:creationId xmlns:a16="http://schemas.microsoft.com/office/drawing/2014/main" id="{696D55A8-3F5A-4346-AB47-5AE9367F8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5756" y="3063627"/>
            <a:ext cx="2827177" cy="3131642"/>
          </a:xfrm>
          <a:prstGeom prst="rect">
            <a:avLst/>
          </a:prstGeom>
        </p:spPr>
      </p:pic>
    </p:spTree>
    <p:extLst>
      <p:ext uri="{BB962C8B-B14F-4D97-AF65-F5344CB8AC3E}">
        <p14:creationId xmlns:p14="http://schemas.microsoft.com/office/powerpoint/2010/main" val="7848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561" y="436950"/>
            <a:ext cx="8464491" cy="994306"/>
          </a:xfrm>
        </p:spPr>
        <p:txBody>
          <a:bodyPr/>
          <a:lstStyle/>
          <a:p>
            <a:r>
              <a:rPr lang="en-GB" b="1" dirty="0">
                <a:latin typeface="Twinkl" pitchFamily="2" charset="0"/>
              </a:rPr>
              <a:t>A Moment of Reflection</a:t>
            </a:r>
          </a:p>
        </p:txBody>
      </p:sp>
      <p:sp>
        <p:nvSpPr>
          <p:cNvPr id="6" name="TextBox 5">
            <a:extLst>
              <a:ext uri="{FF2B5EF4-FFF2-40B4-BE49-F238E27FC236}">
                <a16:creationId xmlns:a16="http://schemas.microsoft.com/office/drawing/2014/main" id="{BD65E737-4CB2-430A-8A99-0A209C3AFD73}"/>
              </a:ext>
            </a:extLst>
          </p:cNvPr>
          <p:cNvSpPr txBox="1"/>
          <p:nvPr/>
        </p:nvSpPr>
        <p:spPr>
          <a:xfrm>
            <a:off x="2262232" y="1616680"/>
            <a:ext cx="4138331" cy="4524315"/>
          </a:xfrm>
          <a:prstGeom prst="rect">
            <a:avLst/>
          </a:prstGeom>
          <a:noFill/>
        </p:spPr>
        <p:txBody>
          <a:bodyPr wrap="square">
            <a:spAutoFit/>
          </a:bodyPr>
          <a:lstStyle/>
          <a:p>
            <a:pPr algn="ctr"/>
            <a:r>
              <a:rPr lang="en-GB" dirty="0">
                <a:solidFill>
                  <a:srgbClr val="1C1C1C"/>
                </a:solidFill>
                <a:latin typeface="Twinkl" pitchFamily="2" charset="0"/>
              </a:rPr>
              <a:t>Discrimination still happens today.</a:t>
            </a:r>
          </a:p>
          <a:p>
            <a:pPr algn="ctr"/>
            <a:endParaRPr lang="en-GB" dirty="0">
              <a:solidFill>
                <a:srgbClr val="1C1C1C"/>
              </a:solidFill>
              <a:latin typeface="Twinkl" pitchFamily="2" charset="0"/>
            </a:endParaRPr>
          </a:p>
          <a:p>
            <a:pPr algn="ctr"/>
            <a:endParaRPr lang="en-GB" dirty="0">
              <a:solidFill>
                <a:srgbClr val="1C1C1C"/>
              </a:solidFill>
              <a:latin typeface="Twinkl" pitchFamily="2" charset="0"/>
            </a:endParaRPr>
          </a:p>
          <a:p>
            <a:pPr algn="ctr"/>
            <a:r>
              <a:rPr lang="en-GB" dirty="0">
                <a:solidFill>
                  <a:srgbClr val="1C1C1C"/>
                </a:solidFill>
                <a:latin typeface="Twinkl" pitchFamily="2" charset="0"/>
              </a:rPr>
              <a:t>Although Holocaust Memorial Day asks us to remember and learn from the past, we need to keep the lessons alive and be the light every day. </a:t>
            </a:r>
          </a:p>
          <a:p>
            <a:pPr algn="ctr"/>
            <a:endParaRPr lang="en-GB" dirty="0">
              <a:solidFill>
                <a:srgbClr val="1C1C1C"/>
              </a:solidFill>
              <a:latin typeface="Twinkl" pitchFamily="2" charset="0"/>
            </a:endParaRPr>
          </a:p>
          <a:p>
            <a:pPr algn="ctr"/>
            <a:r>
              <a:rPr lang="en-GB" dirty="0">
                <a:solidFill>
                  <a:srgbClr val="1C1C1C"/>
                </a:solidFill>
                <a:latin typeface="Twinkl" pitchFamily="2" charset="0"/>
              </a:rPr>
              <a:t>Let us now remember those who have not survived genocide and those whose lives were forever changed as a result.</a:t>
            </a:r>
          </a:p>
          <a:p>
            <a:pPr algn="ctr"/>
            <a:endParaRPr lang="en-GB" dirty="0">
              <a:solidFill>
                <a:srgbClr val="1C1C1C"/>
              </a:solidFill>
              <a:latin typeface="Twinkl" pitchFamily="2" charset="0"/>
            </a:endParaRPr>
          </a:p>
          <a:p>
            <a:pPr algn="ctr"/>
            <a:endParaRPr lang="en-GB" dirty="0">
              <a:solidFill>
                <a:srgbClr val="1C1C1C"/>
              </a:solidFill>
              <a:latin typeface="Twinkl" pitchFamily="2" charset="0"/>
            </a:endParaRPr>
          </a:p>
          <a:p>
            <a:pPr algn="ctr"/>
            <a:r>
              <a:rPr lang="en-GB" dirty="0">
                <a:solidFill>
                  <a:srgbClr val="1C1C1C"/>
                </a:solidFill>
                <a:latin typeface="Twinkl" pitchFamily="2" charset="0"/>
              </a:rPr>
              <a:t>We are going to have a minute of silence.</a:t>
            </a:r>
            <a:endParaRPr lang="en-GB" altLang="en-US" dirty="0">
              <a:solidFill>
                <a:srgbClr val="1C1C1C"/>
              </a:solidFill>
              <a:latin typeface="Twinkl" panose="020B0604020202020204" charset="0"/>
            </a:endParaRPr>
          </a:p>
        </p:txBody>
      </p:sp>
      <p:pic>
        <p:nvPicPr>
          <p:cNvPr id="4" name="Picture 3">
            <a:extLst>
              <a:ext uri="{FF2B5EF4-FFF2-40B4-BE49-F238E27FC236}">
                <a16:creationId xmlns:a16="http://schemas.microsoft.com/office/drawing/2014/main" id="{37EBAB96-C5F7-40FA-A445-B1092CEF7C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02" r="16134"/>
          <a:stretch/>
        </p:blipFill>
        <p:spPr>
          <a:xfrm>
            <a:off x="6712703" y="2382474"/>
            <a:ext cx="3217066" cy="2715728"/>
          </a:xfrm>
          <a:prstGeom prst="rect">
            <a:avLst/>
          </a:prstGeom>
        </p:spPr>
      </p:pic>
    </p:spTree>
    <p:extLst>
      <p:ext uri="{BB962C8B-B14F-4D97-AF65-F5344CB8AC3E}">
        <p14:creationId xmlns:p14="http://schemas.microsoft.com/office/powerpoint/2010/main" val="35074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fade">
                                      <p:cBhvr>
                                        <p:cTn id="2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729" y="2235003"/>
            <a:ext cx="8112155" cy="994306"/>
          </a:xfrm>
        </p:spPr>
        <p:txBody>
          <a:bodyPr/>
          <a:lstStyle/>
          <a:p>
            <a:r>
              <a:rPr lang="en-GB" b="1" dirty="0">
                <a:latin typeface="Twinkl" pitchFamily="2" charset="0"/>
              </a:rPr>
              <a:t>Be the Light</a:t>
            </a:r>
          </a:p>
        </p:txBody>
      </p:sp>
      <p:sp>
        <p:nvSpPr>
          <p:cNvPr id="6" name="TextBox 5">
            <a:extLst>
              <a:ext uri="{FF2B5EF4-FFF2-40B4-BE49-F238E27FC236}">
                <a16:creationId xmlns:a16="http://schemas.microsoft.com/office/drawing/2014/main" id="{BD65E737-4CB2-430A-8A99-0A209C3AFD73}"/>
              </a:ext>
            </a:extLst>
          </p:cNvPr>
          <p:cNvSpPr txBox="1"/>
          <p:nvPr/>
        </p:nvSpPr>
        <p:spPr>
          <a:xfrm>
            <a:off x="2494564" y="3229309"/>
            <a:ext cx="7194482" cy="923330"/>
          </a:xfrm>
          <a:prstGeom prst="rect">
            <a:avLst/>
          </a:prstGeom>
          <a:noFill/>
        </p:spPr>
        <p:txBody>
          <a:bodyPr wrap="square">
            <a:spAutoFit/>
          </a:bodyPr>
          <a:lstStyle/>
          <a:p>
            <a:pPr algn="ctr"/>
            <a:r>
              <a:rPr lang="en-GB" dirty="0">
                <a:solidFill>
                  <a:srgbClr val="1C1C1C"/>
                </a:solidFill>
                <a:latin typeface="Twinkl" pitchFamily="2" charset="0"/>
              </a:rPr>
              <a:t>One solitary light can be dimmed and easily extinguished but if everyone takes responsibility to be the light, it will shine brighter and stronger and reach farther than before.</a:t>
            </a:r>
          </a:p>
        </p:txBody>
      </p:sp>
      <p:grpSp>
        <p:nvGrpSpPr>
          <p:cNvPr id="5" name="Group 4">
            <a:extLst>
              <a:ext uri="{FF2B5EF4-FFF2-40B4-BE49-F238E27FC236}">
                <a16:creationId xmlns:a16="http://schemas.microsoft.com/office/drawing/2014/main" id="{2E4EC1E3-0ADD-4CDB-8A90-F04A0D8EF968}"/>
              </a:ext>
            </a:extLst>
          </p:cNvPr>
          <p:cNvGrpSpPr/>
          <p:nvPr/>
        </p:nvGrpSpPr>
        <p:grpSpPr>
          <a:xfrm>
            <a:off x="5419098" y="6858001"/>
            <a:ext cx="1345414" cy="6005595"/>
            <a:chOff x="3899293" y="1841095"/>
            <a:chExt cx="1345414" cy="6005595"/>
          </a:xfrm>
        </p:grpSpPr>
        <p:pic>
          <p:nvPicPr>
            <p:cNvPr id="4" name="Picture 3">
              <a:extLst>
                <a:ext uri="{FF2B5EF4-FFF2-40B4-BE49-F238E27FC236}">
                  <a16:creationId xmlns:a16="http://schemas.microsoft.com/office/drawing/2014/main" id="{3AFFC66F-F3D5-4561-A5A1-5FB37DFCD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9293" y="2235003"/>
              <a:ext cx="1345414" cy="5611687"/>
            </a:xfrm>
            <a:prstGeom prst="rect">
              <a:avLst/>
            </a:prstGeom>
          </p:spPr>
        </p:pic>
        <p:pic>
          <p:nvPicPr>
            <p:cNvPr id="7" name="Picture 6">
              <a:extLst>
                <a:ext uri="{FF2B5EF4-FFF2-40B4-BE49-F238E27FC236}">
                  <a16:creationId xmlns:a16="http://schemas.microsoft.com/office/drawing/2014/main" id="{53CE9489-951D-4682-BEF5-66F2731C3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27" y="1841095"/>
              <a:ext cx="398933" cy="687148"/>
            </a:xfrm>
            <a:prstGeom prst="rect">
              <a:avLst/>
            </a:prstGeom>
          </p:spPr>
        </p:pic>
      </p:grpSp>
      <p:grpSp>
        <p:nvGrpSpPr>
          <p:cNvPr id="8" name="Group 7">
            <a:extLst>
              <a:ext uri="{FF2B5EF4-FFF2-40B4-BE49-F238E27FC236}">
                <a16:creationId xmlns:a16="http://schemas.microsoft.com/office/drawing/2014/main" id="{B00E0B24-D562-409D-B118-CAD05CB0D771}"/>
              </a:ext>
            </a:extLst>
          </p:cNvPr>
          <p:cNvGrpSpPr/>
          <p:nvPr/>
        </p:nvGrpSpPr>
        <p:grpSpPr>
          <a:xfrm>
            <a:off x="7106683" y="6858001"/>
            <a:ext cx="1345414" cy="6005595"/>
            <a:chOff x="3899293" y="1841095"/>
            <a:chExt cx="1345414" cy="6005595"/>
          </a:xfrm>
        </p:grpSpPr>
        <p:pic>
          <p:nvPicPr>
            <p:cNvPr id="9" name="Picture 8">
              <a:extLst>
                <a:ext uri="{FF2B5EF4-FFF2-40B4-BE49-F238E27FC236}">
                  <a16:creationId xmlns:a16="http://schemas.microsoft.com/office/drawing/2014/main" id="{7AEF5644-943E-4877-9DD6-B948855546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9293" y="2235003"/>
              <a:ext cx="1345414" cy="5611687"/>
            </a:xfrm>
            <a:prstGeom prst="rect">
              <a:avLst/>
            </a:prstGeom>
          </p:spPr>
        </p:pic>
        <p:pic>
          <p:nvPicPr>
            <p:cNvPr id="10" name="Picture 9">
              <a:extLst>
                <a:ext uri="{FF2B5EF4-FFF2-40B4-BE49-F238E27FC236}">
                  <a16:creationId xmlns:a16="http://schemas.microsoft.com/office/drawing/2014/main" id="{A2D4FD33-B1B7-493D-A959-8751A6B09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27" y="1841095"/>
              <a:ext cx="398933" cy="687148"/>
            </a:xfrm>
            <a:prstGeom prst="rect">
              <a:avLst/>
            </a:prstGeom>
          </p:spPr>
        </p:pic>
      </p:grpSp>
      <p:grpSp>
        <p:nvGrpSpPr>
          <p:cNvPr id="11" name="Group 10">
            <a:extLst>
              <a:ext uri="{FF2B5EF4-FFF2-40B4-BE49-F238E27FC236}">
                <a16:creationId xmlns:a16="http://schemas.microsoft.com/office/drawing/2014/main" id="{91EF6818-0B1C-4239-AD9B-5B38F343580A}"/>
              </a:ext>
            </a:extLst>
          </p:cNvPr>
          <p:cNvGrpSpPr/>
          <p:nvPr/>
        </p:nvGrpSpPr>
        <p:grpSpPr>
          <a:xfrm>
            <a:off x="3731513" y="6858001"/>
            <a:ext cx="1345414" cy="6005595"/>
            <a:chOff x="3899293" y="1841095"/>
            <a:chExt cx="1345414" cy="6005595"/>
          </a:xfrm>
        </p:grpSpPr>
        <p:pic>
          <p:nvPicPr>
            <p:cNvPr id="12" name="Picture 11">
              <a:extLst>
                <a:ext uri="{FF2B5EF4-FFF2-40B4-BE49-F238E27FC236}">
                  <a16:creationId xmlns:a16="http://schemas.microsoft.com/office/drawing/2014/main" id="{36FDE909-077D-4A89-B899-E8DFEBEB6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9293" y="2235003"/>
              <a:ext cx="1345414" cy="5611687"/>
            </a:xfrm>
            <a:prstGeom prst="rect">
              <a:avLst/>
            </a:prstGeom>
          </p:spPr>
        </p:pic>
        <p:pic>
          <p:nvPicPr>
            <p:cNvPr id="13" name="Picture 12">
              <a:extLst>
                <a:ext uri="{FF2B5EF4-FFF2-40B4-BE49-F238E27FC236}">
                  <a16:creationId xmlns:a16="http://schemas.microsoft.com/office/drawing/2014/main" id="{F1277C3E-6865-45A9-B070-E157EB13B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27" y="1841095"/>
              <a:ext cx="398933" cy="687148"/>
            </a:xfrm>
            <a:prstGeom prst="rect">
              <a:avLst/>
            </a:prstGeom>
          </p:spPr>
        </p:pic>
      </p:grpSp>
    </p:spTree>
    <p:extLst>
      <p:ext uri="{BB962C8B-B14F-4D97-AF65-F5344CB8AC3E}">
        <p14:creationId xmlns:p14="http://schemas.microsoft.com/office/powerpoint/2010/main" val="355633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3000" tmFilter="0, 0; .2, .5; .8, .5; 1, 0"/>
                                        <p:tgtEl>
                                          <p:spTgt spid="2"/>
                                        </p:tgtEl>
                                      </p:cBhvr>
                                    </p:animEffect>
                                    <p:animScale>
                                      <p:cBhvr>
                                        <p:cTn id="16" dur="1500" autoRev="1" fill="hold"/>
                                        <p:tgtEl>
                                          <p:spTgt spid="2"/>
                                        </p:tgtEl>
                                      </p:cBhvr>
                                      <p:by x="105000" y="105000"/>
                                    </p:animScale>
                                  </p:childTnLst>
                                </p:cTn>
                              </p:par>
                            </p:childTnLst>
                          </p:cTn>
                        </p:par>
                        <p:par>
                          <p:cTn id="17" fill="hold">
                            <p:stCondLst>
                              <p:cond delay="3500"/>
                            </p:stCondLst>
                            <p:childTnLst>
                              <p:par>
                                <p:cTn id="18" presetID="42" presetClass="path" presetSubtype="0" accel="50000" decel="50000" fill="hold" grpId="1" nodeType="afterEffect">
                                  <p:stCondLst>
                                    <p:cond delay="0"/>
                                  </p:stCondLst>
                                  <p:childTnLst>
                                    <p:animMotion origin="layout" path="M 8.33333E-7 3.7037E-7 L 0.00052 -0.25162 " pathEditMode="relative" rAng="0" ptsTypes="AA">
                                      <p:cBhvr>
                                        <p:cTn id="19" dur="2000" fill="hold"/>
                                        <p:tgtEl>
                                          <p:spTgt spid="2"/>
                                        </p:tgtEl>
                                        <p:attrNameLst>
                                          <p:attrName>ppt_x</p:attrName>
                                          <p:attrName>ppt_y</p:attrName>
                                        </p:attrNameLst>
                                      </p:cBhvr>
                                      <p:rCtr x="17" y="-12593"/>
                                    </p:animMotion>
                                  </p:childTnLst>
                                </p:cTn>
                              </p:par>
                            </p:childTnLst>
                          </p:cTn>
                        </p:par>
                        <p:par>
                          <p:cTn id="20" fill="hold">
                            <p:stCondLst>
                              <p:cond delay="5500"/>
                            </p:stCondLst>
                            <p:childTnLst>
                              <p:par>
                                <p:cTn id="21" presetID="42" presetClass="path" presetSubtype="0" accel="50000" decel="50000" fill="hold" nodeType="afterEffect">
                                  <p:stCondLst>
                                    <p:cond delay="0"/>
                                  </p:stCondLst>
                                  <p:childTnLst>
                                    <p:animMotion origin="layout" path="M 8.33333E-7 -1.48148E-6 L 0.00052 -0.73194 " pathEditMode="relative" rAng="0" ptsTypes="AA">
                                      <p:cBhvr>
                                        <p:cTn id="22" dur="1000" fill="hold"/>
                                        <p:tgtEl>
                                          <p:spTgt spid="5"/>
                                        </p:tgtEl>
                                        <p:attrNameLst>
                                          <p:attrName>ppt_x</p:attrName>
                                          <p:attrName>ppt_y</p:attrName>
                                        </p:attrNameLst>
                                      </p:cBhvr>
                                      <p:rCtr x="17" y="-36597"/>
                                    </p:animMotion>
                                  </p:childTnLst>
                                </p:cTn>
                              </p:par>
                            </p:childTnLst>
                          </p:cTn>
                        </p:par>
                        <p:par>
                          <p:cTn id="23" fill="hold">
                            <p:stCondLst>
                              <p:cond delay="6500"/>
                            </p:stCondLst>
                            <p:childTnLst>
                              <p:par>
                                <p:cTn id="24" presetID="42" presetClass="path" presetSubtype="0" accel="50000" decel="50000" fill="hold" nodeType="afterEffect">
                                  <p:stCondLst>
                                    <p:cond delay="0"/>
                                  </p:stCondLst>
                                  <p:childTnLst>
                                    <p:animMotion origin="layout" path="M 2.22222E-6 -1.48148E-6 L 0.00052 -0.73194 " pathEditMode="relative" rAng="0" ptsTypes="AA">
                                      <p:cBhvr>
                                        <p:cTn id="25" dur="1000" fill="hold"/>
                                        <p:tgtEl>
                                          <p:spTgt spid="8"/>
                                        </p:tgtEl>
                                        <p:attrNameLst>
                                          <p:attrName>ppt_x</p:attrName>
                                          <p:attrName>ppt_y</p:attrName>
                                        </p:attrNameLst>
                                      </p:cBhvr>
                                      <p:rCtr x="17" y="-36597"/>
                                    </p:animMotion>
                                  </p:childTnLst>
                                </p:cTn>
                              </p:par>
                            </p:childTnLst>
                          </p:cTn>
                        </p:par>
                        <p:par>
                          <p:cTn id="26" fill="hold">
                            <p:stCondLst>
                              <p:cond delay="7500"/>
                            </p:stCondLst>
                            <p:childTnLst>
                              <p:par>
                                <p:cTn id="27" presetID="42" presetClass="path" presetSubtype="0" accel="50000" decel="50000" fill="hold" nodeType="afterEffect">
                                  <p:stCondLst>
                                    <p:cond delay="0"/>
                                  </p:stCondLst>
                                  <p:childTnLst>
                                    <p:animMotion origin="layout" path="M -5.55556E-7 -1.48148E-6 L 0.00052 -0.73194 " pathEditMode="relative" rAng="0" ptsTypes="AA">
                                      <p:cBhvr>
                                        <p:cTn id="28" dur="1000" fill="hold"/>
                                        <p:tgtEl>
                                          <p:spTgt spid="11"/>
                                        </p:tgtEl>
                                        <p:attrNameLst>
                                          <p:attrName>ppt_x</p:attrName>
                                          <p:attrName>ppt_y</p:attrName>
                                        </p:attrNameLst>
                                      </p:cBhvr>
                                      <p:rCtr x="17" y="-36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1BE1AC-0DE7-4110-B88C-7F1258D2B4DD}"/>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Activity: Poem for Holocaust Memorial Day</a:t>
            </a:r>
          </a:p>
        </p:txBody>
      </p:sp>
      <p:sp>
        <p:nvSpPr>
          <p:cNvPr id="4" name="TextBox 3">
            <a:extLst>
              <a:ext uri="{FF2B5EF4-FFF2-40B4-BE49-F238E27FC236}">
                <a16:creationId xmlns:a16="http://schemas.microsoft.com/office/drawing/2014/main" id="{B75AADDC-B144-4370-B8EB-8F23932FCB15}"/>
              </a:ext>
            </a:extLst>
          </p:cNvPr>
          <p:cNvSpPr txBox="1"/>
          <p:nvPr/>
        </p:nvSpPr>
        <p:spPr>
          <a:xfrm>
            <a:off x="461639" y="3355130"/>
            <a:ext cx="3174719" cy="2427333"/>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You are going to create a poem for Holocaust Memorial Day!</a:t>
            </a:r>
          </a:p>
          <a:p>
            <a:pPr marL="57150">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a:t>This year’s HMD theme is based on </a:t>
            </a:r>
            <a:r>
              <a:rPr lang="en-US" sz="2000" b="1" dirty="0"/>
              <a:t>“Being a light in the dark.”</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endParaRPr lang="en-US" sz="1600" dirty="0"/>
          </a:p>
        </p:txBody>
      </p:sp>
      <p:pic>
        <p:nvPicPr>
          <p:cNvPr id="7" name="Picture 6">
            <a:extLst>
              <a:ext uri="{FF2B5EF4-FFF2-40B4-BE49-F238E27FC236}">
                <a16:creationId xmlns:a16="http://schemas.microsoft.com/office/drawing/2014/main" id="{5F7B6BFD-1539-433D-A33B-3FA857EE0770}"/>
              </a:ext>
            </a:extLst>
          </p:cNvPr>
          <p:cNvPicPr>
            <a:picLocks noChangeAspect="1"/>
          </p:cNvPicPr>
          <p:nvPr/>
        </p:nvPicPr>
        <p:blipFill>
          <a:blip r:embed="rId2"/>
          <a:stretch>
            <a:fillRect/>
          </a:stretch>
        </p:blipFill>
        <p:spPr>
          <a:xfrm>
            <a:off x="4662102" y="1152537"/>
            <a:ext cx="6903723" cy="4429888"/>
          </a:xfrm>
          <a:prstGeom prst="rect">
            <a:avLst/>
          </a:prstGeom>
        </p:spPr>
      </p:pic>
    </p:spTree>
    <p:extLst>
      <p:ext uri="{BB962C8B-B14F-4D97-AF65-F5344CB8AC3E}">
        <p14:creationId xmlns:p14="http://schemas.microsoft.com/office/powerpoint/2010/main" val="355071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1E10-CB36-4CDA-9F97-25C10B128599}"/>
              </a:ext>
            </a:extLst>
          </p:cNvPr>
          <p:cNvSpPr>
            <a:spLocks noGrp="1"/>
          </p:cNvSpPr>
          <p:nvPr>
            <p:ph type="title"/>
          </p:nvPr>
        </p:nvSpPr>
        <p:spPr/>
        <p:txBody>
          <a:bodyPr/>
          <a:lstStyle/>
          <a:p>
            <a:r>
              <a:rPr lang="en-GB" dirty="0"/>
              <a:t>Poem</a:t>
            </a:r>
          </a:p>
        </p:txBody>
      </p:sp>
      <p:sp>
        <p:nvSpPr>
          <p:cNvPr id="3" name="Content Placeholder 2">
            <a:extLst>
              <a:ext uri="{FF2B5EF4-FFF2-40B4-BE49-F238E27FC236}">
                <a16:creationId xmlns:a16="http://schemas.microsoft.com/office/drawing/2014/main" id="{06671EE4-FCC9-4C99-968A-57B3E632B9F6}"/>
              </a:ext>
            </a:extLst>
          </p:cNvPr>
          <p:cNvSpPr>
            <a:spLocks noGrp="1"/>
          </p:cNvSpPr>
          <p:nvPr>
            <p:ph idx="1"/>
          </p:nvPr>
        </p:nvSpPr>
        <p:spPr/>
        <p:txBody>
          <a:bodyPr/>
          <a:lstStyle/>
          <a:p>
            <a:r>
              <a:rPr lang="en-GB" dirty="0"/>
              <a:t>You can create and decorate your poem however you see fit.</a:t>
            </a:r>
          </a:p>
          <a:p>
            <a:r>
              <a:rPr lang="en-GB" dirty="0"/>
              <a:t>It could rhyme, however, it does not have to.</a:t>
            </a:r>
          </a:p>
          <a:p>
            <a:r>
              <a:rPr lang="en-GB" dirty="0"/>
              <a:t>It could be written as an acrostic poem, haiku etc</a:t>
            </a:r>
          </a:p>
          <a:p>
            <a:r>
              <a:rPr lang="en-GB" dirty="0"/>
              <a:t>You might want 3 verses or 5.</a:t>
            </a:r>
          </a:p>
          <a:p>
            <a:r>
              <a:rPr lang="en-GB" dirty="0"/>
              <a:t>Use the slides to help you understand clearly what exactly is being remembered and why!</a:t>
            </a:r>
          </a:p>
          <a:p>
            <a:r>
              <a:rPr lang="en-GB" dirty="0"/>
              <a:t>THIS IS TOTALLY UP TO YOU AN WHAT YOU WANT TO CREATE!!! Keep in mind that the theme is LIGHT IN THE DARK… Make sure to include this </a:t>
            </a:r>
            <a:r>
              <a:rPr lang="en-GB"/>
              <a:t>in your poem!</a:t>
            </a:r>
            <a:endParaRPr lang="en-GB" dirty="0"/>
          </a:p>
        </p:txBody>
      </p:sp>
    </p:spTree>
    <p:extLst>
      <p:ext uri="{BB962C8B-B14F-4D97-AF65-F5344CB8AC3E}">
        <p14:creationId xmlns:p14="http://schemas.microsoft.com/office/powerpoint/2010/main" val="233350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E652-9772-4CDA-8B9C-7A257854CDA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CFA2FD61-3A0B-4450-A9BA-B959F45E7B6B}"/>
              </a:ext>
            </a:extLst>
          </p:cNvPr>
          <p:cNvPicPr>
            <a:picLocks noChangeAspect="1"/>
          </p:cNvPicPr>
          <p:nvPr/>
        </p:nvPicPr>
        <p:blipFill>
          <a:blip r:embed="rId2"/>
          <a:stretch>
            <a:fillRect/>
          </a:stretch>
        </p:blipFill>
        <p:spPr>
          <a:xfrm>
            <a:off x="295783" y="257175"/>
            <a:ext cx="3724275" cy="4448175"/>
          </a:xfrm>
          <a:prstGeom prst="rect">
            <a:avLst/>
          </a:prstGeom>
        </p:spPr>
      </p:pic>
      <p:pic>
        <p:nvPicPr>
          <p:cNvPr id="6" name="Picture 5">
            <a:extLst>
              <a:ext uri="{FF2B5EF4-FFF2-40B4-BE49-F238E27FC236}">
                <a16:creationId xmlns:a16="http://schemas.microsoft.com/office/drawing/2014/main" id="{6C561773-F950-468F-B05B-7781D373AD38}"/>
              </a:ext>
            </a:extLst>
          </p:cNvPr>
          <p:cNvPicPr>
            <a:picLocks noChangeAspect="1"/>
          </p:cNvPicPr>
          <p:nvPr/>
        </p:nvPicPr>
        <p:blipFill>
          <a:blip r:embed="rId3"/>
          <a:stretch>
            <a:fillRect/>
          </a:stretch>
        </p:blipFill>
        <p:spPr>
          <a:xfrm>
            <a:off x="4188872" y="50800"/>
            <a:ext cx="3571875" cy="3476625"/>
          </a:xfrm>
          <a:prstGeom prst="rect">
            <a:avLst/>
          </a:prstGeom>
        </p:spPr>
      </p:pic>
      <p:pic>
        <p:nvPicPr>
          <p:cNvPr id="8" name="Picture 7">
            <a:extLst>
              <a:ext uri="{FF2B5EF4-FFF2-40B4-BE49-F238E27FC236}">
                <a16:creationId xmlns:a16="http://schemas.microsoft.com/office/drawing/2014/main" id="{6E502979-446C-4308-9A62-80838BDD01C4}"/>
              </a:ext>
            </a:extLst>
          </p:cNvPr>
          <p:cNvPicPr>
            <a:picLocks noChangeAspect="1"/>
          </p:cNvPicPr>
          <p:nvPr/>
        </p:nvPicPr>
        <p:blipFill>
          <a:blip r:embed="rId4"/>
          <a:stretch>
            <a:fillRect/>
          </a:stretch>
        </p:blipFill>
        <p:spPr>
          <a:xfrm>
            <a:off x="8123400" y="184150"/>
            <a:ext cx="3772817" cy="5081588"/>
          </a:xfrm>
          <a:prstGeom prst="rect">
            <a:avLst/>
          </a:prstGeom>
        </p:spPr>
      </p:pic>
      <p:pic>
        <p:nvPicPr>
          <p:cNvPr id="10" name="Picture 9">
            <a:extLst>
              <a:ext uri="{FF2B5EF4-FFF2-40B4-BE49-F238E27FC236}">
                <a16:creationId xmlns:a16="http://schemas.microsoft.com/office/drawing/2014/main" id="{4D01BF64-F1B7-4607-8B9C-5DC447280AE0}"/>
              </a:ext>
            </a:extLst>
          </p:cNvPr>
          <p:cNvPicPr>
            <a:picLocks noChangeAspect="1"/>
          </p:cNvPicPr>
          <p:nvPr/>
        </p:nvPicPr>
        <p:blipFill>
          <a:blip r:embed="rId5"/>
          <a:stretch>
            <a:fillRect/>
          </a:stretch>
        </p:blipFill>
        <p:spPr>
          <a:xfrm>
            <a:off x="4543425" y="3708400"/>
            <a:ext cx="2404858" cy="2965450"/>
          </a:xfrm>
          <a:prstGeom prst="rect">
            <a:avLst/>
          </a:prstGeom>
        </p:spPr>
      </p:pic>
    </p:spTree>
    <p:extLst>
      <p:ext uri="{BB962C8B-B14F-4D97-AF65-F5344CB8AC3E}">
        <p14:creationId xmlns:p14="http://schemas.microsoft.com/office/powerpoint/2010/main" val="79679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b9013c1265_1_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omic Sans MS"/>
              <a:buNone/>
            </a:pPr>
            <a:r>
              <a:rPr lang="en-GB" sz="4800" b="1" u="sng">
                <a:latin typeface="Comic Sans MS"/>
                <a:ea typeface="Comic Sans MS"/>
                <a:cs typeface="Comic Sans MS"/>
                <a:sym typeface="Comic Sans MS"/>
              </a:rPr>
              <a:t>Ecoutez !</a:t>
            </a:r>
            <a:endParaRPr sz="4800" b="1" u="sng">
              <a:latin typeface="Comic Sans MS"/>
              <a:ea typeface="Comic Sans MS"/>
              <a:cs typeface="Comic Sans MS"/>
              <a:sym typeface="Comic Sans MS"/>
            </a:endParaRPr>
          </a:p>
        </p:txBody>
      </p:sp>
      <p:sp>
        <p:nvSpPr>
          <p:cNvPr id="279" name="Google Shape;279;gb9013c1265_1_131"/>
          <p:cNvSpPr txBox="1">
            <a:spLocks noGrp="1"/>
          </p:cNvSpPr>
          <p:nvPr>
            <p:ph type="body" idx="1"/>
          </p:nvPr>
        </p:nvSpPr>
        <p:spPr>
          <a:xfrm>
            <a:off x="256401" y="1613700"/>
            <a:ext cx="7503300" cy="4351500"/>
          </a:xfrm>
          <a:prstGeom prst="rect">
            <a:avLst/>
          </a:prstGeom>
          <a:noFill/>
          <a:ln>
            <a:noFill/>
          </a:ln>
        </p:spPr>
        <p:txBody>
          <a:bodyPr spcFirstLastPara="1" wrap="square" lIns="91425" tIns="45700" rIns="91425" bIns="45700" anchor="t" anchorCtr="0">
            <a:noAutofit/>
          </a:bodyPr>
          <a:lstStyle/>
          <a:p>
            <a:pPr marL="241300" lvl="0" indent="-279400" algn="l" rtl="0">
              <a:lnSpc>
                <a:spcPct val="90000"/>
              </a:lnSpc>
              <a:spcBef>
                <a:spcPts val="0"/>
              </a:spcBef>
              <a:spcAft>
                <a:spcPts val="0"/>
              </a:spcAft>
              <a:buClr>
                <a:schemeClr val="dk1"/>
              </a:buClr>
              <a:buSzPts val="4400"/>
              <a:buChar char="●"/>
            </a:pPr>
            <a:r>
              <a:rPr lang="en-GB" sz="4400">
                <a:latin typeface="Comic Sans MS"/>
                <a:ea typeface="Comic Sans MS"/>
                <a:cs typeface="Comic Sans MS"/>
                <a:sym typeface="Comic Sans MS"/>
              </a:rPr>
              <a:t>Listen to this song of French months</a:t>
            </a:r>
            <a:endParaRPr sz="4400">
              <a:latin typeface="Comic Sans MS"/>
              <a:ea typeface="Comic Sans MS"/>
              <a:cs typeface="Comic Sans MS"/>
              <a:sym typeface="Comic Sans MS"/>
            </a:endParaRPr>
          </a:p>
          <a:p>
            <a:pPr marL="241300" lvl="0" indent="-279400" algn="l" rtl="0">
              <a:lnSpc>
                <a:spcPct val="90000"/>
              </a:lnSpc>
              <a:spcBef>
                <a:spcPts val="1100"/>
              </a:spcBef>
              <a:spcAft>
                <a:spcPts val="0"/>
              </a:spcAft>
              <a:buClr>
                <a:schemeClr val="dk1"/>
              </a:buClr>
              <a:buSzPts val="4400"/>
              <a:buChar char="●"/>
            </a:pPr>
            <a:r>
              <a:rPr lang="en-GB" sz="4400">
                <a:latin typeface="Comic Sans MS"/>
                <a:ea typeface="Comic Sans MS"/>
                <a:cs typeface="Comic Sans MS"/>
                <a:sym typeface="Comic Sans MS"/>
              </a:rPr>
              <a:t>Listen to, then stand up whenever you hear your birthday month.</a:t>
            </a:r>
            <a:endParaRPr sz="4400">
              <a:latin typeface="Comic Sans MS"/>
              <a:ea typeface="Comic Sans MS"/>
              <a:cs typeface="Comic Sans MS"/>
              <a:sym typeface="Comic Sans MS"/>
            </a:endParaRPr>
          </a:p>
          <a:p>
            <a:pPr marL="241300" lvl="0" indent="0" algn="l" rtl="0">
              <a:lnSpc>
                <a:spcPct val="90000"/>
              </a:lnSpc>
              <a:spcBef>
                <a:spcPts val="2100"/>
              </a:spcBef>
              <a:spcAft>
                <a:spcPts val="2100"/>
              </a:spcAft>
              <a:buNone/>
            </a:pPr>
            <a:endParaRPr sz="4400">
              <a:latin typeface="Comic Sans MS"/>
              <a:ea typeface="Comic Sans MS"/>
              <a:cs typeface="Comic Sans MS"/>
              <a:sym typeface="Comic Sans MS"/>
            </a:endParaRPr>
          </a:p>
        </p:txBody>
      </p:sp>
      <p:sp>
        <p:nvSpPr>
          <p:cNvPr id="280" name="Google Shape;280;gb9013c1265_1_131"/>
          <p:cNvSpPr txBox="1"/>
          <p:nvPr/>
        </p:nvSpPr>
        <p:spPr>
          <a:xfrm>
            <a:off x="9342325" y="1444900"/>
            <a:ext cx="1233900" cy="234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gb9013c1265_1_131"/>
          <p:cNvSpPr txBox="1"/>
          <p:nvPr/>
        </p:nvSpPr>
        <p:spPr>
          <a:xfrm>
            <a:off x="7576325" y="4719842"/>
            <a:ext cx="3000000" cy="1625100"/>
          </a:xfrm>
          <a:prstGeom prst="rect">
            <a:avLst/>
          </a:prstGeom>
          <a:solidFill>
            <a:srgbClr val="E6B8AF"/>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110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Comic Sans MS"/>
                <a:ea typeface="Comic Sans MS"/>
                <a:cs typeface="Comic Sans MS"/>
                <a:sym typeface="Comic Sans MS"/>
              </a:rPr>
              <a:t>Challenge</a:t>
            </a:r>
            <a:r>
              <a:rPr kumimoji="0" lang="en-GB"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 On paper, write down the months whilst you are listening without pausing the song.</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p:pic>
        <p:nvPicPr>
          <p:cNvPr id="282" name="Google Shape;282;gb9013c1265_1_131" descr="Les mois de l'année - French months of the year&#10;©2012 alain le lait - music &amp; animation" title="Les mois de l'année - alain le lait (French months of the year)">
            <a:hlinkClick r:id="rId3"/>
          </p:cNvPr>
          <p:cNvPicPr preferRelativeResize="0"/>
          <p:nvPr/>
        </p:nvPicPr>
        <p:blipFill>
          <a:blip r:embed="rId4">
            <a:alphaModFix/>
          </a:blip>
          <a:stretch>
            <a:fillRect/>
          </a:stretch>
        </p:blipFill>
        <p:spPr>
          <a:xfrm>
            <a:off x="7297025" y="-84283"/>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b9013c1265_1_139"/>
          <p:cNvSpPr txBox="1">
            <a:spLocks noGrp="1"/>
          </p:cNvSpPr>
          <p:nvPr>
            <p:ph type="body" idx="1"/>
          </p:nvPr>
        </p:nvSpPr>
        <p:spPr>
          <a:xfrm>
            <a:off x="269974" y="150400"/>
            <a:ext cx="10837200" cy="130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2000"/>
          </a:p>
          <a:p>
            <a:pPr marL="241300" lvl="0" indent="0" algn="l" rtl="0">
              <a:lnSpc>
                <a:spcPct val="90000"/>
              </a:lnSpc>
              <a:spcBef>
                <a:spcPts val="1100"/>
              </a:spcBef>
              <a:spcAft>
                <a:spcPts val="0"/>
              </a:spcAft>
              <a:buNone/>
            </a:pPr>
            <a:r>
              <a:rPr lang="en-GB" sz="2000">
                <a:latin typeface="Comic Sans MS"/>
                <a:ea typeface="Comic Sans MS"/>
                <a:cs typeface="Comic Sans MS"/>
                <a:sym typeface="Comic Sans MS"/>
              </a:rPr>
              <a:t>Match up the French months with their seasons. You could do this by printing off the page if you can, or double clicking on the boxes to type.</a:t>
            </a:r>
            <a:endParaRPr sz="2000">
              <a:latin typeface="Comic Sans MS"/>
              <a:ea typeface="Comic Sans MS"/>
              <a:cs typeface="Comic Sans MS"/>
              <a:sym typeface="Comic Sans MS"/>
            </a:endParaRPr>
          </a:p>
          <a:p>
            <a:pPr marL="241300" lvl="0" indent="0" algn="l" rtl="0">
              <a:lnSpc>
                <a:spcPct val="90000"/>
              </a:lnSpc>
              <a:spcBef>
                <a:spcPts val="2100"/>
              </a:spcBef>
              <a:spcAft>
                <a:spcPts val="2100"/>
              </a:spcAft>
              <a:buNone/>
            </a:pPr>
            <a:endParaRPr sz="2000">
              <a:latin typeface="Comic Sans MS"/>
              <a:ea typeface="Comic Sans MS"/>
              <a:cs typeface="Comic Sans MS"/>
              <a:sym typeface="Comic Sans MS"/>
            </a:endParaRPr>
          </a:p>
        </p:txBody>
      </p:sp>
      <p:pic>
        <p:nvPicPr>
          <p:cNvPr id="288" name="Google Shape;288;gb9013c1265_1_139"/>
          <p:cNvPicPr preferRelativeResize="0"/>
          <p:nvPr/>
        </p:nvPicPr>
        <p:blipFill rotWithShape="1">
          <a:blip r:embed="rId3">
            <a:alphaModFix/>
          </a:blip>
          <a:srcRect l="15068" t="57486" r="20837" b="30969"/>
          <a:stretch/>
        </p:blipFill>
        <p:spPr>
          <a:xfrm>
            <a:off x="144342" y="5292550"/>
            <a:ext cx="11903300" cy="1205399"/>
          </a:xfrm>
          <a:prstGeom prst="rect">
            <a:avLst/>
          </a:prstGeom>
          <a:noFill/>
          <a:ln>
            <a:noFill/>
          </a:ln>
        </p:spPr>
      </p:pic>
      <p:sp>
        <p:nvSpPr>
          <p:cNvPr id="289" name="Google Shape;289;gb9013c1265_1_139"/>
          <p:cNvSpPr txBox="1"/>
          <p:nvPr/>
        </p:nvSpPr>
        <p:spPr>
          <a:xfrm>
            <a:off x="8848700" y="1631000"/>
            <a:ext cx="2626800" cy="58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100" b="0" i="0" u="none" strike="noStrike" kern="0" cap="none" spc="0" normalizeH="0" baseline="0" noProof="0">
                <a:ln>
                  <a:noFill/>
                </a:ln>
                <a:solidFill>
                  <a:srgbClr val="000000"/>
                </a:solidFill>
                <a:effectLst/>
                <a:uLnTx/>
                <a:uFillTx/>
                <a:latin typeface="Calibri"/>
                <a:ea typeface="Calibri"/>
                <a:cs typeface="Calibri"/>
                <a:sym typeface="Calibri"/>
              </a:rPr>
              <a:t>l’hiver</a:t>
            </a:r>
            <a:endParaRPr kumimoji="0" sz="3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gb9013c1265_1_139"/>
          <p:cNvSpPr txBox="1"/>
          <p:nvPr/>
        </p:nvSpPr>
        <p:spPr>
          <a:xfrm>
            <a:off x="433000" y="1631000"/>
            <a:ext cx="2626800" cy="58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100" b="0" i="0" u="none" strike="noStrike" kern="0" cap="none" spc="0" normalizeH="0" baseline="0" noProof="0">
                <a:ln>
                  <a:noFill/>
                </a:ln>
                <a:solidFill>
                  <a:srgbClr val="000000"/>
                </a:solidFill>
                <a:effectLst/>
                <a:uLnTx/>
                <a:uFillTx/>
                <a:latin typeface="Calibri"/>
                <a:ea typeface="Calibri"/>
                <a:cs typeface="Calibri"/>
                <a:sym typeface="Calibri"/>
              </a:rPr>
              <a:t>Le printemps</a:t>
            </a:r>
            <a:endParaRPr kumimoji="0" sz="3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gb9013c1265_1_139"/>
          <p:cNvSpPr txBox="1"/>
          <p:nvPr/>
        </p:nvSpPr>
        <p:spPr>
          <a:xfrm>
            <a:off x="3282775" y="1631000"/>
            <a:ext cx="2626800" cy="58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100" b="0" i="0" u="none" strike="noStrike" kern="0" cap="none" spc="0" normalizeH="0" baseline="0" noProof="0">
                <a:ln>
                  <a:noFill/>
                </a:ln>
                <a:solidFill>
                  <a:srgbClr val="000000"/>
                </a:solidFill>
                <a:effectLst/>
                <a:uLnTx/>
                <a:uFillTx/>
                <a:latin typeface="Calibri"/>
                <a:ea typeface="Calibri"/>
                <a:cs typeface="Calibri"/>
                <a:sym typeface="Calibri"/>
              </a:rPr>
              <a:t>l’été</a:t>
            </a:r>
            <a:endParaRPr kumimoji="0" sz="3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gb9013c1265_1_139"/>
          <p:cNvSpPr txBox="1"/>
          <p:nvPr/>
        </p:nvSpPr>
        <p:spPr>
          <a:xfrm>
            <a:off x="6132550" y="1631000"/>
            <a:ext cx="2626800" cy="58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100" b="0" i="0" u="none" strike="noStrike" kern="0" cap="none" spc="0" normalizeH="0" baseline="0" noProof="0">
                <a:ln>
                  <a:noFill/>
                </a:ln>
                <a:solidFill>
                  <a:srgbClr val="000000"/>
                </a:solidFill>
                <a:effectLst/>
                <a:uLnTx/>
                <a:uFillTx/>
                <a:latin typeface="Calibri"/>
                <a:ea typeface="Calibri"/>
                <a:cs typeface="Calibri"/>
                <a:sym typeface="Calibri"/>
              </a:rPr>
              <a:t>l’automne</a:t>
            </a:r>
            <a:endParaRPr kumimoji="0" sz="31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3" name="Google Shape;293;gb9013c1265_1_139"/>
          <p:cNvPicPr preferRelativeResize="0"/>
          <p:nvPr/>
        </p:nvPicPr>
        <p:blipFill>
          <a:blip r:embed="rId4">
            <a:alphaModFix/>
          </a:blip>
          <a:stretch>
            <a:fillRect/>
          </a:stretch>
        </p:blipFill>
        <p:spPr>
          <a:xfrm>
            <a:off x="1580400" y="1860000"/>
            <a:ext cx="8731549" cy="2246100"/>
          </a:xfrm>
          <a:prstGeom prst="rect">
            <a:avLst/>
          </a:prstGeom>
          <a:noFill/>
          <a:ln>
            <a:noFill/>
          </a:ln>
        </p:spPr>
      </p:pic>
      <p:sp>
        <p:nvSpPr>
          <p:cNvPr id="294" name="Google Shape;294;gb9013c1265_1_139"/>
          <p:cNvSpPr txBox="1"/>
          <p:nvPr/>
        </p:nvSpPr>
        <p:spPr>
          <a:xfrm rot="-10799255">
            <a:off x="410508" y="6499219"/>
            <a:ext cx="11071500" cy="3171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0000"/>
                </a:solidFill>
                <a:effectLst/>
                <a:uLnTx/>
                <a:uFillTx/>
                <a:latin typeface="Arial"/>
                <a:cs typeface="Arial"/>
                <a:sym typeface="Arial"/>
              </a:rPr>
              <a:t>Answers: mars, avril, mai (printemps) juin, juillet, août (été), septembre, octobre, novembre (automne)</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gb9013c1265_1_139"/>
          <p:cNvSpPr txBox="1"/>
          <p:nvPr/>
        </p:nvSpPr>
        <p:spPr>
          <a:xfrm>
            <a:off x="1619867" y="4237767"/>
            <a:ext cx="1551600" cy="5817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0000"/>
                </a:solidFill>
                <a:effectLst/>
                <a:uLnTx/>
                <a:uFillTx/>
                <a:latin typeface="Arial"/>
                <a:cs typeface="Arial"/>
                <a:sym typeface="Arial"/>
              </a:rPr>
              <a:t>.</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gb9013c1265_1_139"/>
          <p:cNvSpPr/>
          <p:nvPr/>
        </p:nvSpPr>
        <p:spPr>
          <a:xfrm>
            <a:off x="1110567" y="37097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gb9013c1265_1_139"/>
          <p:cNvSpPr/>
          <p:nvPr/>
        </p:nvSpPr>
        <p:spPr>
          <a:xfrm>
            <a:off x="3820367" y="47709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gb9013c1265_1_139"/>
          <p:cNvSpPr/>
          <p:nvPr/>
        </p:nvSpPr>
        <p:spPr>
          <a:xfrm>
            <a:off x="3820367" y="42377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gb9013c1265_1_139"/>
          <p:cNvSpPr/>
          <p:nvPr/>
        </p:nvSpPr>
        <p:spPr>
          <a:xfrm>
            <a:off x="3820367" y="37097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gb9013c1265_1_139"/>
          <p:cNvSpPr/>
          <p:nvPr/>
        </p:nvSpPr>
        <p:spPr>
          <a:xfrm>
            <a:off x="6309500" y="47709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gb9013c1265_1_139"/>
          <p:cNvSpPr/>
          <p:nvPr/>
        </p:nvSpPr>
        <p:spPr>
          <a:xfrm>
            <a:off x="6309500" y="42377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gb9013c1265_1_139"/>
          <p:cNvSpPr/>
          <p:nvPr/>
        </p:nvSpPr>
        <p:spPr>
          <a:xfrm>
            <a:off x="6309500" y="37097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gb9013c1265_1_139"/>
          <p:cNvSpPr/>
          <p:nvPr/>
        </p:nvSpPr>
        <p:spPr>
          <a:xfrm>
            <a:off x="8504433" y="48141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gb9013c1265_1_139"/>
          <p:cNvSpPr/>
          <p:nvPr/>
        </p:nvSpPr>
        <p:spPr>
          <a:xfrm>
            <a:off x="8504433" y="37097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gb9013c1265_1_139"/>
          <p:cNvSpPr/>
          <p:nvPr/>
        </p:nvSpPr>
        <p:spPr>
          <a:xfrm>
            <a:off x="8504433" y="42619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gb9013c1265_1_139"/>
          <p:cNvSpPr/>
          <p:nvPr/>
        </p:nvSpPr>
        <p:spPr>
          <a:xfrm>
            <a:off x="1110567" y="42377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gb9013c1265_1_139"/>
          <p:cNvSpPr/>
          <p:nvPr/>
        </p:nvSpPr>
        <p:spPr>
          <a:xfrm>
            <a:off x="1110567" y="4770967"/>
            <a:ext cx="1551600" cy="53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b9013c1265_1_16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Did you know…?</a:t>
            </a:r>
            <a:endParaRPr/>
          </a:p>
        </p:txBody>
      </p:sp>
      <p:sp>
        <p:nvSpPr>
          <p:cNvPr id="313" name="Google Shape;313;gb9013c1265_1_163"/>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0" lvl="0" indent="0" algn="l" rtl="0">
              <a:spcBef>
                <a:spcPts val="1100"/>
              </a:spcBef>
              <a:spcAft>
                <a:spcPts val="2100"/>
              </a:spcAft>
              <a:buNone/>
            </a:pPr>
            <a:endParaRPr/>
          </a:p>
        </p:txBody>
      </p:sp>
      <p:sp>
        <p:nvSpPr>
          <p:cNvPr id="314" name="Google Shape;314;gb9013c1265_1_163"/>
          <p:cNvSpPr txBox="1">
            <a:spLocks noGrp="1"/>
          </p:cNvSpPr>
          <p:nvPr>
            <p:ph type="body" idx="2"/>
          </p:nvPr>
        </p:nvSpPr>
        <p:spPr>
          <a:xfrm>
            <a:off x="6172200" y="365134"/>
            <a:ext cx="5373900" cy="4580400"/>
          </a:xfrm>
          <a:prstGeom prst="rect">
            <a:avLst/>
          </a:prstGeom>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100"/>
              </a:spcBef>
              <a:spcAft>
                <a:spcPts val="0"/>
              </a:spcAft>
              <a:buNone/>
            </a:pPr>
            <a:r>
              <a:rPr lang="en-GB"/>
              <a:t>The French letters of the alphabet are the same as the 26 in the English alphabet.</a:t>
            </a:r>
            <a:endParaRPr/>
          </a:p>
          <a:p>
            <a:pPr marL="0" lvl="0" indent="0" algn="l" rtl="0">
              <a:spcBef>
                <a:spcPts val="2100"/>
              </a:spcBef>
              <a:spcAft>
                <a:spcPts val="0"/>
              </a:spcAft>
              <a:buNone/>
            </a:pPr>
            <a:r>
              <a:rPr lang="en-GB"/>
              <a:t>BUT they are not pronounced quite the same.</a:t>
            </a:r>
            <a:endParaRPr/>
          </a:p>
          <a:p>
            <a:pPr marL="0" lvl="0" indent="0" algn="l" rtl="0">
              <a:spcBef>
                <a:spcPts val="2100"/>
              </a:spcBef>
              <a:spcAft>
                <a:spcPts val="0"/>
              </a:spcAft>
              <a:buNone/>
            </a:pPr>
            <a:r>
              <a:rPr lang="en-GB"/>
              <a:t>Generally, what has an ‘ee’ sound in English (</a:t>
            </a:r>
            <a:r>
              <a:rPr lang="en-GB" b="1"/>
              <a:t>B,C,D,G,J, P, T, V</a:t>
            </a:r>
            <a:r>
              <a:rPr lang="en-GB"/>
              <a:t>) has an ‘ay’ sound (as in day or play) in French.  </a:t>
            </a:r>
            <a:endParaRPr/>
          </a:p>
          <a:p>
            <a:pPr marL="0" lvl="0" indent="0" algn="l" rtl="0">
              <a:spcBef>
                <a:spcPts val="2100"/>
              </a:spcBef>
              <a:spcAft>
                <a:spcPts val="0"/>
              </a:spcAft>
              <a:buNone/>
            </a:pPr>
            <a:r>
              <a:rPr lang="en-GB"/>
              <a:t>Can you spot them in this song?</a:t>
            </a:r>
            <a:endParaRPr/>
          </a:p>
          <a:p>
            <a:pPr marL="0" lvl="0" indent="0" algn="l" rtl="0">
              <a:spcBef>
                <a:spcPts val="2100"/>
              </a:spcBef>
              <a:spcAft>
                <a:spcPts val="2100"/>
              </a:spcAft>
              <a:buNone/>
            </a:pPr>
            <a:endParaRPr/>
          </a:p>
        </p:txBody>
      </p:sp>
      <p:pic>
        <p:nvPicPr>
          <p:cNvPr id="315" name="Google Shape;315;gb9013c1265_1_163" descr="French alphabet song - L'alphabet en Français &#10;Music &amp; Animations by Alain Le Lait ©2011  &#10;http://www.yadeeda.com &#10; &#10;This song is from the CD 'C'est Si Bon' ©2002 &#10; &#10;Other than the alphabet itself, the only lyrics to this song are: 'C'est l'alphabet en Francais', which means 'It's the alphabet in French'" title="French alphabet - L'alphabet en Français by Alain Le Lait">
            <a:hlinkClick r:id="rId3"/>
          </p:cNvPr>
          <p:cNvPicPr preferRelativeResize="0"/>
          <p:nvPr/>
        </p:nvPicPr>
        <p:blipFill>
          <a:blip r:embed="rId4">
            <a:alphaModFix/>
          </a:blip>
          <a:stretch>
            <a:fillRect/>
          </a:stretch>
        </p:blipFill>
        <p:spPr>
          <a:xfrm>
            <a:off x="236133" y="1965966"/>
            <a:ext cx="5614501" cy="4210867"/>
          </a:xfrm>
          <a:prstGeom prst="rect">
            <a:avLst/>
          </a:prstGeom>
          <a:noFill/>
          <a:ln>
            <a:noFill/>
          </a:ln>
        </p:spPr>
      </p:pic>
      <p:sp>
        <p:nvSpPr>
          <p:cNvPr id="316" name="Google Shape;316;gb9013c1265_1_163"/>
          <p:cNvSpPr txBox="1"/>
          <p:nvPr/>
        </p:nvSpPr>
        <p:spPr>
          <a:xfrm>
            <a:off x="6172200" y="5207200"/>
            <a:ext cx="5373900" cy="1325700"/>
          </a:xfrm>
          <a:prstGeom prst="rect">
            <a:avLst/>
          </a:prstGeom>
          <a:solidFill>
            <a:srgbClr val="E6B8AF"/>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90000"/>
              </a:lnSpc>
              <a:spcBef>
                <a:spcPts val="1100"/>
              </a:spcBef>
              <a:spcAft>
                <a:spcPts val="2100"/>
              </a:spcAft>
              <a:buClr>
                <a:srgbClr val="000000"/>
              </a:buClr>
              <a:buSzTx/>
              <a:buFont typeface="Arial"/>
              <a:buNone/>
              <a:tabLst/>
              <a:defRPr/>
            </a:pPr>
            <a:r>
              <a:rPr kumimoji="0" lang="en-GB" sz="2400" b="0" i="0" u="none" strike="noStrike" kern="0" cap="none" spc="0" normalizeH="0" baseline="0" noProof="0">
                <a:ln>
                  <a:noFill/>
                </a:ln>
                <a:solidFill>
                  <a:srgbClr val="595959"/>
                </a:solidFill>
                <a:effectLst/>
                <a:uLnTx/>
                <a:uFillTx/>
                <a:latin typeface="Arial"/>
                <a:cs typeface="Arial"/>
                <a:sym typeface="Arial"/>
              </a:rPr>
              <a:t>What about these letters </a:t>
            </a:r>
            <a:r>
              <a:rPr kumimoji="0" lang="en-GB" sz="2400" b="1" i="0" u="none" strike="noStrike" kern="0" cap="none" spc="0" normalizeH="0" baseline="0" noProof="0">
                <a:ln>
                  <a:noFill/>
                </a:ln>
                <a:solidFill>
                  <a:srgbClr val="595959"/>
                </a:solidFill>
                <a:effectLst/>
                <a:uLnTx/>
                <a:uFillTx/>
                <a:latin typeface="Arial"/>
                <a:cs typeface="Arial"/>
                <a:sym typeface="Arial"/>
              </a:rPr>
              <a:t>E, H, I, Q, R, W, X, Y</a:t>
            </a:r>
            <a:r>
              <a:rPr kumimoji="0" lang="en-GB" sz="2400" b="0" i="0" u="none" strike="noStrike" kern="0" cap="none" spc="0" normalizeH="0" baseline="0" noProof="0">
                <a:ln>
                  <a:noFill/>
                </a:ln>
                <a:solidFill>
                  <a:srgbClr val="595959"/>
                </a:solidFill>
                <a:effectLst/>
                <a:uLnTx/>
                <a:uFillTx/>
                <a:latin typeface="Arial"/>
                <a:cs typeface="Arial"/>
                <a:sym typeface="Arial"/>
              </a:rPr>
              <a:t>, what do they sound like? </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b9013c1265_1_171"/>
          <p:cNvSpPr txBox="1">
            <a:spLocks noGrp="1"/>
          </p:cNvSpPr>
          <p:nvPr>
            <p:ph type="title"/>
          </p:nvPr>
        </p:nvSpPr>
        <p:spPr>
          <a:xfrm>
            <a:off x="838200" y="1619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2800"/>
              <a:t>Write down a French word beginning with each letter. It can be something you know from your lessons, or look it up on Google.</a:t>
            </a:r>
            <a:endParaRPr sz="2800"/>
          </a:p>
        </p:txBody>
      </p:sp>
      <p:sp>
        <p:nvSpPr>
          <p:cNvPr id="322" name="Google Shape;322;gb9013c1265_1_171"/>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0" lvl="0" indent="0" algn="l" rtl="0">
              <a:spcBef>
                <a:spcPts val="1100"/>
              </a:spcBef>
              <a:spcAft>
                <a:spcPts val="2100"/>
              </a:spcAft>
              <a:buNone/>
            </a:pPr>
            <a:endParaRPr/>
          </a:p>
        </p:txBody>
      </p:sp>
      <p:sp>
        <p:nvSpPr>
          <p:cNvPr id="323" name="Google Shape;323;gb9013c1265_1_171"/>
          <p:cNvSpPr txBox="1">
            <a:spLocks noGrp="1"/>
          </p:cNvSpPr>
          <p:nvPr>
            <p:ph type="body" idx="2"/>
          </p:nvPr>
        </p:nvSpPr>
        <p:spPr>
          <a:xfrm>
            <a:off x="7473567" y="3023767"/>
            <a:ext cx="3880500" cy="2872800"/>
          </a:xfrm>
          <a:prstGeom prst="rect">
            <a:avLst/>
          </a:prstGeom>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100"/>
              </a:spcBef>
              <a:spcAft>
                <a:spcPts val="0"/>
              </a:spcAft>
              <a:buNone/>
            </a:pPr>
            <a:r>
              <a:rPr lang="en-GB"/>
              <a:t>Work out how to spell your first name and write it down like this. </a:t>
            </a:r>
            <a:endParaRPr/>
          </a:p>
          <a:p>
            <a:pPr marL="0" lvl="0" indent="0" algn="l" rtl="0">
              <a:spcBef>
                <a:spcPts val="2100"/>
              </a:spcBef>
              <a:spcAft>
                <a:spcPts val="0"/>
              </a:spcAft>
              <a:buNone/>
            </a:pPr>
            <a:r>
              <a:rPr lang="en-GB"/>
              <a:t>Je m’appelle Harry, ça s'écrit </a:t>
            </a:r>
            <a:r>
              <a:rPr lang="en-GB">
                <a:solidFill>
                  <a:srgbClr val="FF0000"/>
                </a:solidFill>
              </a:rPr>
              <a:t>ash - eu - air - air - eegrek</a:t>
            </a:r>
            <a:endParaRPr>
              <a:solidFill>
                <a:srgbClr val="FF0000"/>
              </a:solidFill>
            </a:endParaRPr>
          </a:p>
          <a:p>
            <a:pPr marL="0" lvl="0" indent="0" algn="l" rtl="0">
              <a:spcBef>
                <a:spcPts val="2100"/>
              </a:spcBef>
              <a:spcAft>
                <a:spcPts val="0"/>
              </a:spcAft>
              <a:buClr>
                <a:schemeClr val="dk1"/>
              </a:buClr>
              <a:buSzPts val="1500"/>
              <a:buFont typeface="Arial"/>
              <a:buNone/>
            </a:pPr>
            <a:r>
              <a:rPr lang="en-GB"/>
              <a:t>Replace the example above with your name.</a:t>
            </a:r>
            <a:endParaRPr/>
          </a:p>
          <a:p>
            <a:pPr marL="0" lvl="0" indent="0" algn="l" rtl="0">
              <a:spcBef>
                <a:spcPts val="2100"/>
              </a:spcBef>
              <a:spcAft>
                <a:spcPts val="2100"/>
              </a:spcAft>
              <a:buNone/>
            </a:pPr>
            <a:endParaRPr>
              <a:solidFill>
                <a:srgbClr val="FF0000"/>
              </a:solidFill>
            </a:endParaRPr>
          </a:p>
        </p:txBody>
      </p:sp>
      <p:pic>
        <p:nvPicPr>
          <p:cNvPr id="324" name="Google Shape;324;gb9013c1265_1_171"/>
          <p:cNvPicPr preferRelativeResize="0"/>
          <p:nvPr/>
        </p:nvPicPr>
        <p:blipFill rotWithShape="1">
          <a:blip r:embed="rId3">
            <a:alphaModFix/>
          </a:blip>
          <a:srcRect l="36139" t="26612" r="19033" b="14757"/>
          <a:stretch/>
        </p:blipFill>
        <p:spPr>
          <a:xfrm>
            <a:off x="696067" y="1487533"/>
            <a:ext cx="6441431" cy="4736765"/>
          </a:xfrm>
          <a:prstGeom prst="rect">
            <a:avLst/>
          </a:prstGeom>
          <a:noFill/>
          <a:ln>
            <a:noFill/>
          </a:ln>
        </p:spPr>
      </p:pic>
      <p:sp>
        <p:nvSpPr>
          <p:cNvPr id="325" name="Google Shape;325;gb9013c1265_1_171"/>
          <p:cNvSpPr/>
          <p:nvPr/>
        </p:nvSpPr>
        <p:spPr>
          <a:xfrm>
            <a:off x="7597000" y="1333267"/>
            <a:ext cx="3756900" cy="1551300"/>
          </a:xfrm>
          <a:prstGeom prst="wedgeEllipseCallout">
            <a:avLst>
              <a:gd name="adj1" fmla="val 48861"/>
              <a:gd name="adj2" fmla="val 65799"/>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1100"/>
              </a:spcBef>
              <a:spcAft>
                <a:spcPts val="0"/>
              </a:spcAft>
              <a:buClr>
                <a:srgbClr val="000000"/>
              </a:buClr>
              <a:buSzPts val="1500"/>
              <a:buFont typeface="Arial"/>
              <a:buNone/>
              <a:tabLst/>
              <a:defRPr/>
            </a:pPr>
            <a:r>
              <a:rPr kumimoji="0" lang="en-GB" sz="2000" b="0" i="0" u="none" strike="noStrike" kern="0" cap="none" spc="0" normalizeH="0" baseline="0" noProof="0">
                <a:ln>
                  <a:noFill/>
                </a:ln>
                <a:solidFill>
                  <a:srgbClr val="595959"/>
                </a:solidFill>
                <a:effectLst/>
                <a:uLnTx/>
                <a:uFillTx/>
                <a:latin typeface="Arial"/>
                <a:cs typeface="Arial"/>
                <a:sym typeface="Arial"/>
              </a:rPr>
              <a:t>Comment ça s'écrit ?</a:t>
            </a:r>
            <a:endParaRPr kumimoji="0" sz="2000" b="0" i="0" u="none" strike="noStrike" kern="0" cap="none" spc="0" normalizeH="0" baseline="0" noProof="0">
              <a:ln>
                <a:noFill/>
              </a:ln>
              <a:solidFill>
                <a:srgbClr val="595959"/>
              </a:solidFill>
              <a:effectLst/>
              <a:uLnTx/>
              <a:uFillTx/>
              <a:latin typeface="Arial"/>
              <a:cs typeface="Arial"/>
              <a:sym typeface="Arial"/>
            </a:endParaRPr>
          </a:p>
          <a:p>
            <a:pPr marL="0" marR="0" lvl="0" indent="0" algn="l" defTabSz="914400" rtl="0" eaLnBrk="1" fontAlgn="auto" latinLnBrk="0" hangingPunct="1">
              <a:lnSpc>
                <a:spcPct val="90000"/>
              </a:lnSpc>
              <a:spcBef>
                <a:spcPts val="2100"/>
              </a:spcBef>
              <a:spcAft>
                <a:spcPts val="2100"/>
              </a:spcAft>
              <a:buClr>
                <a:srgbClr val="000000"/>
              </a:buClr>
              <a:buSzPts val="1500"/>
              <a:buFont typeface="Arial"/>
              <a:buNone/>
              <a:tabLst/>
              <a:defRPr/>
            </a:pPr>
            <a:r>
              <a:rPr kumimoji="0" lang="en-GB" sz="1900" b="0" i="1" u="none" strike="noStrike" kern="0" cap="none" spc="0" normalizeH="0" baseline="0" noProof="0">
                <a:ln>
                  <a:noFill/>
                </a:ln>
                <a:solidFill>
                  <a:srgbClr val="595959"/>
                </a:solidFill>
                <a:effectLst/>
                <a:uLnTx/>
                <a:uFillTx/>
                <a:latin typeface="Arial"/>
                <a:cs typeface="Arial"/>
                <a:sym typeface="Arial"/>
              </a:rPr>
              <a:t>How do you spell that?</a:t>
            </a:r>
            <a:endParaRPr kumimoji="0" sz="1300" b="0" i="1" u="none" strike="noStrike" kern="0" cap="none" spc="0" normalizeH="0" baseline="0" noProof="0">
              <a:ln>
                <a:noFill/>
              </a:ln>
              <a:solidFill>
                <a:srgbClr val="000000"/>
              </a:solidFill>
              <a:effectLst/>
              <a:uLnTx/>
              <a:uFillTx/>
              <a:latin typeface="Arial"/>
              <a:cs typeface="Arial"/>
              <a:sym typeface="Arial"/>
            </a:endParaRPr>
          </a:p>
        </p:txBody>
      </p:sp>
      <p:pic>
        <p:nvPicPr>
          <p:cNvPr id="326" name="Google Shape;326;gb9013c1265_1_171"/>
          <p:cNvPicPr preferRelativeResize="0"/>
          <p:nvPr/>
        </p:nvPicPr>
        <p:blipFill>
          <a:blip r:embed="rId4">
            <a:alphaModFix/>
          </a:blip>
          <a:stretch>
            <a:fillRect/>
          </a:stretch>
        </p:blipFill>
        <p:spPr>
          <a:xfrm>
            <a:off x="11094289" y="2922167"/>
            <a:ext cx="996100" cy="14535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b9013c1265_1_18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Optional: which letters are missing from these animal nouns?</a:t>
            </a:r>
            <a:endParaRPr/>
          </a:p>
        </p:txBody>
      </p:sp>
      <p:sp>
        <p:nvSpPr>
          <p:cNvPr id="332" name="Google Shape;332;gb9013c1265_1_180"/>
          <p:cNvSpPr txBox="1">
            <a:spLocks noGrp="1"/>
          </p:cNvSpPr>
          <p:nvPr>
            <p:ph type="body" idx="1"/>
          </p:nvPr>
        </p:nvSpPr>
        <p:spPr>
          <a:xfrm>
            <a:off x="199008" y="1606534"/>
            <a:ext cx="10355100" cy="43512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GB" dirty="0"/>
              <a:t>C _  A T								S E _ P E N T</a:t>
            </a:r>
            <a:endParaRPr dirty="0"/>
          </a:p>
          <a:p>
            <a:pPr marL="0" lvl="0" indent="0" algn="l" rtl="0">
              <a:spcBef>
                <a:spcPts val="2100"/>
              </a:spcBef>
              <a:spcAft>
                <a:spcPts val="0"/>
              </a:spcAft>
              <a:buNone/>
            </a:pPr>
            <a:endParaRPr dirty="0"/>
          </a:p>
          <a:p>
            <a:pPr marL="0" lvl="0" indent="0" algn="l" rtl="0">
              <a:spcBef>
                <a:spcPts val="2100"/>
              </a:spcBef>
              <a:spcAft>
                <a:spcPts val="0"/>
              </a:spcAft>
              <a:buNone/>
            </a:pPr>
            <a:r>
              <a:rPr lang="en-GB" dirty="0"/>
              <a:t>C H I _   N						                    _ A M S T E R</a:t>
            </a:r>
            <a:endParaRPr dirty="0"/>
          </a:p>
          <a:p>
            <a:pPr marL="0" lvl="0" indent="0" algn="l" rtl="0">
              <a:spcBef>
                <a:spcPts val="2100"/>
              </a:spcBef>
              <a:spcAft>
                <a:spcPts val="0"/>
              </a:spcAft>
              <a:buNone/>
            </a:pPr>
            <a:endParaRPr dirty="0"/>
          </a:p>
          <a:p>
            <a:pPr marL="0" lvl="0" indent="0" algn="l" rtl="0">
              <a:spcBef>
                <a:spcPts val="2100"/>
              </a:spcBef>
              <a:spcAft>
                <a:spcPts val="0"/>
              </a:spcAft>
              <a:buNone/>
            </a:pPr>
            <a:r>
              <a:rPr lang="en-GB" dirty="0"/>
              <a:t>C H E _ A L 								O I S E A _ </a:t>
            </a:r>
            <a:endParaRPr dirty="0"/>
          </a:p>
          <a:p>
            <a:pPr marL="0" lvl="0" indent="0" algn="l" rtl="0">
              <a:spcBef>
                <a:spcPts val="2100"/>
              </a:spcBef>
              <a:spcAft>
                <a:spcPts val="0"/>
              </a:spcAft>
              <a:buNone/>
            </a:pPr>
            <a:endParaRPr dirty="0"/>
          </a:p>
          <a:p>
            <a:pPr marL="0" lvl="0" indent="0" algn="l" rtl="0">
              <a:spcBef>
                <a:spcPts val="2100"/>
              </a:spcBef>
              <a:spcAft>
                <a:spcPts val="0"/>
              </a:spcAft>
              <a:buNone/>
            </a:pPr>
            <a:r>
              <a:rPr lang="en-GB" dirty="0"/>
              <a:t>T O R _ U E								L I _ N</a:t>
            </a:r>
            <a:endParaRPr dirty="0"/>
          </a:p>
          <a:p>
            <a:pPr marL="0" lvl="0" indent="0" algn="l" rtl="0">
              <a:spcBef>
                <a:spcPts val="2100"/>
              </a:spcBef>
              <a:spcAft>
                <a:spcPts val="2100"/>
              </a:spcAft>
              <a:buNone/>
            </a:pPr>
            <a:endParaRPr dirty="0"/>
          </a:p>
        </p:txBody>
      </p:sp>
      <p:pic>
        <p:nvPicPr>
          <p:cNvPr id="333" name="Google Shape;333;gb9013c1265_1_180"/>
          <p:cNvPicPr preferRelativeResize="0"/>
          <p:nvPr/>
        </p:nvPicPr>
        <p:blipFill>
          <a:blip r:embed="rId3">
            <a:alphaModFix/>
          </a:blip>
          <a:stretch>
            <a:fillRect/>
          </a:stretch>
        </p:blipFill>
        <p:spPr>
          <a:xfrm>
            <a:off x="2575862" y="1515668"/>
            <a:ext cx="799800" cy="1163333"/>
          </a:xfrm>
          <a:prstGeom prst="rect">
            <a:avLst/>
          </a:prstGeom>
          <a:noFill/>
          <a:ln>
            <a:noFill/>
          </a:ln>
        </p:spPr>
      </p:pic>
      <p:pic>
        <p:nvPicPr>
          <p:cNvPr id="334" name="Google Shape;334;gb9013c1265_1_180"/>
          <p:cNvPicPr preferRelativeResize="0"/>
          <p:nvPr/>
        </p:nvPicPr>
        <p:blipFill>
          <a:blip r:embed="rId4">
            <a:alphaModFix/>
          </a:blip>
          <a:stretch>
            <a:fillRect/>
          </a:stretch>
        </p:blipFill>
        <p:spPr>
          <a:xfrm>
            <a:off x="5901162" y="4987234"/>
            <a:ext cx="2195031" cy="1325600"/>
          </a:xfrm>
          <a:prstGeom prst="rect">
            <a:avLst/>
          </a:prstGeom>
          <a:noFill/>
          <a:ln>
            <a:noFill/>
          </a:ln>
        </p:spPr>
      </p:pic>
      <p:pic>
        <p:nvPicPr>
          <p:cNvPr id="335" name="Google Shape;335;gb9013c1265_1_180"/>
          <p:cNvPicPr preferRelativeResize="0"/>
          <p:nvPr/>
        </p:nvPicPr>
        <p:blipFill>
          <a:blip r:embed="rId5">
            <a:alphaModFix/>
          </a:blip>
          <a:stretch>
            <a:fillRect/>
          </a:stretch>
        </p:blipFill>
        <p:spPr>
          <a:xfrm>
            <a:off x="10481393" y="3154033"/>
            <a:ext cx="1054100" cy="1558234"/>
          </a:xfrm>
          <a:prstGeom prst="rect">
            <a:avLst/>
          </a:prstGeom>
          <a:noFill/>
          <a:ln>
            <a:noFill/>
          </a:ln>
        </p:spPr>
      </p:pic>
      <p:pic>
        <p:nvPicPr>
          <p:cNvPr id="336" name="Google Shape;336;gb9013c1265_1_180"/>
          <p:cNvPicPr preferRelativeResize="0"/>
          <p:nvPr/>
        </p:nvPicPr>
        <p:blipFill>
          <a:blip r:embed="rId6">
            <a:alphaModFix/>
          </a:blip>
          <a:stretch>
            <a:fillRect/>
          </a:stretch>
        </p:blipFill>
        <p:spPr>
          <a:xfrm>
            <a:off x="2157183" y="3429000"/>
            <a:ext cx="1938626" cy="1558234"/>
          </a:xfrm>
          <a:prstGeom prst="rect">
            <a:avLst/>
          </a:prstGeom>
          <a:noFill/>
          <a:ln>
            <a:noFill/>
          </a:ln>
        </p:spPr>
      </p:pic>
      <p:sp>
        <p:nvSpPr>
          <p:cNvPr id="337" name="Google Shape;337;gb9013c1265_1_180"/>
          <p:cNvSpPr txBox="1"/>
          <p:nvPr/>
        </p:nvSpPr>
        <p:spPr>
          <a:xfrm rot="10800000">
            <a:off x="9383588" y="6175475"/>
            <a:ext cx="2873700" cy="634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dirty="0">
                <a:ln>
                  <a:noFill/>
                </a:ln>
                <a:solidFill>
                  <a:srgbClr val="000000"/>
                </a:solidFill>
                <a:effectLst/>
                <a:uLnTx/>
                <a:uFillTx/>
                <a:latin typeface="Arial"/>
                <a:cs typeface="Arial"/>
                <a:sym typeface="Arial"/>
              </a:rPr>
              <a:t>Answers: chat - ash, </a:t>
            </a:r>
            <a:r>
              <a:rPr kumimoji="0" lang="en-GB" sz="1900" b="0" i="0" u="none" strike="noStrike" kern="0" cap="none" spc="0" normalizeH="0" baseline="0" noProof="0" dirty="0" err="1">
                <a:ln>
                  <a:noFill/>
                </a:ln>
                <a:solidFill>
                  <a:srgbClr val="000000"/>
                </a:solidFill>
                <a:effectLst/>
                <a:uLnTx/>
                <a:uFillTx/>
                <a:latin typeface="Arial"/>
                <a:cs typeface="Arial"/>
                <a:sym typeface="Arial"/>
              </a:rPr>
              <a:t>chien</a:t>
            </a:r>
            <a:r>
              <a:rPr kumimoji="0" lang="en-GB" sz="1900" b="0" i="0" u="none" strike="noStrike" kern="0" cap="none" spc="0" normalizeH="0" baseline="0" noProof="0" dirty="0">
                <a:ln>
                  <a:noFill/>
                </a:ln>
                <a:solidFill>
                  <a:srgbClr val="000000"/>
                </a:solidFill>
                <a:effectLst/>
                <a:uLnTx/>
                <a:uFillTx/>
                <a:latin typeface="Arial"/>
                <a:cs typeface="Arial"/>
                <a:sym typeface="Arial"/>
              </a:rPr>
              <a:t>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eu</a:t>
            </a:r>
            <a:r>
              <a:rPr kumimoji="0" lang="en-GB" sz="1900" b="0" i="0" u="none" strike="noStrike" kern="0" cap="none" spc="0" normalizeH="0" baseline="0" noProof="0" dirty="0">
                <a:ln>
                  <a:noFill/>
                </a:ln>
                <a:solidFill>
                  <a:srgbClr val="000000"/>
                </a:solidFill>
                <a:effectLst/>
                <a:uLnTx/>
                <a:uFillTx/>
                <a:latin typeface="Arial"/>
                <a:cs typeface="Arial"/>
                <a:sym typeface="Arial"/>
              </a:rPr>
              <a:t>, cheval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vay</a:t>
            </a:r>
            <a:r>
              <a:rPr kumimoji="0" lang="en-GB" sz="1900" b="0" i="0" u="none" strike="noStrike" kern="0" cap="none" spc="0" normalizeH="0" baseline="0" noProof="0" dirty="0">
                <a:ln>
                  <a:noFill/>
                </a:ln>
                <a:solidFill>
                  <a:srgbClr val="000000"/>
                </a:solidFill>
                <a:effectLst/>
                <a:uLnTx/>
                <a:uFillTx/>
                <a:latin typeface="Arial"/>
                <a:cs typeface="Arial"/>
                <a:sym typeface="Arial"/>
              </a:rPr>
              <a:t>, </a:t>
            </a:r>
            <a:r>
              <a:rPr kumimoji="0" lang="en-GB" sz="1900" b="0" i="0" u="none" strike="noStrike" kern="0" cap="none" spc="0" normalizeH="0" baseline="0" noProof="0" dirty="0" err="1">
                <a:ln>
                  <a:noFill/>
                </a:ln>
                <a:solidFill>
                  <a:srgbClr val="000000"/>
                </a:solidFill>
                <a:effectLst/>
                <a:uLnTx/>
                <a:uFillTx/>
                <a:latin typeface="Arial"/>
                <a:cs typeface="Arial"/>
                <a:sym typeface="Arial"/>
              </a:rPr>
              <a:t>tortue</a:t>
            </a:r>
            <a:r>
              <a:rPr kumimoji="0" lang="en-GB" sz="1900" b="0" i="0" u="none" strike="noStrike" kern="0" cap="none" spc="0" normalizeH="0" baseline="0" noProof="0" dirty="0">
                <a:ln>
                  <a:noFill/>
                </a:ln>
                <a:solidFill>
                  <a:srgbClr val="000000"/>
                </a:solidFill>
                <a:effectLst/>
                <a:uLnTx/>
                <a:uFillTx/>
                <a:latin typeface="Arial"/>
                <a:cs typeface="Arial"/>
                <a:sym typeface="Arial"/>
              </a:rPr>
              <a:t>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tay</a:t>
            </a:r>
            <a:r>
              <a:rPr kumimoji="0" lang="en-GB" sz="1900" b="0" i="0" u="none" strike="noStrike" kern="0" cap="none" spc="0" normalizeH="0" baseline="0" noProof="0" dirty="0">
                <a:ln>
                  <a:noFill/>
                </a:ln>
                <a:solidFill>
                  <a:srgbClr val="000000"/>
                </a:solidFill>
                <a:effectLst/>
                <a:uLnTx/>
                <a:uFillTx/>
                <a:latin typeface="Arial"/>
                <a:cs typeface="Arial"/>
                <a:sym typeface="Arial"/>
              </a:rPr>
              <a:t>, serpent - air, hamster - ash, </a:t>
            </a:r>
            <a:r>
              <a:rPr kumimoji="0" lang="en-GB" sz="1900" b="0" i="0" u="none" strike="noStrike" kern="0" cap="none" spc="0" normalizeH="0" baseline="0" noProof="0" dirty="0" err="1">
                <a:ln>
                  <a:noFill/>
                </a:ln>
                <a:solidFill>
                  <a:srgbClr val="000000"/>
                </a:solidFill>
                <a:effectLst/>
                <a:uLnTx/>
                <a:uFillTx/>
                <a:latin typeface="Arial"/>
                <a:cs typeface="Arial"/>
                <a:sym typeface="Arial"/>
              </a:rPr>
              <a:t>oiseau</a:t>
            </a:r>
            <a:r>
              <a:rPr kumimoji="0" lang="en-GB" sz="1900" b="0" i="0" u="none" strike="noStrike" kern="0" cap="none" spc="0" normalizeH="0" baseline="0" noProof="0" dirty="0">
                <a:ln>
                  <a:noFill/>
                </a:ln>
                <a:solidFill>
                  <a:srgbClr val="000000"/>
                </a:solidFill>
                <a:effectLst/>
                <a:uLnTx/>
                <a:uFillTx/>
                <a:latin typeface="Arial"/>
                <a:cs typeface="Arial"/>
                <a:sym typeface="Arial"/>
              </a:rPr>
              <a:t> - </a:t>
            </a:r>
            <a:r>
              <a:rPr kumimoji="0" lang="en-GB" sz="1900" b="0" i="0" u="none" strike="noStrike" kern="0" cap="none" spc="0" normalizeH="0" baseline="0" noProof="0" dirty="0" err="1">
                <a:ln>
                  <a:noFill/>
                </a:ln>
                <a:solidFill>
                  <a:srgbClr val="000000"/>
                </a:solidFill>
                <a:effectLst/>
                <a:uLnTx/>
                <a:uFillTx/>
                <a:latin typeface="Arial"/>
                <a:cs typeface="Arial"/>
                <a:sym typeface="Arial"/>
              </a:rPr>
              <a:t>oo</a:t>
            </a:r>
            <a:r>
              <a:rPr kumimoji="0" lang="en-GB" sz="1900" b="0" i="0" u="none" strike="noStrike" kern="0" cap="none" spc="0" normalizeH="0" baseline="0" noProof="0" dirty="0">
                <a:ln>
                  <a:noFill/>
                </a:ln>
                <a:solidFill>
                  <a:srgbClr val="000000"/>
                </a:solidFill>
                <a:effectLst/>
                <a:uLnTx/>
                <a:uFillTx/>
                <a:latin typeface="Arial"/>
                <a:cs typeface="Arial"/>
                <a:sym typeface="Arial"/>
              </a:rPr>
              <a:t>, lion - oh</a:t>
            </a:r>
            <a:endParaRPr kumimoji="0" sz="19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t's lear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Your tur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1967</Words>
  <Application>Microsoft Office PowerPoint</Application>
  <PresentationFormat>Widescreen</PresentationFormat>
  <Paragraphs>183</Paragraphs>
  <Slides>45</Slides>
  <Notes>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45</vt:i4>
      </vt:variant>
    </vt:vector>
  </HeadingPairs>
  <TitlesOfParts>
    <vt:vector size="59" baseType="lpstr">
      <vt:lpstr>Arial</vt:lpstr>
      <vt:lpstr>Calibri</vt:lpstr>
      <vt:lpstr>Calibri Light</vt:lpstr>
      <vt:lpstr>Comic Sans MS</vt:lpstr>
      <vt:lpstr>Sassoon Infant Md</vt:lpstr>
      <vt:lpstr>Sassoon Infant Rg</vt:lpstr>
      <vt:lpstr>Tuffy</vt:lpstr>
      <vt:lpstr>Twinkl</vt:lpstr>
      <vt:lpstr>Twinkl SemiBold</vt:lpstr>
      <vt:lpstr>Office Theme</vt:lpstr>
      <vt:lpstr>Let's learn slides</vt:lpstr>
      <vt:lpstr>Your turn</vt:lpstr>
      <vt:lpstr>1_Office Theme</vt:lpstr>
      <vt:lpstr>Simple Light</vt:lpstr>
      <vt:lpstr>Wednesday 27th January 2021</vt:lpstr>
      <vt:lpstr>Rockstars</vt:lpstr>
      <vt:lpstr>French</vt:lpstr>
      <vt:lpstr>You are going to :-  Revise months in French Learn the alphabet in French Revise or research other words in French </vt:lpstr>
      <vt:lpstr>Ecoutez !</vt:lpstr>
      <vt:lpstr>PowerPoint Presentation</vt:lpstr>
      <vt:lpstr>Did you know…?</vt:lpstr>
      <vt:lpstr>Write down a French word beginning with each letter. It can be something you know from your lessons, or look it up on Google.</vt:lpstr>
      <vt:lpstr>Optional: which letters are missing from these animal nouns?</vt:lpstr>
      <vt:lpstr>Optional: which letters are missing from these animal nouns?</vt:lpstr>
      <vt:lpstr>Maths</vt:lpstr>
      <vt:lpstr>Please LISTEN!!!</vt:lpstr>
      <vt:lpstr>Watch again!!!</vt:lpstr>
      <vt:lpstr>Give this a go…</vt:lpstr>
      <vt:lpstr>Did you get this?</vt:lpstr>
      <vt:lpstr>Is tiny right? If not please work out the following long multiplication correctly!</vt:lpstr>
      <vt:lpstr>Did you get this?</vt:lpstr>
      <vt:lpstr>A, B, C – Choose and complete a section!</vt:lpstr>
      <vt:lpstr>Break</vt:lpstr>
      <vt:lpstr>English – Chapter 18 “Great Glacies”</vt:lpstr>
      <vt:lpstr>PowerPoint Presentation</vt:lpstr>
      <vt:lpstr>PowerPoint Presentation</vt:lpstr>
      <vt:lpstr>PowerPoint Presentation</vt:lpstr>
      <vt:lpstr>Activity – Writing a setting description</vt:lpstr>
      <vt:lpstr>Activity – To write a setting description</vt:lpstr>
      <vt:lpstr>Example</vt:lpstr>
      <vt:lpstr>Lunch</vt:lpstr>
      <vt:lpstr>Poetry</vt:lpstr>
      <vt:lpstr>Light in the dark</vt:lpstr>
      <vt:lpstr>Holocaust Memorial Day</vt:lpstr>
      <vt:lpstr>What Is the Holocaust Memorial Day?</vt:lpstr>
      <vt:lpstr>What Was the Holocaust?</vt:lpstr>
      <vt:lpstr>What Did the Nazis Do?</vt:lpstr>
      <vt:lpstr>Jewish Children</vt:lpstr>
      <vt:lpstr>Kindertransport</vt:lpstr>
      <vt:lpstr>Remember Them</vt:lpstr>
      <vt:lpstr>2021 Theme</vt:lpstr>
      <vt:lpstr>‘Be the Light in the Darkness’</vt:lpstr>
      <vt:lpstr>‘Be the Light in the Darkness’</vt:lpstr>
      <vt:lpstr>What Can We Do to Be the Light?</vt:lpstr>
      <vt:lpstr>A Moment of Reflection</vt:lpstr>
      <vt:lpstr>Be the Light</vt:lpstr>
      <vt:lpstr>Activity: Poem for Holocaust Memorial Day</vt:lpstr>
      <vt:lpstr>Poem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27th January 2021</dc:title>
  <dc:creator>jack.hall-1</dc:creator>
  <cp:lastModifiedBy>jack.hall-1</cp:lastModifiedBy>
  <cp:revision>4</cp:revision>
  <dcterms:created xsi:type="dcterms:W3CDTF">2021-01-26T18:50:41Z</dcterms:created>
  <dcterms:modified xsi:type="dcterms:W3CDTF">2021-01-26T18:59:47Z</dcterms:modified>
</cp:coreProperties>
</file>