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58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71" d="100"/>
          <a:sy n="71" d="100"/>
        </p:scale>
        <p:origin x="-86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4849-99AE-486A-864F-8D25FB354BE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9A0B-9C1B-41B9-A899-AC3A756E0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08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4849-99AE-486A-864F-8D25FB354BE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9A0B-9C1B-41B9-A899-AC3A756E0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47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4849-99AE-486A-864F-8D25FB354BE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9A0B-9C1B-41B9-A899-AC3A756E0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79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4849-99AE-486A-864F-8D25FB354BE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9A0B-9C1B-41B9-A899-AC3A756E0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71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4849-99AE-486A-864F-8D25FB354BE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9A0B-9C1B-41B9-A899-AC3A756E0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89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4849-99AE-486A-864F-8D25FB354BE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9A0B-9C1B-41B9-A899-AC3A756E0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12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4849-99AE-486A-864F-8D25FB354BE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9A0B-9C1B-41B9-A899-AC3A756E0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6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4849-99AE-486A-864F-8D25FB354BE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9A0B-9C1B-41B9-A899-AC3A756E0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5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4849-99AE-486A-864F-8D25FB354BE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9A0B-9C1B-41B9-A899-AC3A756E0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57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4849-99AE-486A-864F-8D25FB354BE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9A0B-9C1B-41B9-A899-AC3A756E0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53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4849-99AE-486A-864F-8D25FB354BE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9A0B-9C1B-41B9-A899-AC3A756E0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64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4849-99AE-486A-864F-8D25FB354BE0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09A0B-9C1B-41B9-A899-AC3A756E0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93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bc.co.uk/iplayer/episode/b05y0mzt/horrible-histories-series-6-3-wicked-william-the-conqueror-specia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vimeo.com/50167136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266" y="393329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u="sng" dirty="0" smtClean="0">
                <a:latin typeface="Comic Sans MS" panose="030F0702030302020204" pitchFamily="66" charset="0"/>
              </a:rPr>
              <a:t>Good Morning Year 2!</a:t>
            </a:r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/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I hope you have had a lovely sleep and feeling ready for today’s learning!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/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From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Mrs Southern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62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b="1" u="sng" dirty="0" smtClean="0">
                <a:solidFill>
                  <a:srgbClr val="FF0000"/>
                </a:solidFill>
              </a:rPr>
              <a:t>26.1.21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656" y="1464118"/>
            <a:ext cx="3437860" cy="500047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1.   37 + 28 = 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2.   43 + 19 = 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3.   67 + 25 = 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4.   87 + 32 = 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5.   39 + 28 =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75768" y="1581187"/>
            <a:ext cx="2863702" cy="5000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 startAt="6"/>
            </a:pPr>
            <a:r>
              <a:rPr lang="en-GB" dirty="0" smtClean="0">
                <a:solidFill>
                  <a:srgbClr val="FF0000"/>
                </a:solidFill>
              </a:rPr>
              <a:t>68 – 32 =</a:t>
            </a:r>
          </a:p>
          <a:p>
            <a:pPr marL="514350" indent="-514350">
              <a:buFont typeface="Arial" panose="020B0604020202020204" pitchFamily="34" charset="0"/>
              <a:buAutoNum type="arabicPeriod" startAt="6"/>
            </a:pPr>
            <a:endParaRPr lang="en-GB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 startAt="6"/>
            </a:pPr>
            <a:r>
              <a:rPr lang="en-GB" dirty="0" smtClean="0">
                <a:solidFill>
                  <a:srgbClr val="FF0000"/>
                </a:solidFill>
              </a:rPr>
              <a:t>74 - 41 = </a:t>
            </a:r>
          </a:p>
          <a:p>
            <a:pPr marL="514350" indent="-514350">
              <a:buFont typeface="Arial" panose="020B0604020202020204" pitchFamily="34" charset="0"/>
              <a:buAutoNum type="arabicPeriod" startAt="6"/>
            </a:pPr>
            <a:endParaRPr lang="en-GB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 startAt="6"/>
            </a:pPr>
            <a:r>
              <a:rPr lang="en-GB" dirty="0" smtClean="0">
                <a:solidFill>
                  <a:srgbClr val="FF0000"/>
                </a:solidFill>
              </a:rPr>
              <a:t> 83 – 61 = </a:t>
            </a:r>
          </a:p>
          <a:p>
            <a:pPr marL="514350" indent="-514350">
              <a:buFont typeface="Arial" panose="020B0604020202020204" pitchFamily="34" charset="0"/>
              <a:buAutoNum type="arabicPeriod" startAt="6"/>
            </a:pPr>
            <a:endParaRPr lang="en-GB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 startAt="6"/>
            </a:pPr>
            <a:r>
              <a:rPr lang="en-GB" dirty="0" smtClean="0">
                <a:solidFill>
                  <a:srgbClr val="FF0000"/>
                </a:solidFill>
              </a:rPr>
              <a:t>98 -  36 = </a:t>
            </a:r>
          </a:p>
          <a:p>
            <a:pPr marL="514350" indent="-514350">
              <a:buFont typeface="Arial" panose="020B0604020202020204" pitchFamily="34" charset="0"/>
              <a:buAutoNum type="arabicPeriod" startAt="6"/>
            </a:pPr>
            <a:endParaRPr lang="en-GB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 startAt="6"/>
            </a:pPr>
            <a:r>
              <a:rPr lang="en-GB" dirty="0" smtClean="0">
                <a:solidFill>
                  <a:srgbClr val="FF0000"/>
                </a:solidFill>
              </a:rPr>
              <a:t>75 – 43 =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5" name="Oval Callout 4"/>
          <p:cNvSpPr/>
          <p:nvPr/>
        </p:nvSpPr>
        <p:spPr>
          <a:xfrm>
            <a:off x="8198555" y="4473222"/>
            <a:ext cx="3753555" cy="2257777"/>
          </a:xfrm>
          <a:prstGeom prst="wedgeEllipseCallout">
            <a:avLst>
              <a:gd name="adj1" fmla="val -52701"/>
              <a:gd name="adj2" fmla="val -9695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Don’t forget to show your working out for these calculations.  They shouldn’t be done mentally.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20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447" y="195593"/>
            <a:ext cx="1171707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  <a:latin typeface="Comic Sans MS"/>
                <a:cs typeface="Comic Sans MS"/>
              </a:rPr>
              <a:t>Phonics</a:t>
            </a:r>
          </a:p>
          <a:p>
            <a:endParaRPr lang="en-US" sz="3200" b="1" u="sng" dirty="0">
              <a:solidFill>
                <a:srgbClr val="FFFF00"/>
              </a:solidFill>
              <a:latin typeface="Comic Sans MS"/>
              <a:cs typeface="Comic Sans MS"/>
            </a:endParaRPr>
          </a:p>
          <a:p>
            <a:r>
              <a:rPr lang="en-US" sz="3200" b="1" u="sng" dirty="0" smtClean="0">
                <a:solidFill>
                  <a:srgbClr val="FFFF00"/>
                </a:solidFill>
                <a:latin typeface="Comic Sans MS"/>
                <a:cs typeface="Comic Sans MS"/>
              </a:rPr>
              <a:t>Group 1 spellings:</a:t>
            </a:r>
            <a:endParaRPr lang="en-US" sz="3200" b="1" u="sng" dirty="0">
              <a:solidFill>
                <a:srgbClr val="FFFF00"/>
              </a:solidFill>
              <a:latin typeface="Comic Sans MS"/>
              <a:cs typeface="Comic Sans MS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Comic Sans MS"/>
                <a:cs typeface="Comic Sans MS"/>
              </a:rPr>
              <a:t>Have a look at the Spelling </a:t>
            </a:r>
            <a:r>
              <a:rPr lang="en-US" sz="32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Powerpoint</a:t>
            </a:r>
            <a:r>
              <a:rPr lang="en-US" sz="3200" dirty="0" smtClean="0">
                <a:solidFill>
                  <a:srgbClr val="FFFF00"/>
                </a:solidFill>
                <a:latin typeface="Comic Sans MS"/>
                <a:cs typeface="Comic Sans MS"/>
              </a:rPr>
              <a:t> on the website to explain the rule for this week’s spellings.  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Comic Sans MS"/>
                <a:cs typeface="Comic Sans MS"/>
              </a:rPr>
              <a:t>There is also a fortune teller which you can make to help you.   </a:t>
            </a:r>
            <a:endParaRPr lang="en-US" sz="3200" dirty="0">
              <a:solidFill>
                <a:srgbClr val="FFFF00"/>
              </a:solidFill>
              <a:latin typeface="Comic Sans MS"/>
              <a:cs typeface="Comic Sans MS"/>
            </a:endParaRPr>
          </a:p>
          <a:p>
            <a:endParaRPr lang="en-US" sz="3200" dirty="0">
              <a:solidFill>
                <a:srgbClr val="FFFF00"/>
              </a:solidFill>
              <a:latin typeface="Comic Sans MS"/>
              <a:cs typeface="Comic Sans MS"/>
            </a:endParaRPr>
          </a:p>
          <a:p>
            <a:r>
              <a:rPr lang="en-US" sz="3200" b="1" u="sng" dirty="0">
                <a:solidFill>
                  <a:srgbClr val="FFFF00"/>
                </a:solidFill>
                <a:latin typeface="Comic Sans MS"/>
                <a:cs typeface="Comic Sans MS"/>
              </a:rPr>
              <a:t>Group 2 and </a:t>
            </a:r>
            <a:r>
              <a:rPr lang="en-US" sz="3200" b="1" u="sng" dirty="0" smtClean="0">
                <a:solidFill>
                  <a:srgbClr val="FFFF00"/>
                </a:solidFill>
                <a:latin typeface="Comic Sans MS"/>
                <a:cs typeface="Comic Sans MS"/>
              </a:rPr>
              <a:t>3 spellings: </a:t>
            </a:r>
          </a:p>
          <a:p>
            <a:pPr marL="457200" indent="-457200">
              <a:buFontTx/>
              <a:buChar char="-"/>
            </a:pPr>
            <a:r>
              <a:rPr lang="en-US" sz="3200" dirty="0" smtClean="0">
                <a:solidFill>
                  <a:srgbClr val="FFFF00"/>
                </a:solidFill>
                <a:latin typeface="Comic Sans MS"/>
                <a:cs typeface="Comic Sans MS"/>
              </a:rPr>
              <a:t>Online </a:t>
            </a:r>
            <a:r>
              <a:rPr lang="en-US" sz="3200" dirty="0" err="1">
                <a:solidFill>
                  <a:srgbClr val="FFFF00"/>
                </a:solidFill>
                <a:latin typeface="Comic Sans MS"/>
                <a:cs typeface="Comic Sans MS"/>
              </a:rPr>
              <a:t>ReadWrite</a:t>
            </a:r>
            <a:r>
              <a:rPr lang="en-US" sz="3200" dirty="0">
                <a:solidFill>
                  <a:srgbClr val="FFFF00"/>
                </a:solidFill>
                <a:latin typeface="Comic Sans MS"/>
                <a:cs typeface="Comic Sans MS"/>
              </a:rPr>
              <a:t> lessons.  </a:t>
            </a:r>
            <a:endParaRPr lang="en-US" sz="3200" dirty="0" smtClean="0">
              <a:solidFill>
                <a:srgbClr val="FFFF00"/>
              </a:solidFill>
              <a:latin typeface="Comic Sans MS"/>
              <a:cs typeface="Comic Sans MS"/>
            </a:endParaRPr>
          </a:p>
          <a:p>
            <a:pPr marL="457200" indent="-457200">
              <a:buFontTx/>
              <a:buChar char="-"/>
            </a:pPr>
            <a:r>
              <a:rPr lang="en-US" sz="32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Lexia</a:t>
            </a:r>
            <a:endParaRPr lang="en-US" sz="3200" dirty="0" smtClean="0">
              <a:solidFill>
                <a:srgbClr val="FFFF00"/>
              </a:solidFill>
              <a:latin typeface="Comic Sans MS"/>
              <a:cs typeface="Comic Sans MS"/>
            </a:endParaRPr>
          </a:p>
          <a:p>
            <a:pPr marL="457200" indent="-457200">
              <a:buFontTx/>
              <a:buChar char="-"/>
            </a:pPr>
            <a:r>
              <a:rPr lang="en-US" sz="32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Practise</a:t>
            </a:r>
            <a:r>
              <a:rPr lang="en-US" sz="3200" dirty="0" smtClean="0">
                <a:solidFill>
                  <a:srgbClr val="FFFF00"/>
                </a:solidFill>
                <a:latin typeface="Comic Sans MS"/>
                <a:cs typeface="Comic Sans MS"/>
              </a:rPr>
              <a:t> spellings and sound (‘ore’ and ‘aw’ as or) for this week</a:t>
            </a:r>
            <a:endParaRPr lang="en-US" sz="3200" dirty="0">
              <a:solidFill>
                <a:srgbClr val="FFFF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13714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17600"/>
          </a:xfrm>
        </p:spPr>
        <p:txBody>
          <a:bodyPr/>
          <a:lstStyle/>
          <a:p>
            <a:pPr algn="ctr"/>
            <a:r>
              <a:rPr lang="en-GB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English</a:t>
            </a:r>
            <a:endParaRPr lang="en-GB" b="1" u="sng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3" y="1117601"/>
            <a:ext cx="11556999" cy="4351338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This week’s English lesson’s are all based on our new Monarch.  I hope you all had a chance to do the History yesterday.  </a:t>
            </a:r>
          </a:p>
          <a:p>
            <a:pPr marL="0" indent="0">
              <a:buNone/>
            </a:pPr>
            <a:endParaRPr lang="en-GB" sz="16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We are learning about William I (also known as William the Conqueror).  He became the King of England, after a brutal battle, nearly 1000 years ago!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3969227"/>
            <a:ext cx="2235201" cy="277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331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latin typeface="Comic Sans MS"/>
                <a:cs typeface="Comic Sans MS"/>
              </a:rPr>
              <a:t>Today’s English task is to find out more about William I</a:t>
            </a:r>
            <a:r>
              <a:rPr lang="en-GB" b="1" dirty="0" smtClean="0">
                <a:solidFill>
                  <a:srgbClr val="002060"/>
                </a:solidFill>
              </a:rPr>
              <a:t>.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Read </a:t>
            </a:r>
            <a:r>
              <a:rPr lang="en-GB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‘William </a:t>
            </a:r>
            <a:r>
              <a:rPr lang="en-GB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 </a:t>
            </a:r>
            <a:r>
              <a:rPr lang="en-GB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Conqueror’ </a:t>
            </a:r>
            <a:r>
              <a:rPr lang="en-GB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PDF on the website</a:t>
            </a:r>
            <a:r>
              <a:rPr lang="en-GB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  You can read this with a grown up.  Make some notes of facts about William.  </a:t>
            </a:r>
            <a:endParaRPr lang="en-GB" sz="32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Watch Horrible Histories episode about William the Conqueror.  </a:t>
            </a:r>
            <a:r>
              <a:rPr lang="en-GB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Make some notes about him.  </a:t>
            </a:r>
            <a:endParaRPr lang="en-GB" sz="32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2060"/>
                </a:solidFill>
                <a:latin typeface="Comic Sans MS" panose="030F0702030302020204" pitchFamily="66" charset="0"/>
                <a:hlinkClick r:id="rId2"/>
              </a:rPr>
              <a:t>https://</a:t>
            </a:r>
            <a:r>
              <a:rPr lang="en-GB" sz="2000" dirty="0" smtClean="0">
                <a:solidFill>
                  <a:srgbClr val="002060"/>
                </a:solidFill>
                <a:latin typeface="Comic Sans MS" panose="030F0702030302020204" pitchFamily="66" charset="0"/>
                <a:hlinkClick r:id="rId2"/>
              </a:rPr>
              <a:t>www.bbc.co.uk/iplayer/episode/b05y0mzt/horrible-histories-series-6-3-wicked-william-the-conqueror-special</a:t>
            </a:r>
            <a:endParaRPr lang="en-GB" sz="20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8049001" y="5277104"/>
            <a:ext cx="3845633" cy="1419899"/>
          </a:xfrm>
          <a:prstGeom prst="wedgeEllipseCallout">
            <a:avLst>
              <a:gd name="adj1" fmla="val -63968"/>
              <a:gd name="adj2" fmla="val -41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Remember when making notes just write key points.  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028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Writing task</a:t>
            </a:r>
            <a:endParaRPr lang="en-GB" b="1" u="sng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sentences to include the facts that you have learned about William I.  </a:t>
            </a:r>
          </a:p>
          <a:p>
            <a:pPr marL="0" indent="0">
              <a:buNone/>
            </a:pPr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There is a ‘2 Do’ set on Purple Mash if you wanted to do this on the computer.  </a:t>
            </a:r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818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Maths </a:t>
            </a:r>
            <a:endParaRPr lang="en-GB" b="1" u="sng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u="sng" dirty="0">
                <a:solidFill>
                  <a:schemeClr val="tx2"/>
                </a:solidFill>
                <a:latin typeface="Comic Sans MS" panose="030F0702030302020204" pitchFamily="66" charset="0"/>
                <a:hlinkClick r:id="rId2"/>
              </a:rPr>
              <a:t>https://</a:t>
            </a:r>
            <a:r>
              <a:rPr lang="en-US" sz="4800" u="sng" dirty="0" smtClean="0">
                <a:solidFill>
                  <a:schemeClr val="tx2"/>
                </a:solidFill>
                <a:latin typeface="Comic Sans MS" panose="030F0702030302020204" pitchFamily="66" charset="0"/>
                <a:hlinkClick r:id="rId2"/>
              </a:rPr>
              <a:t>vimeo.com/501671369</a:t>
            </a:r>
            <a:endParaRPr lang="en-US" sz="4800" u="sng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4800" u="sng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Worksheet is attached on the website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685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80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Handwriting</a:t>
            </a:r>
            <a:endParaRPr lang="en-GB" sz="8000" b="1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639" t="19792" r="10764" b="30208"/>
          <a:stretch/>
        </p:blipFill>
        <p:spPr>
          <a:xfrm>
            <a:off x="237538" y="1168400"/>
            <a:ext cx="11716924" cy="538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628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14400"/>
            <a:ext cx="12014791" cy="44006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>
                <a:latin typeface="Comic Sans MS"/>
                <a:cs typeface="Comic Sans MS"/>
              </a:rPr>
              <a:t>Choose a subject to do this afternoon.  </a:t>
            </a:r>
          </a:p>
          <a:p>
            <a:pPr marL="0" indent="0" algn="ctr">
              <a:buNone/>
            </a:pPr>
            <a:r>
              <a:rPr lang="en-GB" sz="4400" dirty="0">
                <a:latin typeface="Comic Sans MS"/>
                <a:cs typeface="Comic Sans MS"/>
              </a:rPr>
              <a:t>The Foundation Subject’s lesson grid is on the website</a:t>
            </a:r>
            <a:r>
              <a:rPr lang="en-GB" sz="4400" dirty="0" smtClean="0">
                <a:latin typeface="Comic Sans MS"/>
                <a:cs typeface="Comic Sans MS"/>
              </a:rPr>
              <a:t>.</a:t>
            </a:r>
          </a:p>
          <a:p>
            <a:pPr marL="0" indent="0" algn="ctr">
              <a:buNone/>
            </a:pPr>
            <a:r>
              <a:rPr lang="en-GB" sz="4400" dirty="0" smtClean="0">
                <a:latin typeface="Comic Sans MS"/>
                <a:cs typeface="Comic Sans MS"/>
              </a:rPr>
              <a:t>  </a:t>
            </a:r>
            <a:endParaRPr lang="en-GB" sz="44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GB" sz="4400" dirty="0">
                <a:latin typeface="Comic Sans MS"/>
                <a:cs typeface="Comic Sans MS"/>
              </a:rPr>
              <a:t>Enjoy!</a:t>
            </a:r>
          </a:p>
        </p:txBody>
      </p:sp>
    </p:spTree>
    <p:extLst>
      <p:ext uri="{BB962C8B-B14F-4D97-AF65-F5344CB8AC3E}">
        <p14:creationId xmlns:p14="http://schemas.microsoft.com/office/powerpoint/2010/main" val="3344740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367</Words>
  <Application>Microsoft Macintosh PowerPoint</Application>
  <PresentationFormat>Custom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Good Morning Year 2!  I hope you have had a lovely sleep and feeling ready for today’s learning!  From Mrs Southern</vt:lpstr>
      <vt:lpstr>26.1.21</vt:lpstr>
      <vt:lpstr>PowerPoint Presentation</vt:lpstr>
      <vt:lpstr>English</vt:lpstr>
      <vt:lpstr>Today’s English task is to find out more about William I.</vt:lpstr>
      <vt:lpstr>Writing task</vt:lpstr>
      <vt:lpstr>Maths </vt:lpstr>
      <vt:lpstr>Handwriting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Southern</dc:creator>
  <cp:lastModifiedBy>Jennifer Southern</cp:lastModifiedBy>
  <cp:revision>13</cp:revision>
  <dcterms:created xsi:type="dcterms:W3CDTF">2021-01-20T13:55:38Z</dcterms:created>
  <dcterms:modified xsi:type="dcterms:W3CDTF">2021-01-25T19:23:42Z</dcterms:modified>
</cp:coreProperties>
</file>