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9" r:id="rId4"/>
    <p:sldId id="261" r:id="rId5"/>
    <p:sldId id="262" r:id="rId6"/>
    <p:sldId id="263" r:id="rId7"/>
    <p:sldId id="258" r:id="rId8"/>
    <p:sldId id="265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FF"/>
    <a:srgbClr val="FF66FF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1" autoAdjust="0"/>
    <p:restoredTop sz="94660"/>
  </p:normalViewPr>
  <p:slideViewPr>
    <p:cSldViewPr snapToGrid="0">
      <p:cViewPr varScale="1">
        <p:scale>
          <a:sx n="71" d="100"/>
          <a:sy n="71" d="100"/>
        </p:scale>
        <p:origin x="-864" y="-11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34849-99AE-486A-864F-8D25FB354BE0}" type="datetimeFigureOut">
              <a:rPr lang="en-GB" smtClean="0"/>
              <a:t>25/01/2021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09A0B-9C1B-41B9-A899-AC3A756E08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80850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34849-99AE-486A-864F-8D25FB354BE0}" type="datetimeFigureOut">
              <a:rPr lang="en-GB" smtClean="0"/>
              <a:t>25/01/2021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09A0B-9C1B-41B9-A899-AC3A756E08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04789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34849-99AE-486A-864F-8D25FB354BE0}" type="datetimeFigureOut">
              <a:rPr lang="en-GB" smtClean="0"/>
              <a:t>25/01/2021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09A0B-9C1B-41B9-A899-AC3A756E08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7951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34849-99AE-486A-864F-8D25FB354BE0}" type="datetimeFigureOut">
              <a:rPr lang="en-GB" smtClean="0"/>
              <a:t>25/01/2021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09A0B-9C1B-41B9-A899-AC3A756E08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77116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34849-99AE-486A-864F-8D25FB354BE0}" type="datetimeFigureOut">
              <a:rPr lang="en-GB" smtClean="0"/>
              <a:t>25/01/2021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09A0B-9C1B-41B9-A899-AC3A756E08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48962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34849-99AE-486A-864F-8D25FB354BE0}" type="datetimeFigureOut">
              <a:rPr lang="en-GB" smtClean="0"/>
              <a:t>25/01/2021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09A0B-9C1B-41B9-A899-AC3A756E08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01239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34849-99AE-486A-864F-8D25FB354BE0}" type="datetimeFigureOut">
              <a:rPr lang="en-GB" smtClean="0"/>
              <a:t>25/01/2021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09A0B-9C1B-41B9-A899-AC3A756E08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86859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34849-99AE-486A-864F-8D25FB354BE0}" type="datetimeFigureOut">
              <a:rPr lang="en-GB" smtClean="0"/>
              <a:t>25/01/2021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09A0B-9C1B-41B9-A899-AC3A756E08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4575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34849-99AE-486A-864F-8D25FB354BE0}" type="datetimeFigureOut">
              <a:rPr lang="en-GB" smtClean="0"/>
              <a:t>25/01/2021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09A0B-9C1B-41B9-A899-AC3A756E08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55776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34849-99AE-486A-864F-8D25FB354BE0}" type="datetimeFigureOut">
              <a:rPr lang="en-GB" smtClean="0"/>
              <a:t>25/01/2021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09A0B-9C1B-41B9-A899-AC3A756E08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55364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34849-99AE-486A-864F-8D25FB354BE0}" type="datetimeFigureOut">
              <a:rPr lang="en-GB" smtClean="0"/>
              <a:t>25/01/2021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09A0B-9C1B-41B9-A899-AC3A756E08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4644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534849-99AE-486A-864F-8D25FB354BE0}" type="datetimeFigureOut">
              <a:rPr lang="en-GB" smtClean="0"/>
              <a:t>25/01/2021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509A0B-9C1B-41B9-A899-AC3A756E08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4930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bbc.co.uk/iplayer/episode/b05y0mzt/horrible-histories-series-6-3-wicked-william-the-conqueror-special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vimeo.com/501671369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66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56266" y="3933296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GB" b="1" u="sng" dirty="0" smtClean="0">
                <a:latin typeface="Comic Sans MS" panose="030F0702030302020204" pitchFamily="66" charset="0"/>
              </a:rPr>
              <a:t>Good Morning Year 2!</a:t>
            </a:r>
            <a:r>
              <a:rPr lang="en-GB" dirty="0" smtClean="0">
                <a:latin typeface="Comic Sans MS" panose="030F0702030302020204" pitchFamily="66" charset="0"/>
              </a:rPr>
              <a:t/>
            </a:r>
            <a:br>
              <a:rPr lang="en-GB" dirty="0" smtClean="0">
                <a:latin typeface="Comic Sans MS" panose="030F0702030302020204" pitchFamily="66" charset="0"/>
              </a:rPr>
            </a:br>
            <a:r>
              <a:rPr lang="en-GB" dirty="0">
                <a:latin typeface="Comic Sans MS" panose="030F0702030302020204" pitchFamily="66" charset="0"/>
              </a:rPr>
              <a:t/>
            </a:r>
            <a:br>
              <a:rPr lang="en-GB" dirty="0">
                <a:latin typeface="Comic Sans MS" panose="030F0702030302020204" pitchFamily="66" charset="0"/>
              </a:rPr>
            </a:br>
            <a:r>
              <a:rPr lang="en-GB" dirty="0" smtClean="0">
                <a:latin typeface="Comic Sans MS" panose="030F0702030302020204" pitchFamily="66" charset="0"/>
              </a:rPr>
              <a:t>I hope you have had a lovely sleep and feeling ready for today’s learning!</a:t>
            </a:r>
            <a:br>
              <a:rPr lang="en-GB" dirty="0" smtClean="0">
                <a:latin typeface="Comic Sans MS" panose="030F0702030302020204" pitchFamily="66" charset="0"/>
              </a:rPr>
            </a:br>
            <a:r>
              <a:rPr lang="en-GB" dirty="0">
                <a:latin typeface="Comic Sans MS" panose="030F0702030302020204" pitchFamily="66" charset="0"/>
              </a:rPr>
              <a:t/>
            </a:r>
            <a:br>
              <a:rPr lang="en-GB" dirty="0">
                <a:latin typeface="Comic Sans MS" panose="030F0702030302020204" pitchFamily="66" charset="0"/>
              </a:rPr>
            </a:br>
            <a:r>
              <a:rPr lang="en-GB" dirty="0" smtClean="0">
                <a:latin typeface="Comic Sans MS" panose="030F0702030302020204" pitchFamily="66" charset="0"/>
              </a:rPr>
              <a:t>From</a:t>
            </a:r>
            <a:br>
              <a:rPr lang="en-GB" dirty="0" smtClean="0">
                <a:latin typeface="Comic Sans MS" panose="030F0702030302020204" pitchFamily="66" charset="0"/>
              </a:rPr>
            </a:br>
            <a:r>
              <a:rPr lang="en-GB" dirty="0" smtClean="0">
                <a:latin typeface="Comic Sans MS" panose="030F0702030302020204" pitchFamily="66" charset="0"/>
              </a:rPr>
              <a:t>Mrs Southern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26277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b="1" u="sng" dirty="0" smtClean="0">
                <a:solidFill>
                  <a:srgbClr val="FF0000"/>
                </a:solidFill>
              </a:rPr>
              <a:t>26.1.21</a:t>
            </a:r>
            <a:endParaRPr lang="en-GB" b="1" u="sng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3656" y="1464118"/>
            <a:ext cx="3437860" cy="5000477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>
                <a:solidFill>
                  <a:srgbClr val="FF0000"/>
                </a:solidFill>
              </a:rPr>
              <a:t>1.   37 + 28 = </a:t>
            </a:r>
          </a:p>
          <a:p>
            <a:pPr marL="0" indent="0">
              <a:buNone/>
            </a:pPr>
            <a:endParaRPr lang="en-GB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GB" dirty="0" smtClean="0">
                <a:solidFill>
                  <a:srgbClr val="FF0000"/>
                </a:solidFill>
              </a:rPr>
              <a:t>2.   43 + 19 = </a:t>
            </a:r>
          </a:p>
          <a:p>
            <a:pPr marL="0" indent="0">
              <a:buNone/>
            </a:pPr>
            <a:endParaRPr lang="en-GB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GB" dirty="0" smtClean="0">
                <a:solidFill>
                  <a:srgbClr val="FF0000"/>
                </a:solidFill>
              </a:rPr>
              <a:t>3.   67 + 25 = </a:t>
            </a:r>
          </a:p>
          <a:p>
            <a:pPr marL="0" indent="0">
              <a:buNone/>
            </a:pPr>
            <a:endParaRPr lang="en-GB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GB" dirty="0" smtClean="0">
                <a:solidFill>
                  <a:srgbClr val="FF0000"/>
                </a:solidFill>
              </a:rPr>
              <a:t>4.   87 + 32 = </a:t>
            </a:r>
          </a:p>
          <a:p>
            <a:pPr marL="0" indent="0">
              <a:buNone/>
            </a:pPr>
            <a:endParaRPr lang="en-GB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GB" dirty="0" smtClean="0">
                <a:solidFill>
                  <a:srgbClr val="FF0000"/>
                </a:solidFill>
              </a:rPr>
              <a:t>5.   39 + 28 = 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5475768" y="1581187"/>
            <a:ext cx="2863702" cy="50004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Arial" panose="020B0604020202020204" pitchFamily="34" charset="0"/>
              <a:buAutoNum type="arabicPeriod" startAt="6"/>
            </a:pPr>
            <a:r>
              <a:rPr lang="en-GB" dirty="0" smtClean="0">
                <a:solidFill>
                  <a:srgbClr val="FF0000"/>
                </a:solidFill>
              </a:rPr>
              <a:t>68 – 32 =</a:t>
            </a:r>
          </a:p>
          <a:p>
            <a:pPr marL="514350" indent="-514350">
              <a:buFont typeface="Arial" panose="020B0604020202020204" pitchFamily="34" charset="0"/>
              <a:buAutoNum type="arabicPeriod" startAt="6"/>
            </a:pPr>
            <a:endParaRPr lang="en-GB" dirty="0">
              <a:solidFill>
                <a:srgbClr val="FF0000"/>
              </a:solidFill>
            </a:endParaRPr>
          </a:p>
          <a:p>
            <a:pPr marL="514350" indent="-514350">
              <a:buFont typeface="Arial" panose="020B0604020202020204" pitchFamily="34" charset="0"/>
              <a:buAutoNum type="arabicPeriod" startAt="6"/>
            </a:pPr>
            <a:r>
              <a:rPr lang="en-GB" dirty="0" smtClean="0">
                <a:solidFill>
                  <a:srgbClr val="FF0000"/>
                </a:solidFill>
              </a:rPr>
              <a:t>74 - 41 = </a:t>
            </a:r>
          </a:p>
          <a:p>
            <a:pPr marL="514350" indent="-514350">
              <a:buFont typeface="Arial" panose="020B0604020202020204" pitchFamily="34" charset="0"/>
              <a:buAutoNum type="arabicPeriod" startAt="6"/>
            </a:pPr>
            <a:endParaRPr lang="en-GB" dirty="0">
              <a:solidFill>
                <a:srgbClr val="FF0000"/>
              </a:solidFill>
            </a:endParaRPr>
          </a:p>
          <a:p>
            <a:pPr marL="514350" indent="-514350">
              <a:buFont typeface="Arial" panose="020B0604020202020204" pitchFamily="34" charset="0"/>
              <a:buAutoNum type="arabicPeriod" startAt="6"/>
            </a:pPr>
            <a:r>
              <a:rPr lang="en-GB" dirty="0" smtClean="0">
                <a:solidFill>
                  <a:srgbClr val="FF0000"/>
                </a:solidFill>
              </a:rPr>
              <a:t> 83 – 61 = </a:t>
            </a:r>
          </a:p>
          <a:p>
            <a:pPr marL="514350" indent="-514350">
              <a:buFont typeface="Arial" panose="020B0604020202020204" pitchFamily="34" charset="0"/>
              <a:buAutoNum type="arabicPeriod" startAt="6"/>
            </a:pPr>
            <a:endParaRPr lang="en-GB" dirty="0">
              <a:solidFill>
                <a:srgbClr val="FF0000"/>
              </a:solidFill>
            </a:endParaRPr>
          </a:p>
          <a:p>
            <a:pPr marL="514350" indent="-514350">
              <a:buFont typeface="Arial" panose="020B0604020202020204" pitchFamily="34" charset="0"/>
              <a:buAutoNum type="arabicPeriod" startAt="6"/>
            </a:pPr>
            <a:r>
              <a:rPr lang="en-GB" dirty="0" smtClean="0">
                <a:solidFill>
                  <a:srgbClr val="FF0000"/>
                </a:solidFill>
              </a:rPr>
              <a:t>98 -  36 = </a:t>
            </a:r>
          </a:p>
          <a:p>
            <a:pPr marL="514350" indent="-514350">
              <a:buFont typeface="Arial" panose="020B0604020202020204" pitchFamily="34" charset="0"/>
              <a:buAutoNum type="arabicPeriod" startAt="6"/>
            </a:pPr>
            <a:endParaRPr lang="en-GB" dirty="0">
              <a:solidFill>
                <a:srgbClr val="FF0000"/>
              </a:solidFill>
            </a:endParaRPr>
          </a:p>
          <a:p>
            <a:pPr marL="514350" indent="-514350">
              <a:buFont typeface="Arial" panose="020B0604020202020204" pitchFamily="34" charset="0"/>
              <a:buAutoNum type="arabicPeriod" startAt="6"/>
            </a:pPr>
            <a:r>
              <a:rPr lang="en-GB" dirty="0" smtClean="0">
                <a:solidFill>
                  <a:srgbClr val="FF0000"/>
                </a:solidFill>
              </a:rPr>
              <a:t>75 – 43 =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GB" dirty="0"/>
          </a:p>
          <a:p>
            <a:pPr marL="0" indent="0">
              <a:buFont typeface="Arial" panose="020B0604020202020204" pitchFamily="34" charset="0"/>
              <a:buNone/>
            </a:pPr>
            <a:endParaRPr lang="en-GB" dirty="0"/>
          </a:p>
        </p:txBody>
      </p:sp>
      <p:sp>
        <p:nvSpPr>
          <p:cNvPr id="5" name="Oval Callout 4"/>
          <p:cNvSpPr/>
          <p:nvPr/>
        </p:nvSpPr>
        <p:spPr>
          <a:xfrm>
            <a:off x="8198555" y="4473222"/>
            <a:ext cx="3753555" cy="2257777"/>
          </a:xfrm>
          <a:prstGeom prst="wedgeEllipseCallout">
            <a:avLst>
              <a:gd name="adj1" fmla="val -52701"/>
              <a:gd name="adj2" fmla="val -96959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Don’t forget to show your working out for these calculations.  They shouldn’t be done mentally.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95206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76447" y="195593"/>
            <a:ext cx="11717078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 smtClean="0">
                <a:solidFill>
                  <a:srgbClr val="FFFF00"/>
                </a:solidFill>
                <a:latin typeface="Comic Sans MS"/>
                <a:cs typeface="Comic Sans MS"/>
              </a:rPr>
              <a:t>Phonics</a:t>
            </a:r>
          </a:p>
          <a:p>
            <a:endParaRPr lang="en-US" sz="3200" b="1" u="sng" dirty="0">
              <a:solidFill>
                <a:srgbClr val="FFFF00"/>
              </a:solidFill>
              <a:latin typeface="Comic Sans MS"/>
              <a:cs typeface="Comic Sans MS"/>
            </a:endParaRPr>
          </a:p>
          <a:p>
            <a:r>
              <a:rPr lang="en-US" sz="3200" b="1" u="sng" dirty="0" smtClean="0">
                <a:solidFill>
                  <a:srgbClr val="FFFF00"/>
                </a:solidFill>
                <a:latin typeface="Comic Sans MS"/>
                <a:cs typeface="Comic Sans MS"/>
              </a:rPr>
              <a:t>Group 1 spellings:</a:t>
            </a:r>
            <a:endParaRPr lang="en-US" sz="3200" b="1" u="sng" dirty="0">
              <a:solidFill>
                <a:srgbClr val="FFFF00"/>
              </a:solidFill>
              <a:latin typeface="Comic Sans MS"/>
              <a:cs typeface="Comic Sans MS"/>
            </a:endParaRPr>
          </a:p>
          <a:p>
            <a:r>
              <a:rPr lang="en-US" sz="3200" dirty="0" smtClean="0">
                <a:solidFill>
                  <a:srgbClr val="FFFF00"/>
                </a:solidFill>
                <a:latin typeface="Comic Sans MS"/>
                <a:cs typeface="Comic Sans MS"/>
              </a:rPr>
              <a:t>Have a look at the Spelling </a:t>
            </a:r>
            <a:r>
              <a:rPr lang="en-US" sz="3200" dirty="0" err="1" smtClean="0">
                <a:solidFill>
                  <a:srgbClr val="FFFF00"/>
                </a:solidFill>
                <a:latin typeface="Comic Sans MS"/>
                <a:cs typeface="Comic Sans MS"/>
              </a:rPr>
              <a:t>Powerpoint</a:t>
            </a:r>
            <a:r>
              <a:rPr lang="en-US" sz="3200" dirty="0" smtClean="0">
                <a:solidFill>
                  <a:srgbClr val="FFFF00"/>
                </a:solidFill>
                <a:latin typeface="Comic Sans MS"/>
                <a:cs typeface="Comic Sans MS"/>
              </a:rPr>
              <a:t> on the website to explain the rule for this week’s spellings.  </a:t>
            </a:r>
          </a:p>
          <a:p>
            <a:r>
              <a:rPr lang="en-US" sz="3200" dirty="0" smtClean="0">
                <a:solidFill>
                  <a:srgbClr val="FFFF00"/>
                </a:solidFill>
                <a:latin typeface="Comic Sans MS"/>
                <a:cs typeface="Comic Sans MS"/>
              </a:rPr>
              <a:t>There is also a fortune teller which you can make to help you.   </a:t>
            </a:r>
            <a:endParaRPr lang="en-US" sz="3200" dirty="0">
              <a:solidFill>
                <a:srgbClr val="FFFF00"/>
              </a:solidFill>
              <a:latin typeface="Comic Sans MS"/>
              <a:cs typeface="Comic Sans MS"/>
            </a:endParaRPr>
          </a:p>
          <a:p>
            <a:endParaRPr lang="en-US" sz="3200" dirty="0">
              <a:solidFill>
                <a:srgbClr val="FFFF00"/>
              </a:solidFill>
              <a:latin typeface="Comic Sans MS"/>
              <a:cs typeface="Comic Sans MS"/>
            </a:endParaRPr>
          </a:p>
          <a:p>
            <a:r>
              <a:rPr lang="en-US" sz="3200" b="1" u="sng" dirty="0">
                <a:solidFill>
                  <a:srgbClr val="FFFF00"/>
                </a:solidFill>
                <a:latin typeface="Comic Sans MS"/>
                <a:cs typeface="Comic Sans MS"/>
              </a:rPr>
              <a:t>Group 2 and </a:t>
            </a:r>
            <a:r>
              <a:rPr lang="en-US" sz="3200" b="1" u="sng" dirty="0" smtClean="0">
                <a:solidFill>
                  <a:srgbClr val="FFFF00"/>
                </a:solidFill>
                <a:latin typeface="Comic Sans MS"/>
                <a:cs typeface="Comic Sans MS"/>
              </a:rPr>
              <a:t>3 spellings: </a:t>
            </a:r>
          </a:p>
          <a:p>
            <a:pPr marL="457200" indent="-457200">
              <a:buFontTx/>
              <a:buChar char="-"/>
            </a:pPr>
            <a:r>
              <a:rPr lang="en-US" sz="3200" dirty="0" smtClean="0">
                <a:solidFill>
                  <a:srgbClr val="FFFF00"/>
                </a:solidFill>
                <a:latin typeface="Comic Sans MS"/>
                <a:cs typeface="Comic Sans MS"/>
              </a:rPr>
              <a:t>Online </a:t>
            </a:r>
            <a:r>
              <a:rPr lang="en-US" sz="3200" dirty="0" err="1">
                <a:solidFill>
                  <a:srgbClr val="FFFF00"/>
                </a:solidFill>
                <a:latin typeface="Comic Sans MS"/>
                <a:cs typeface="Comic Sans MS"/>
              </a:rPr>
              <a:t>ReadWrite</a:t>
            </a:r>
            <a:r>
              <a:rPr lang="en-US" sz="3200" dirty="0">
                <a:solidFill>
                  <a:srgbClr val="FFFF00"/>
                </a:solidFill>
                <a:latin typeface="Comic Sans MS"/>
                <a:cs typeface="Comic Sans MS"/>
              </a:rPr>
              <a:t> lessons.  </a:t>
            </a:r>
            <a:endParaRPr lang="en-US" sz="3200" dirty="0" smtClean="0">
              <a:solidFill>
                <a:srgbClr val="FFFF00"/>
              </a:solidFill>
              <a:latin typeface="Comic Sans MS"/>
              <a:cs typeface="Comic Sans MS"/>
            </a:endParaRPr>
          </a:p>
          <a:p>
            <a:pPr marL="457200" indent="-457200">
              <a:buFontTx/>
              <a:buChar char="-"/>
            </a:pPr>
            <a:r>
              <a:rPr lang="en-US" sz="3200" dirty="0" err="1" smtClean="0">
                <a:solidFill>
                  <a:srgbClr val="FFFF00"/>
                </a:solidFill>
                <a:latin typeface="Comic Sans MS"/>
                <a:cs typeface="Comic Sans MS"/>
              </a:rPr>
              <a:t>Lexia</a:t>
            </a:r>
            <a:endParaRPr lang="en-US" sz="3200" dirty="0" smtClean="0">
              <a:solidFill>
                <a:srgbClr val="FFFF00"/>
              </a:solidFill>
              <a:latin typeface="Comic Sans MS"/>
              <a:cs typeface="Comic Sans MS"/>
            </a:endParaRPr>
          </a:p>
          <a:p>
            <a:pPr marL="457200" indent="-457200">
              <a:buFontTx/>
              <a:buChar char="-"/>
            </a:pPr>
            <a:r>
              <a:rPr lang="en-US" sz="3200" dirty="0" err="1" smtClean="0">
                <a:solidFill>
                  <a:srgbClr val="FFFF00"/>
                </a:solidFill>
                <a:latin typeface="Comic Sans MS"/>
                <a:cs typeface="Comic Sans MS"/>
              </a:rPr>
              <a:t>Practise</a:t>
            </a:r>
            <a:r>
              <a:rPr lang="en-US" sz="3200" dirty="0" smtClean="0">
                <a:solidFill>
                  <a:srgbClr val="FFFF00"/>
                </a:solidFill>
                <a:latin typeface="Comic Sans MS"/>
                <a:cs typeface="Comic Sans MS"/>
              </a:rPr>
              <a:t> spellings and sound (‘ore’ and ‘aw’ as or) for this week</a:t>
            </a:r>
            <a:endParaRPr lang="en-US" sz="3200" dirty="0">
              <a:solidFill>
                <a:srgbClr val="FFFF00"/>
              </a:solidFill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8137149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117600"/>
          </a:xfrm>
        </p:spPr>
        <p:txBody>
          <a:bodyPr/>
          <a:lstStyle/>
          <a:p>
            <a:pPr algn="ctr"/>
            <a:r>
              <a:rPr lang="en-GB" b="1" u="sng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English</a:t>
            </a:r>
            <a:endParaRPr lang="en-GB" b="1" u="sng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6333" y="1117601"/>
            <a:ext cx="11556999" cy="4351338"/>
          </a:xfrm>
        </p:spPr>
        <p:txBody>
          <a:bodyPr/>
          <a:lstStyle/>
          <a:p>
            <a:pPr marL="0" indent="0">
              <a:buNone/>
            </a:pPr>
            <a:r>
              <a:rPr lang="en-GB" sz="32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This week’s English lesson’s are all based on our new Monarch.  I hope you all had a chance to do the History yesterday.  </a:t>
            </a:r>
          </a:p>
          <a:p>
            <a:pPr marL="0" indent="0">
              <a:buNone/>
            </a:pPr>
            <a:endParaRPr lang="en-GB" sz="1600" dirty="0">
              <a:solidFill>
                <a:srgbClr val="002060"/>
              </a:solidFill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GB" sz="32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We are learning about William I (also known as William the Conqueror).  He became the King of England, after a brutal battle, nearly 1000 years ago!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9600" y="3969227"/>
            <a:ext cx="2235201" cy="27730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63319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 smtClean="0">
                <a:solidFill>
                  <a:srgbClr val="002060"/>
                </a:solidFill>
                <a:latin typeface="Comic Sans MS"/>
                <a:cs typeface="Comic Sans MS"/>
              </a:rPr>
              <a:t>Today’s English task is to find out more about William I</a:t>
            </a:r>
            <a:r>
              <a:rPr lang="en-GB" b="1" dirty="0" smtClean="0">
                <a:solidFill>
                  <a:srgbClr val="002060"/>
                </a:solidFill>
              </a:rPr>
              <a:t>.</a:t>
            </a:r>
            <a:endParaRPr lang="en-GB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32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Read </a:t>
            </a:r>
            <a:r>
              <a:rPr lang="en-GB" sz="32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‘William </a:t>
            </a:r>
            <a:r>
              <a:rPr lang="en-GB" sz="32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the </a:t>
            </a:r>
            <a:r>
              <a:rPr lang="en-GB" sz="32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Conqueror’ </a:t>
            </a:r>
            <a:r>
              <a:rPr lang="en-GB" sz="32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PDF on the website</a:t>
            </a:r>
            <a:r>
              <a:rPr lang="en-GB" sz="32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.  You can read this with a grown up.  Make some notes of facts about William.  </a:t>
            </a:r>
            <a:endParaRPr lang="en-GB" sz="3200" dirty="0" smtClean="0">
              <a:solidFill>
                <a:srgbClr val="002060"/>
              </a:solidFill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GB" sz="3200" dirty="0">
              <a:solidFill>
                <a:srgbClr val="002060"/>
              </a:solidFill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GB" sz="32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Watch Horrible Histories episode about William the Conqueror.  </a:t>
            </a:r>
            <a:r>
              <a:rPr lang="en-GB" sz="32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Make some notes about him.  </a:t>
            </a:r>
            <a:endParaRPr lang="en-GB" sz="3200" dirty="0" smtClean="0">
              <a:solidFill>
                <a:srgbClr val="002060"/>
              </a:solidFill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GB" sz="2000" dirty="0">
                <a:solidFill>
                  <a:srgbClr val="002060"/>
                </a:solidFill>
                <a:latin typeface="Comic Sans MS" panose="030F0702030302020204" pitchFamily="66" charset="0"/>
                <a:hlinkClick r:id="rId2"/>
              </a:rPr>
              <a:t>https://</a:t>
            </a:r>
            <a:r>
              <a:rPr lang="en-GB" sz="2000" dirty="0" smtClean="0">
                <a:solidFill>
                  <a:srgbClr val="002060"/>
                </a:solidFill>
                <a:latin typeface="Comic Sans MS" panose="030F0702030302020204" pitchFamily="66" charset="0"/>
                <a:hlinkClick r:id="rId2"/>
              </a:rPr>
              <a:t>www.bbc.co.uk/iplayer/episode/b05y0mzt/horrible-histories-series-6-3-wicked-william-the-conqueror-special</a:t>
            </a:r>
            <a:endParaRPr lang="en-GB" sz="2000" dirty="0" smtClean="0">
              <a:solidFill>
                <a:srgbClr val="002060"/>
              </a:solidFill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Oval Callout 3"/>
          <p:cNvSpPr/>
          <p:nvPr/>
        </p:nvSpPr>
        <p:spPr>
          <a:xfrm>
            <a:off x="8049001" y="5277104"/>
            <a:ext cx="3845633" cy="1419899"/>
          </a:xfrm>
          <a:prstGeom prst="wedgeEllipseCallout">
            <a:avLst>
              <a:gd name="adj1" fmla="val -63968"/>
              <a:gd name="adj2" fmla="val -4172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latin typeface="Comic Sans MS" panose="030F0702030302020204" pitchFamily="66" charset="0"/>
              </a:rPr>
              <a:t>Remember when making notes just write key points.  </a:t>
            </a:r>
            <a:endParaRPr lang="en-GB" sz="1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50289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u="sng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Writing task</a:t>
            </a:r>
            <a:endParaRPr lang="en-GB" b="1" u="sng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32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Write sentences to include the facts that you have learned about William I.  </a:t>
            </a:r>
          </a:p>
          <a:p>
            <a:pPr marL="0" indent="0">
              <a:buNone/>
            </a:pPr>
            <a:endParaRPr lang="en-GB" sz="3200" dirty="0">
              <a:solidFill>
                <a:srgbClr val="002060"/>
              </a:solidFill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GB" sz="32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There is a ‘2 Do’ set on Purple Mash if you wanted to do this on the computer.  </a:t>
            </a:r>
            <a:endParaRPr lang="en-GB" sz="3200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18181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99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u="sng" dirty="0" smtClean="0">
                <a:solidFill>
                  <a:srgbClr val="FFFF00"/>
                </a:solidFill>
                <a:latin typeface="Comic Sans MS" panose="030F0702030302020204" pitchFamily="66" charset="0"/>
              </a:rPr>
              <a:t>Maths </a:t>
            </a:r>
            <a:endParaRPr lang="en-GB" b="1" u="sng" dirty="0">
              <a:solidFill>
                <a:srgbClr val="FFFF0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4800" u="sng" dirty="0">
                <a:solidFill>
                  <a:schemeClr val="tx2"/>
                </a:solidFill>
                <a:latin typeface="Comic Sans MS" panose="030F0702030302020204" pitchFamily="66" charset="0"/>
                <a:hlinkClick r:id="rId2"/>
              </a:rPr>
              <a:t>https://</a:t>
            </a:r>
            <a:r>
              <a:rPr lang="en-US" sz="4800" u="sng" dirty="0" smtClean="0">
                <a:solidFill>
                  <a:schemeClr val="tx2"/>
                </a:solidFill>
                <a:latin typeface="Comic Sans MS" panose="030F0702030302020204" pitchFamily="66" charset="0"/>
                <a:hlinkClick r:id="rId2"/>
              </a:rPr>
              <a:t>vimeo.com/501671369</a:t>
            </a:r>
            <a:endParaRPr lang="en-US" sz="4800" u="sng" dirty="0" smtClean="0">
              <a:solidFill>
                <a:schemeClr val="tx2"/>
              </a:solidFill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4800" u="sng" dirty="0">
              <a:solidFill>
                <a:schemeClr val="tx2"/>
              </a:solidFill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US" sz="4000" dirty="0" smtClean="0">
                <a:latin typeface="Comic Sans MS" panose="030F0702030302020204" pitchFamily="66" charset="0"/>
              </a:rPr>
              <a:t>Worksheet is attached on the website</a:t>
            </a:r>
          </a:p>
          <a:p>
            <a:pPr marL="0" indent="0" algn="ctr">
              <a:buNone/>
            </a:pPr>
            <a:endParaRPr lang="en-US" dirty="0">
              <a:solidFill>
                <a:srgbClr val="FFFF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26859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914400"/>
          </a:xfrm>
        </p:spPr>
        <p:txBody>
          <a:bodyPr>
            <a:normAutofit fontScale="90000"/>
          </a:bodyPr>
          <a:lstStyle/>
          <a:p>
            <a:pPr algn="ctr"/>
            <a:r>
              <a:rPr lang="en-GB" sz="8000" b="1" u="sng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Handwriting</a:t>
            </a:r>
            <a:endParaRPr lang="en-GB" sz="8000" b="1" u="sng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7639" t="19792" r="10764" b="30208"/>
          <a:stretch/>
        </p:blipFill>
        <p:spPr>
          <a:xfrm>
            <a:off x="237538" y="1168400"/>
            <a:ext cx="11716924" cy="538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66280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0" y="914400"/>
            <a:ext cx="12014791" cy="440065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4400" dirty="0">
                <a:latin typeface="Comic Sans MS"/>
                <a:cs typeface="Comic Sans MS"/>
              </a:rPr>
              <a:t>Choose a subject to do this afternoon.  </a:t>
            </a:r>
          </a:p>
          <a:p>
            <a:pPr marL="0" indent="0" algn="ctr">
              <a:buNone/>
            </a:pPr>
            <a:r>
              <a:rPr lang="en-GB" sz="4400" dirty="0">
                <a:latin typeface="Comic Sans MS"/>
                <a:cs typeface="Comic Sans MS"/>
              </a:rPr>
              <a:t>The Foundation Subject’s lesson grid is on the website</a:t>
            </a:r>
            <a:r>
              <a:rPr lang="en-GB" sz="4400" dirty="0" smtClean="0">
                <a:latin typeface="Comic Sans MS"/>
                <a:cs typeface="Comic Sans MS"/>
              </a:rPr>
              <a:t>.</a:t>
            </a:r>
          </a:p>
          <a:p>
            <a:pPr marL="0" indent="0" algn="ctr">
              <a:buNone/>
            </a:pPr>
            <a:r>
              <a:rPr lang="en-GB" sz="4400" dirty="0" smtClean="0">
                <a:latin typeface="Comic Sans MS"/>
                <a:cs typeface="Comic Sans MS"/>
              </a:rPr>
              <a:t>  </a:t>
            </a:r>
            <a:endParaRPr lang="en-GB" sz="4400" dirty="0">
              <a:latin typeface="Comic Sans MS"/>
              <a:cs typeface="Comic Sans MS"/>
            </a:endParaRPr>
          </a:p>
          <a:p>
            <a:pPr marL="0" indent="0" algn="ctr">
              <a:buNone/>
            </a:pPr>
            <a:r>
              <a:rPr lang="en-GB" sz="4400" dirty="0">
                <a:latin typeface="Comic Sans MS"/>
                <a:cs typeface="Comic Sans MS"/>
              </a:rPr>
              <a:t>Enjoy!</a:t>
            </a:r>
          </a:p>
        </p:txBody>
      </p:sp>
    </p:spTree>
    <p:extLst>
      <p:ext uri="{BB962C8B-B14F-4D97-AF65-F5344CB8AC3E}">
        <p14:creationId xmlns:p14="http://schemas.microsoft.com/office/powerpoint/2010/main" val="33447400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518</TotalTime>
  <Words>367</Words>
  <Application>Microsoft Macintosh PowerPoint</Application>
  <PresentationFormat>Custom</PresentationFormat>
  <Paragraphs>55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Good Morning Year 2!  I hope you have had a lovely sleep and feeling ready for today’s learning!  From Mrs Southern</vt:lpstr>
      <vt:lpstr>26.1.21</vt:lpstr>
      <vt:lpstr>PowerPoint Presentation</vt:lpstr>
      <vt:lpstr>English</vt:lpstr>
      <vt:lpstr>Today’s English task is to find out more about William I.</vt:lpstr>
      <vt:lpstr>Writing task</vt:lpstr>
      <vt:lpstr>Maths </vt:lpstr>
      <vt:lpstr>Handwriting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Jennifer Southern</dc:creator>
  <cp:lastModifiedBy>Jennifer Southern</cp:lastModifiedBy>
  <cp:revision>13</cp:revision>
  <dcterms:created xsi:type="dcterms:W3CDTF">2021-01-20T13:55:38Z</dcterms:created>
  <dcterms:modified xsi:type="dcterms:W3CDTF">2021-01-25T19:23:42Z</dcterms:modified>
</cp:coreProperties>
</file>