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theme/theme6.xml" ContentType="application/vnd.openxmlformats-officedocument.theme+xml"/>
  <Override PartName="/ppt/slideLayouts/slideLayout28.xml" ContentType="application/vnd.openxmlformats-officedocument.presentationml.slideLayout+xml"/>
  <Override PartName="/ppt/theme/theme7.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87" r:id="rId4"/>
    <p:sldMasterId id="2147483689" r:id="rId5"/>
    <p:sldMasterId id="2147483691" r:id="rId6"/>
    <p:sldMasterId id="2147483693" r:id="rId7"/>
    <p:sldMasterId id="2147483695" r:id="rId8"/>
    <p:sldMasterId id="2147483698" r:id="rId9"/>
  </p:sldMasterIdLst>
  <p:notesMasterIdLst>
    <p:notesMasterId r:id="rId65"/>
  </p:notesMasterIdLst>
  <p:sldIdLst>
    <p:sldId id="324" r:id="rId10"/>
    <p:sldId id="323" r:id="rId11"/>
    <p:sldId id="260" r:id="rId12"/>
    <p:sldId id="263" r:id="rId13"/>
    <p:sldId id="279" r:id="rId14"/>
    <p:sldId id="280" r:id="rId15"/>
    <p:sldId id="288" r:id="rId16"/>
    <p:sldId id="281" r:id="rId17"/>
    <p:sldId id="282" r:id="rId18"/>
    <p:sldId id="283" r:id="rId19"/>
    <p:sldId id="284" r:id="rId20"/>
    <p:sldId id="269" r:id="rId21"/>
    <p:sldId id="270" r:id="rId22"/>
    <p:sldId id="271" r:id="rId23"/>
    <p:sldId id="285" r:id="rId24"/>
    <p:sldId id="286" r:id="rId25"/>
    <p:sldId id="287" r:id="rId26"/>
    <p:sldId id="329" r:id="rId27"/>
    <p:sldId id="366" r:id="rId28"/>
    <p:sldId id="369" r:id="rId29"/>
    <p:sldId id="367" r:id="rId30"/>
    <p:sldId id="370" r:id="rId31"/>
    <p:sldId id="368" r:id="rId32"/>
    <p:sldId id="371" r:id="rId33"/>
    <p:sldId id="372" r:id="rId34"/>
    <p:sldId id="330" r:id="rId35"/>
    <p:sldId id="333" r:id="rId36"/>
    <p:sldId id="331" r:id="rId37"/>
    <p:sldId id="374" r:id="rId38"/>
    <p:sldId id="343" r:id="rId39"/>
    <p:sldId id="344" r:id="rId40"/>
    <p:sldId id="298" r:id="rId41"/>
    <p:sldId id="345" r:id="rId42"/>
    <p:sldId id="346" r:id="rId43"/>
    <p:sldId id="347" r:id="rId44"/>
    <p:sldId id="348" r:id="rId45"/>
    <p:sldId id="349" r:id="rId46"/>
    <p:sldId id="305" r:id="rId47"/>
    <p:sldId id="350" r:id="rId48"/>
    <p:sldId id="351" r:id="rId49"/>
    <p:sldId id="352" r:id="rId50"/>
    <p:sldId id="353" r:id="rId51"/>
    <p:sldId id="354" r:id="rId52"/>
    <p:sldId id="356" r:id="rId53"/>
    <p:sldId id="334" r:id="rId54"/>
    <p:sldId id="358" r:id="rId55"/>
    <p:sldId id="359" r:id="rId56"/>
    <p:sldId id="360" r:id="rId57"/>
    <p:sldId id="361" r:id="rId58"/>
    <p:sldId id="362" r:id="rId59"/>
    <p:sldId id="363" r:id="rId60"/>
    <p:sldId id="364" r:id="rId61"/>
    <p:sldId id="365" r:id="rId62"/>
    <p:sldId id="373" r:id="rId63"/>
    <p:sldId id="336"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702E8D-5B46-46E4-A4D9-9FE330C72ECF}" type="datetimeFigureOut">
              <a:rPr lang="en-GB" smtClean="0"/>
              <a:t>04/01/2021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F51ACB-6069-446A-8841-2C3CDF418F8A}" type="slidenum">
              <a:rPr lang="en-GB" smtClean="0"/>
              <a:t>‹#›</a:t>
            </a:fld>
            <a:endParaRPr lang="en-GB"/>
          </a:p>
        </p:txBody>
      </p:sp>
    </p:spTree>
    <p:extLst>
      <p:ext uri="{BB962C8B-B14F-4D97-AF65-F5344CB8AC3E}">
        <p14:creationId xmlns:p14="http://schemas.microsoft.com/office/powerpoint/2010/main" val="2158257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Note: Ensure you have a discussion with your children on the dangers of using this ‘body casting’ method on the face.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521341-850D-40E1-BB3D-87946DC9B06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809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9247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dirty="0"/>
              <a:t>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31846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dirty="0"/>
              <a:t>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868339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ADA01D-079F-4A6E-9156-0D34858F57B7}"/>
              </a:ext>
            </a:extLst>
          </p:cNvPr>
          <p:cNvSpPr>
            <a:spLocks noGrp="1"/>
          </p:cNvSpPr>
          <p:nvPr>
            <p:ph type="dt" sz="half" idx="10"/>
          </p:nvPr>
        </p:nvSpPr>
        <p:spPr/>
        <p:txBody>
          <a:bodyPr/>
          <a:lstStyle>
            <a:lvl1pPr>
              <a:defRPr/>
            </a:lvl1pPr>
          </a:lstStyle>
          <a:p>
            <a:pPr>
              <a:defRPr/>
            </a:pPr>
            <a:fld id="{8E17D900-E16D-46FD-BBAB-9823340A43B2}" type="datetimeFigureOut">
              <a:rPr lang="en-GB"/>
              <a:pPr>
                <a:defRPr/>
              </a:pPr>
              <a:t>03/01/2021</a:t>
            </a:fld>
            <a:endParaRPr lang="en-GB"/>
          </a:p>
        </p:txBody>
      </p:sp>
      <p:sp>
        <p:nvSpPr>
          <p:cNvPr id="5" name="Footer Placeholder 4">
            <a:extLst>
              <a:ext uri="{FF2B5EF4-FFF2-40B4-BE49-F238E27FC236}">
                <a16:creationId xmlns:a16="http://schemas.microsoft.com/office/drawing/2014/main" id="{61BE75A4-B27A-4B03-88AF-9A4E5654B43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45EE69E-25BF-4E3F-9159-3799A2F65FFF}"/>
              </a:ext>
            </a:extLst>
          </p:cNvPr>
          <p:cNvSpPr>
            <a:spLocks noGrp="1"/>
          </p:cNvSpPr>
          <p:nvPr>
            <p:ph type="sldNum" sz="quarter" idx="12"/>
          </p:nvPr>
        </p:nvSpPr>
        <p:spPr/>
        <p:txBody>
          <a:bodyPr/>
          <a:lstStyle>
            <a:lvl1pPr>
              <a:defRPr/>
            </a:lvl1pPr>
          </a:lstStyle>
          <a:p>
            <a:fld id="{79105B4B-54B4-4907-AA1C-386A94F000FA}" type="slidenum">
              <a:rPr lang="en-GB" altLang="en-US"/>
              <a:pPr/>
              <a:t>‹#›</a:t>
            </a:fld>
            <a:endParaRPr lang="en-GB" altLang="en-US"/>
          </a:p>
        </p:txBody>
      </p:sp>
    </p:spTree>
    <p:extLst>
      <p:ext uri="{BB962C8B-B14F-4D97-AF65-F5344CB8AC3E}">
        <p14:creationId xmlns:p14="http://schemas.microsoft.com/office/powerpoint/2010/main" val="3428020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2AA2F1D-8E04-4D4A-A6EF-9AE300EB52A7}"/>
              </a:ext>
            </a:extLst>
          </p:cNvPr>
          <p:cNvSpPr>
            <a:spLocks noGrp="1"/>
          </p:cNvSpPr>
          <p:nvPr>
            <p:ph type="dt" sz="half" idx="10"/>
          </p:nvPr>
        </p:nvSpPr>
        <p:spPr/>
        <p:txBody>
          <a:bodyPr/>
          <a:lstStyle>
            <a:lvl1pPr>
              <a:defRPr/>
            </a:lvl1pPr>
          </a:lstStyle>
          <a:p>
            <a:pPr>
              <a:defRPr/>
            </a:pPr>
            <a:fld id="{2AF2CA91-52E5-4BEE-9E7A-D3859DB5DBC0}" type="datetimeFigureOut">
              <a:rPr lang="en-GB"/>
              <a:pPr>
                <a:defRPr/>
              </a:pPr>
              <a:t>03/01/2021</a:t>
            </a:fld>
            <a:endParaRPr lang="en-GB"/>
          </a:p>
        </p:txBody>
      </p:sp>
      <p:sp>
        <p:nvSpPr>
          <p:cNvPr id="5" name="Footer Placeholder 4">
            <a:extLst>
              <a:ext uri="{FF2B5EF4-FFF2-40B4-BE49-F238E27FC236}">
                <a16:creationId xmlns:a16="http://schemas.microsoft.com/office/drawing/2014/main" id="{4E5C1F9F-9157-43BB-A86F-64B326C6D5D1}"/>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CCB5466-7E9F-4F09-A8D0-289331114F17}"/>
              </a:ext>
            </a:extLst>
          </p:cNvPr>
          <p:cNvSpPr>
            <a:spLocks noGrp="1"/>
          </p:cNvSpPr>
          <p:nvPr>
            <p:ph type="sldNum" sz="quarter" idx="12"/>
          </p:nvPr>
        </p:nvSpPr>
        <p:spPr/>
        <p:txBody>
          <a:bodyPr/>
          <a:lstStyle>
            <a:lvl1pPr>
              <a:defRPr/>
            </a:lvl1pPr>
          </a:lstStyle>
          <a:p>
            <a:fld id="{08ABEF5A-8F8A-45EB-A46F-0BC95B1B9CD6}" type="slidenum">
              <a:rPr lang="en-GB" altLang="en-US"/>
              <a:pPr/>
              <a:t>‹#›</a:t>
            </a:fld>
            <a:endParaRPr lang="en-GB" altLang="en-US"/>
          </a:p>
        </p:txBody>
      </p:sp>
    </p:spTree>
    <p:extLst>
      <p:ext uri="{BB962C8B-B14F-4D97-AF65-F5344CB8AC3E}">
        <p14:creationId xmlns:p14="http://schemas.microsoft.com/office/powerpoint/2010/main" val="2930997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4DDC3C-A531-4A19-B4CB-F9A635D82F23}"/>
              </a:ext>
            </a:extLst>
          </p:cNvPr>
          <p:cNvSpPr>
            <a:spLocks noGrp="1"/>
          </p:cNvSpPr>
          <p:nvPr>
            <p:ph type="dt" sz="half" idx="10"/>
          </p:nvPr>
        </p:nvSpPr>
        <p:spPr/>
        <p:txBody>
          <a:bodyPr/>
          <a:lstStyle>
            <a:lvl1pPr>
              <a:defRPr/>
            </a:lvl1pPr>
          </a:lstStyle>
          <a:p>
            <a:pPr>
              <a:defRPr/>
            </a:pPr>
            <a:fld id="{EB3C47EE-FB07-4231-8918-3DBF3839C060}" type="datetimeFigureOut">
              <a:rPr lang="en-GB"/>
              <a:pPr>
                <a:defRPr/>
              </a:pPr>
              <a:t>03/01/2021</a:t>
            </a:fld>
            <a:endParaRPr lang="en-GB"/>
          </a:p>
        </p:txBody>
      </p:sp>
      <p:sp>
        <p:nvSpPr>
          <p:cNvPr id="5" name="Footer Placeholder 4">
            <a:extLst>
              <a:ext uri="{FF2B5EF4-FFF2-40B4-BE49-F238E27FC236}">
                <a16:creationId xmlns:a16="http://schemas.microsoft.com/office/drawing/2014/main" id="{B7B61ACC-C4CD-4D6F-9E97-4B49010FF87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5DFFA80-76B5-42AE-AFF7-63F89FECC6EA}"/>
              </a:ext>
            </a:extLst>
          </p:cNvPr>
          <p:cNvSpPr>
            <a:spLocks noGrp="1"/>
          </p:cNvSpPr>
          <p:nvPr>
            <p:ph type="sldNum" sz="quarter" idx="12"/>
          </p:nvPr>
        </p:nvSpPr>
        <p:spPr/>
        <p:txBody>
          <a:bodyPr/>
          <a:lstStyle>
            <a:lvl1pPr>
              <a:defRPr/>
            </a:lvl1pPr>
          </a:lstStyle>
          <a:p>
            <a:fld id="{E87B9EF2-1A28-492E-842F-5512020878D3}" type="slidenum">
              <a:rPr lang="en-GB" altLang="en-US"/>
              <a:pPr/>
              <a:t>‹#›</a:t>
            </a:fld>
            <a:endParaRPr lang="en-GB" altLang="en-US"/>
          </a:p>
        </p:txBody>
      </p:sp>
    </p:spTree>
    <p:extLst>
      <p:ext uri="{BB962C8B-B14F-4D97-AF65-F5344CB8AC3E}">
        <p14:creationId xmlns:p14="http://schemas.microsoft.com/office/powerpoint/2010/main" val="1498868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081BF70A-F78A-4F33-8D0C-5F787E162B3A}"/>
              </a:ext>
            </a:extLst>
          </p:cNvPr>
          <p:cNvSpPr>
            <a:spLocks noGrp="1"/>
          </p:cNvSpPr>
          <p:nvPr>
            <p:ph type="dt" sz="half" idx="10"/>
          </p:nvPr>
        </p:nvSpPr>
        <p:spPr/>
        <p:txBody>
          <a:bodyPr/>
          <a:lstStyle>
            <a:lvl1pPr>
              <a:defRPr/>
            </a:lvl1pPr>
          </a:lstStyle>
          <a:p>
            <a:pPr>
              <a:defRPr/>
            </a:pPr>
            <a:fld id="{15D7E5CA-E93B-447D-86CC-53B207657568}" type="datetimeFigureOut">
              <a:rPr lang="en-GB"/>
              <a:pPr>
                <a:defRPr/>
              </a:pPr>
              <a:t>03/01/2021</a:t>
            </a:fld>
            <a:endParaRPr lang="en-GB"/>
          </a:p>
        </p:txBody>
      </p:sp>
      <p:sp>
        <p:nvSpPr>
          <p:cNvPr id="6" name="Footer Placeholder 4">
            <a:extLst>
              <a:ext uri="{FF2B5EF4-FFF2-40B4-BE49-F238E27FC236}">
                <a16:creationId xmlns:a16="http://schemas.microsoft.com/office/drawing/2014/main" id="{6777AEC1-2752-44CB-AB4A-3CE29621188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F8402EA-8956-4B58-B964-CF0F997E5D2D}"/>
              </a:ext>
            </a:extLst>
          </p:cNvPr>
          <p:cNvSpPr>
            <a:spLocks noGrp="1"/>
          </p:cNvSpPr>
          <p:nvPr>
            <p:ph type="sldNum" sz="quarter" idx="12"/>
          </p:nvPr>
        </p:nvSpPr>
        <p:spPr/>
        <p:txBody>
          <a:bodyPr/>
          <a:lstStyle>
            <a:lvl1pPr>
              <a:defRPr/>
            </a:lvl1pPr>
          </a:lstStyle>
          <a:p>
            <a:fld id="{8ACDA651-06D0-4BF9-A303-A342DBC8D346}" type="slidenum">
              <a:rPr lang="en-GB" altLang="en-US"/>
              <a:pPr/>
              <a:t>‹#›</a:t>
            </a:fld>
            <a:endParaRPr lang="en-GB" altLang="en-US"/>
          </a:p>
        </p:txBody>
      </p:sp>
    </p:spTree>
    <p:extLst>
      <p:ext uri="{BB962C8B-B14F-4D97-AF65-F5344CB8AC3E}">
        <p14:creationId xmlns:p14="http://schemas.microsoft.com/office/powerpoint/2010/main" val="3723717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41F551D1-9EA8-49A7-BE6E-09C3D0434C2A}"/>
              </a:ext>
            </a:extLst>
          </p:cNvPr>
          <p:cNvSpPr>
            <a:spLocks noGrp="1"/>
          </p:cNvSpPr>
          <p:nvPr>
            <p:ph type="dt" sz="half" idx="10"/>
          </p:nvPr>
        </p:nvSpPr>
        <p:spPr/>
        <p:txBody>
          <a:bodyPr/>
          <a:lstStyle>
            <a:lvl1pPr>
              <a:defRPr/>
            </a:lvl1pPr>
          </a:lstStyle>
          <a:p>
            <a:pPr>
              <a:defRPr/>
            </a:pPr>
            <a:fld id="{9759DB70-C18F-44FF-8B1B-C95BB87AC6B1}" type="datetimeFigureOut">
              <a:rPr lang="en-GB"/>
              <a:pPr>
                <a:defRPr/>
              </a:pPr>
              <a:t>03/01/2021</a:t>
            </a:fld>
            <a:endParaRPr lang="en-GB"/>
          </a:p>
        </p:txBody>
      </p:sp>
      <p:sp>
        <p:nvSpPr>
          <p:cNvPr id="8" name="Footer Placeholder 4">
            <a:extLst>
              <a:ext uri="{FF2B5EF4-FFF2-40B4-BE49-F238E27FC236}">
                <a16:creationId xmlns:a16="http://schemas.microsoft.com/office/drawing/2014/main" id="{3371FF8E-A7FC-4468-8E25-6F15C563DB4C}"/>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B48EB86F-61C2-4F6F-ADD9-D1FE2EACF09B}"/>
              </a:ext>
            </a:extLst>
          </p:cNvPr>
          <p:cNvSpPr>
            <a:spLocks noGrp="1"/>
          </p:cNvSpPr>
          <p:nvPr>
            <p:ph type="sldNum" sz="quarter" idx="12"/>
          </p:nvPr>
        </p:nvSpPr>
        <p:spPr/>
        <p:txBody>
          <a:bodyPr/>
          <a:lstStyle>
            <a:lvl1pPr>
              <a:defRPr/>
            </a:lvl1pPr>
          </a:lstStyle>
          <a:p>
            <a:fld id="{38C1B0C9-C6A1-4969-ABE2-DF48E03684F6}" type="slidenum">
              <a:rPr lang="en-GB" altLang="en-US"/>
              <a:pPr/>
              <a:t>‹#›</a:t>
            </a:fld>
            <a:endParaRPr lang="en-GB" altLang="en-US"/>
          </a:p>
        </p:txBody>
      </p:sp>
    </p:spTree>
    <p:extLst>
      <p:ext uri="{BB962C8B-B14F-4D97-AF65-F5344CB8AC3E}">
        <p14:creationId xmlns:p14="http://schemas.microsoft.com/office/powerpoint/2010/main" val="1800311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19464320-BE0A-4259-ACE4-2C3D03E720EC}"/>
              </a:ext>
            </a:extLst>
          </p:cNvPr>
          <p:cNvSpPr>
            <a:spLocks noGrp="1"/>
          </p:cNvSpPr>
          <p:nvPr>
            <p:ph type="dt" sz="half" idx="10"/>
          </p:nvPr>
        </p:nvSpPr>
        <p:spPr/>
        <p:txBody>
          <a:bodyPr/>
          <a:lstStyle>
            <a:lvl1pPr>
              <a:defRPr/>
            </a:lvl1pPr>
          </a:lstStyle>
          <a:p>
            <a:pPr>
              <a:defRPr/>
            </a:pPr>
            <a:fld id="{C9FC6144-F846-4F07-A5D1-0CD6CF28ECF6}" type="datetimeFigureOut">
              <a:rPr lang="en-GB"/>
              <a:pPr>
                <a:defRPr/>
              </a:pPr>
              <a:t>03/01/2021</a:t>
            </a:fld>
            <a:endParaRPr lang="en-GB"/>
          </a:p>
        </p:txBody>
      </p:sp>
      <p:sp>
        <p:nvSpPr>
          <p:cNvPr id="4" name="Footer Placeholder 4">
            <a:extLst>
              <a:ext uri="{FF2B5EF4-FFF2-40B4-BE49-F238E27FC236}">
                <a16:creationId xmlns:a16="http://schemas.microsoft.com/office/drawing/2014/main" id="{23985E0E-9A18-44DD-A28D-A7EDF68C7348}"/>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EBF28AD8-E072-42AA-887C-3A2FEC214DFF}"/>
              </a:ext>
            </a:extLst>
          </p:cNvPr>
          <p:cNvSpPr>
            <a:spLocks noGrp="1"/>
          </p:cNvSpPr>
          <p:nvPr>
            <p:ph type="sldNum" sz="quarter" idx="12"/>
          </p:nvPr>
        </p:nvSpPr>
        <p:spPr/>
        <p:txBody>
          <a:bodyPr/>
          <a:lstStyle>
            <a:lvl1pPr>
              <a:defRPr/>
            </a:lvl1pPr>
          </a:lstStyle>
          <a:p>
            <a:fld id="{E9A1A9AA-45F3-4F4D-A22F-161F19585D6B}" type="slidenum">
              <a:rPr lang="en-GB" altLang="en-US"/>
              <a:pPr/>
              <a:t>‹#›</a:t>
            </a:fld>
            <a:endParaRPr lang="en-GB" altLang="en-US"/>
          </a:p>
        </p:txBody>
      </p:sp>
    </p:spTree>
    <p:extLst>
      <p:ext uri="{BB962C8B-B14F-4D97-AF65-F5344CB8AC3E}">
        <p14:creationId xmlns:p14="http://schemas.microsoft.com/office/powerpoint/2010/main" val="3165335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3B52A7E-4660-40E0-90E4-11DBC69FC9AF}"/>
              </a:ext>
            </a:extLst>
          </p:cNvPr>
          <p:cNvSpPr>
            <a:spLocks noGrp="1"/>
          </p:cNvSpPr>
          <p:nvPr>
            <p:ph type="dt" sz="half" idx="10"/>
          </p:nvPr>
        </p:nvSpPr>
        <p:spPr/>
        <p:txBody>
          <a:bodyPr/>
          <a:lstStyle>
            <a:lvl1pPr>
              <a:defRPr/>
            </a:lvl1pPr>
          </a:lstStyle>
          <a:p>
            <a:pPr>
              <a:defRPr/>
            </a:pPr>
            <a:fld id="{236BCCF5-CBF1-4560-B48C-4018C664BE86}" type="datetimeFigureOut">
              <a:rPr lang="en-GB"/>
              <a:pPr>
                <a:defRPr/>
              </a:pPr>
              <a:t>03/01/2021</a:t>
            </a:fld>
            <a:endParaRPr lang="en-GB"/>
          </a:p>
        </p:txBody>
      </p:sp>
      <p:sp>
        <p:nvSpPr>
          <p:cNvPr id="3" name="Footer Placeholder 4">
            <a:extLst>
              <a:ext uri="{FF2B5EF4-FFF2-40B4-BE49-F238E27FC236}">
                <a16:creationId xmlns:a16="http://schemas.microsoft.com/office/drawing/2014/main" id="{E919670A-80BD-43B9-A873-AE633EBC8993}"/>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50D18907-4EDB-4547-B0C5-148D37A63679}"/>
              </a:ext>
            </a:extLst>
          </p:cNvPr>
          <p:cNvSpPr>
            <a:spLocks noGrp="1"/>
          </p:cNvSpPr>
          <p:nvPr>
            <p:ph type="sldNum" sz="quarter" idx="12"/>
          </p:nvPr>
        </p:nvSpPr>
        <p:spPr/>
        <p:txBody>
          <a:bodyPr/>
          <a:lstStyle>
            <a:lvl1pPr>
              <a:defRPr/>
            </a:lvl1pPr>
          </a:lstStyle>
          <a:p>
            <a:fld id="{445F3582-E68B-4AC8-9DC5-7821144D1F56}" type="slidenum">
              <a:rPr lang="en-GB" altLang="en-US"/>
              <a:pPr/>
              <a:t>‹#›</a:t>
            </a:fld>
            <a:endParaRPr lang="en-GB" altLang="en-US"/>
          </a:p>
        </p:txBody>
      </p:sp>
    </p:spTree>
    <p:extLst>
      <p:ext uri="{BB962C8B-B14F-4D97-AF65-F5344CB8AC3E}">
        <p14:creationId xmlns:p14="http://schemas.microsoft.com/office/powerpoint/2010/main" val="971785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78B750E-D6B6-4421-9343-E2A9C93E5BE8}"/>
              </a:ext>
            </a:extLst>
          </p:cNvPr>
          <p:cNvSpPr>
            <a:spLocks noGrp="1"/>
          </p:cNvSpPr>
          <p:nvPr>
            <p:ph type="dt" sz="half" idx="10"/>
          </p:nvPr>
        </p:nvSpPr>
        <p:spPr/>
        <p:txBody>
          <a:bodyPr/>
          <a:lstStyle>
            <a:lvl1pPr>
              <a:defRPr/>
            </a:lvl1pPr>
          </a:lstStyle>
          <a:p>
            <a:pPr>
              <a:defRPr/>
            </a:pPr>
            <a:fld id="{4B3868A2-EA3B-47AC-BC45-66A0CF013003}" type="datetimeFigureOut">
              <a:rPr lang="en-GB"/>
              <a:pPr>
                <a:defRPr/>
              </a:pPr>
              <a:t>03/01/2021</a:t>
            </a:fld>
            <a:endParaRPr lang="en-GB"/>
          </a:p>
        </p:txBody>
      </p:sp>
      <p:sp>
        <p:nvSpPr>
          <p:cNvPr id="6" name="Footer Placeholder 4">
            <a:extLst>
              <a:ext uri="{FF2B5EF4-FFF2-40B4-BE49-F238E27FC236}">
                <a16:creationId xmlns:a16="http://schemas.microsoft.com/office/drawing/2014/main" id="{BAC251FC-6335-4AF0-9772-D919BD0D15B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256A6A2-D720-4843-81C4-BC2EAA194B92}"/>
              </a:ext>
            </a:extLst>
          </p:cNvPr>
          <p:cNvSpPr>
            <a:spLocks noGrp="1"/>
          </p:cNvSpPr>
          <p:nvPr>
            <p:ph type="sldNum" sz="quarter" idx="12"/>
          </p:nvPr>
        </p:nvSpPr>
        <p:spPr/>
        <p:txBody>
          <a:bodyPr/>
          <a:lstStyle>
            <a:lvl1pPr>
              <a:defRPr/>
            </a:lvl1pPr>
          </a:lstStyle>
          <a:p>
            <a:fld id="{A8DF5C90-C699-43B7-8472-5394843D4500}" type="slidenum">
              <a:rPr lang="en-GB" altLang="en-US"/>
              <a:pPr/>
              <a:t>‹#›</a:t>
            </a:fld>
            <a:endParaRPr lang="en-GB" altLang="en-US"/>
          </a:p>
        </p:txBody>
      </p:sp>
    </p:spTree>
    <p:extLst>
      <p:ext uri="{BB962C8B-B14F-4D97-AF65-F5344CB8AC3E}">
        <p14:creationId xmlns:p14="http://schemas.microsoft.com/office/powerpoint/2010/main" val="1864996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dirty="0"/>
              <a:t>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75809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E8375DF-47E7-4951-B950-4782B5C97D90}"/>
              </a:ext>
            </a:extLst>
          </p:cNvPr>
          <p:cNvSpPr>
            <a:spLocks noGrp="1"/>
          </p:cNvSpPr>
          <p:nvPr>
            <p:ph type="dt" sz="half" idx="10"/>
          </p:nvPr>
        </p:nvSpPr>
        <p:spPr/>
        <p:txBody>
          <a:bodyPr/>
          <a:lstStyle>
            <a:lvl1pPr>
              <a:defRPr/>
            </a:lvl1pPr>
          </a:lstStyle>
          <a:p>
            <a:pPr>
              <a:defRPr/>
            </a:pPr>
            <a:fld id="{7A06053B-4340-443D-85B9-E0DD035DBAB9}" type="datetimeFigureOut">
              <a:rPr lang="en-GB"/>
              <a:pPr>
                <a:defRPr/>
              </a:pPr>
              <a:t>03/01/2021</a:t>
            </a:fld>
            <a:endParaRPr lang="en-GB"/>
          </a:p>
        </p:txBody>
      </p:sp>
      <p:sp>
        <p:nvSpPr>
          <p:cNvPr id="6" name="Footer Placeholder 4">
            <a:extLst>
              <a:ext uri="{FF2B5EF4-FFF2-40B4-BE49-F238E27FC236}">
                <a16:creationId xmlns:a16="http://schemas.microsoft.com/office/drawing/2014/main" id="{1CC752F8-BED1-4758-ACB6-453FBF980AB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F65D1FA3-D81A-4DF6-86A5-69D5FDE08AE1}"/>
              </a:ext>
            </a:extLst>
          </p:cNvPr>
          <p:cNvSpPr>
            <a:spLocks noGrp="1"/>
          </p:cNvSpPr>
          <p:nvPr>
            <p:ph type="sldNum" sz="quarter" idx="12"/>
          </p:nvPr>
        </p:nvSpPr>
        <p:spPr/>
        <p:txBody>
          <a:bodyPr/>
          <a:lstStyle>
            <a:lvl1pPr>
              <a:defRPr/>
            </a:lvl1pPr>
          </a:lstStyle>
          <a:p>
            <a:fld id="{516974E2-FD3C-4D19-8F72-D3D97586A1D3}" type="slidenum">
              <a:rPr lang="en-GB" altLang="en-US"/>
              <a:pPr/>
              <a:t>‹#›</a:t>
            </a:fld>
            <a:endParaRPr lang="en-GB" altLang="en-US"/>
          </a:p>
        </p:txBody>
      </p:sp>
    </p:spTree>
    <p:extLst>
      <p:ext uri="{BB962C8B-B14F-4D97-AF65-F5344CB8AC3E}">
        <p14:creationId xmlns:p14="http://schemas.microsoft.com/office/powerpoint/2010/main" val="3976829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22D0EA-2C14-49F9-904D-47E32BE6FAB2}"/>
              </a:ext>
            </a:extLst>
          </p:cNvPr>
          <p:cNvSpPr>
            <a:spLocks noGrp="1"/>
          </p:cNvSpPr>
          <p:nvPr>
            <p:ph type="dt" sz="half" idx="10"/>
          </p:nvPr>
        </p:nvSpPr>
        <p:spPr/>
        <p:txBody>
          <a:bodyPr/>
          <a:lstStyle>
            <a:lvl1pPr>
              <a:defRPr/>
            </a:lvl1pPr>
          </a:lstStyle>
          <a:p>
            <a:pPr>
              <a:defRPr/>
            </a:pPr>
            <a:fld id="{A22F6B7D-D44D-48BB-B0A9-0BF21AA3236F}" type="datetimeFigureOut">
              <a:rPr lang="en-GB"/>
              <a:pPr>
                <a:defRPr/>
              </a:pPr>
              <a:t>03/01/2021</a:t>
            </a:fld>
            <a:endParaRPr lang="en-GB"/>
          </a:p>
        </p:txBody>
      </p:sp>
      <p:sp>
        <p:nvSpPr>
          <p:cNvPr id="5" name="Footer Placeholder 4">
            <a:extLst>
              <a:ext uri="{FF2B5EF4-FFF2-40B4-BE49-F238E27FC236}">
                <a16:creationId xmlns:a16="http://schemas.microsoft.com/office/drawing/2014/main" id="{6338F7DB-644C-445C-94C3-EF4D9CA9EC03}"/>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C7029BB-08A6-45D9-84E6-B32C0A24B035}"/>
              </a:ext>
            </a:extLst>
          </p:cNvPr>
          <p:cNvSpPr>
            <a:spLocks noGrp="1"/>
          </p:cNvSpPr>
          <p:nvPr>
            <p:ph type="sldNum" sz="quarter" idx="12"/>
          </p:nvPr>
        </p:nvSpPr>
        <p:spPr/>
        <p:txBody>
          <a:bodyPr/>
          <a:lstStyle>
            <a:lvl1pPr>
              <a:defRPr/>
            </a:lvl1pPr>
          </a:lstStyle>
          <a:p>
            <a:fld id="{7FB636AA-D884-40A0-83AF-4114FD8E5FB6}" type="slidenum">
              <a:rPr lang="en-GB" altLang="en-US"/>
              <a:pPr/>
              <a:t>‹#›</a:t>
            </a:fld>
            <a:endParaRPr lang="en-GB" altLang="en-US"/>
          </a:p>
        </p:txBody>
      </p:sp>
    </p:spTree>
    <p:extLst>
      <p:ext uri="{BB962C8B-B14F-4D97-AF65-F5344CB8AC3E}">
        <p14:creationId xmlns:p14="http://schemas.microsoft.com/office/powerpoint/2010/main" val="3337419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B2DAFE6-F3C3-48F4-8B0A-DED8DB5DFC5F}"/>
              </a:ext>
            </a:extLst>
          </p:cNvPr>
          <p:cNvSpPr>
            <a:spLocks noGrp="1"/>
          </p:cNvSpPr>
          <p:nvPr>
            <p:ph type="dt" sz="half" idx="10"/>
          </p:nvPr>
        </p:nvSpPr>
        <p:spPr/>
        <p:txBody>
          <a:bodyPr/>
          <a:lstStyle>
            <a:lvl1pPr>
              <a:defRPr/>
            </a:lvl1pPr>
          </a:lstStyle>
          <a:p>
            <a:pPr>
              <a:defRPr/>
            </a:pPr>
            <a:fld id="{0B1E1C51-2DC5-412C-BDA1-BE42E5043DCA}" type="datetimeFigureOut">
              <a:rPr lang="en-GB"/>
              <a:pPr>
                <a:defRPr/>
              </a:pPr>
              <a:t>03/01/2021</a:t>
            </a:fld>
            <a:endParaRPr lang="en-GB"/>
          </a:p>
        </p:txBody>
      </p:sp>
      <p:sp>
        <p:nvSpPr>
          <p:cNvPr id="5" name="Footer Placeholder 4">
            <a:extLst>
              <a:ext uri="{FF2B5EF4-FFF2-40B4-BE49-F238E27FC236}">
                <a16:creationId xmlns:a16="http://schemas.microsoft.com/office/drawing/2014/main" id="{4CFB2C2A-0DAA-463F-973A-CE2422D0561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C86287D-4C31-4B21-8187-91BE7BED7FE8}"/>
              </a:ext>
            </a:extLst>
          </p:cNvPr>
          <p:cNvSpPr>
            <a:spLocks noGrp="1"/>
          </p:cNvSpPr>
          <p:nvPr>
            <p:ph type="sldNum" sz="quarter" idx="12"/>
          </p:nvPr>
        </p:nvSpPr>
        <p:spPr/>
        <p:txBody>
          <a:bodyPr/>
          <a:lstStyle>
            <a:lvl1pPr>
              <a:defRPr/>
            </a:lvl1pPr>
          </a:lstStyle>
          <a:p>
            <a:fld id="{781A88EE-C29D-4489-A543-0D7191055B9D}" type="slidenum">
              <a:rPr lang="en-GB" altLang="en-US"/>
              <a:pPr/>
              <a:t>‹#›</a:t>
            </a:fld>
            <a:endParaRPr lang="en-GB" altLang="en-US"/>
          </a:p>
        </p:txBody>
      </p:sp>
    </p:spTree>
    <p:extLst>
      <p:ext uri="{BB962C8B-B14F-4D97-AF65-F5344CB8AC3E}">
        <p14:creationId xmlns:p14="http://schemas.microsoft.com/office/powerpoint/2010/main" val="20960555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2511189"/>
            <a:ext cx="7933899" cy="1787857"/>
          </a:xfrm>
          <a:prstGeom prst="rect">
            <a:avLst/>
          </a:prstGeom>
        </p:spPr>
        <p:txBody>
          <a:bodyPr anchor="ctr">
            <a:normAutofit/>
          </a:bodyPr>
          <a:lstStyle>
            <a:lvl1pPr algn="ctr">
              <a:defRPr sz="6600" baseline="0">
                <a:solidFill>
                  <a:schemeClr val="bg1"/>
                </a:solidFill>
                <a:latin typeface="KG Primary Penmanship" panose="02000506000000020003" pitchFamily="2" charset="0"/>
              </a:defRPr>
            </a:lvl1pPr>
          </a:lstStyle>
          <a:p>
            <a:r>
              <a:rPr lang="en-US" dirty="0"/>
              <a:t>TITLE – in caps and saved as a picture</a:t>
            </a:r>
            <a:endParaRPr lang="en-GB" dirty="0"/>
          </a:p>
        </p:txBody>
      </p:sp>
    </p:spTree>
    <p:extLst>
      <p:ext uri="{BB962C8B-B14F-4D97-AF65-F5344CB8AC3E}">
        <p14:creationId xmlns:p14="http://schemas.microsoft.com/office/powerpoint/2010/main" val="2394300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lvl1pPr>
              <a:defRPr>
                <a:latin typeface="Comic Sans MS" panose="030F0702030302020204" pitchFamily="66" charset="0"/>
              </a:defRPr>
            </a:lvl1pPr>
          </a:lstStyle>
          <a:p>
            <a:fld id="{45335E50-1930-44E5-9B14-893AFBD95C69}" type="datetimeFigureOut">
              <a:rPr lang="en-GB" smtClean="0"/>
              <a:pPr/>
              <a:t>01/01/2021</a:t>
            </a:fld>
            <a:endParaRPr lang="en-GB" dirty="0"/>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lvl1pPr>
              <a:defRPr>
                <a:latin typeface="Comic Sans MS" panose="030F0702030302020204" pitchFamily="66" charset="0"/>
              </a:defRPr>
            </a:lvl1pPr>
          </a:lstStyle>
          <a:p>
            <a:endParaRPr lang="en-GB" dirty="0"/>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lvl1pPr>
              <a:defRPr>
                <a:latin typeface="Comic Sans MS" panose="030F0702030302020204" pitchFamily="66" charset="0"/>
              </a:defRPr>
            </a:lvl1pPr>
          </a:lstStyle>
          <a:p>
            <a:fld id="{108BBDC2-4ED5-4A8D-A28C-1B3F6D2413F0}" type="slidenum">
              <a:rPr lang="en-GB" smtClean="0"/>
              <a:pPr/>
              <a:t>‹#›</a:t>
            </a:fld>
            <a:endParaRPr lang="en-GB" dirty="0"/>
          </a:p>
        </p:txBody>
      </p:sp>
    </p:spTree>
    <p:extLst>
      <p:ext uri="{BB962C8B-B14F-4D97-AF65-F5344CB8AC3E}">
        <p14:creationId xmlns:p14="http://schemas.microsoft.com/office/powerpoint/2010/main" val="9373158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22984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615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4926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9370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Your turn KS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84109" y="1989209"/>
            <a:ext cx="7605216" cy="3005873"/>
          </a:xfrm>
          <a:prstGeom prst="rect">
            <a:avLst/>
          </a:prstGeom>
        </p:spPr>
        <p:txBody>
          <a:bodyPr anchor="ctr"/>
          <a:lstStyle>
            <a:lvl1pPr algn="ctr">
              <a:defRPr sz="4000" u="none" baseline="0">
                <a:latin typeface="Comic Sans MS" panose="030F0702030302020204" pitchFamily="66" charset="0"/>
              </a:defRPr>
            </a:lvl1pPr>
          </a:lstStyle>
          <a:p>
            <a:r>
              <a:rPr lang="en-US" dirty="0"/>
              <a:t>Have a go at questions 		 on the worksheet</a:t>
            </a:r>
            <a:endParaRPr lang="en-GB" dirty="0"/>
          </a:p>
        </p:txBody>
      </p:sp>
    </p:spTree>
    <p:extLst>
      <p:ext uri="{BB962C8B-B14F-4D97-AF65-F5344CB8AC3E}">
        <p14:creationId xmlns:p14="http://schemas.microsoft.com/office/powerpoint/2010/main" val="3378421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438998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Your turn KS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84109" y="1989209"/>
            <a:ext cx="7605216" cy="3005873"/>
          </a:xfrm>
          <a:prstGeom prst="rect">
            <a:avLst/>
          </a:prstGeom>
        </p:spPr>
        <p:txBody>
          <a:bodyPr anchor="ctr"/>
          <a:lstStyle>
            <a:lvl1pPr algn="ctr">
              <a:defRPr baseline="0">
                <a:latin typeface="+mn-lt"/>
              </a:defRPr>
            </a:lvl1pPr>
          </a:lstStyle>
          <a:p>
            <a:r>
              <a:rPr lang="en-US" dirty="0"/>
              <a:t>Have a go at questions 	on the worksheet</a:t>
            </a:r>
            <a:endParaRPr lang="en-GB" dirty="0"/>
          </a:p>
        </p:txBody>
      </p:sp>
    </p:spTree>
    <p:extLst>
      <p:ext uri="{BB962C8B-B14F-4D97-AF65-F5344CB8AC3E}">
        <p14:creationId xmlns:p14="http://schemas.microsoft.com/office/powerpoint/2010/main" val="2927241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63690" y="6196126"/>
            <a:ext cx="768660" cy="580719"/>
          </a:xfrm>
          <a:prstGeom prst="rect">
            <a:avLst/>
          </a:prstGeom>
        </p:spPr>
      </p:pic>
    </p:spTree>
    <p:extLst>
      <p:ext uri="{BB962C8B-B14F-4D97-AF65-F5344CB8AC3E}">
        <p14:creationId xmlns:p14="http://schemas.microsoft.com/office/powerpoint/2010/main" val="844888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3330" y="5734212"/>
            <a:ext cx="768660" cy="580719"/>
          </a:xfrm>
          <a:prstGeom prst="rect">
            <a:avLst/>
          </a:prstGeom>
        </p:spPr>
      </p:pic>
    </p:spTree>
    <p:extLst>
      <p:ext uri="{BB962C8B-B14F-4D97-AF65-F5344CB8AC3E}">
        <p14:creationId xmlns:p14="http://schemas.microsoft.com/office/powerpoint/2010/main" val="6659274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918543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793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363690" y="6196126"/>
            <a:ext cx="768660" cy="580719"/>
          </a:xfrm>
          <a:prstGeom prst="rect">
            <a:avLst/>
          </a:prstGeom>
        </p:spPr>
      </p:pic>
    </p:spTree>
    <p:extLst>
      <p:ext uri="{BB962C8B-B14F-4D97-AF65-F5344CB8AC3E}">
        <p14:creationId xmlns:p14="http://schemas.microsoft.com/office/powerpoint/2010/main" val="4002433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dirty="0"/>
              <a:t>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449127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dirty="0"/>
              <a:t>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2947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dirty="0"/>
              <a:t>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298785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50760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dirty="0"/>
              <a:t>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047515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8"/>
          <p:cNvSpPr>
            <a:spLocks noGrp="1"/>
          </p:cNvSpPr>
          <p:nvPr>
            <p:ph type="dt" sz="half" idx="10"/>
          </p:nvPr>
        </p:nvSpPr>
        <p:spPr/>
        <p:txBody>
          <a:bodyPr/>
          <a:lstStyle/>
          <a:p>
            <a:fld id="{5586B75A-687E-405C-8A0B-8D00578BA2C3}" type="datetimeFigureOut">
              <a:rPr lang="en-US" dirty="0"/>
              <a:pPr/>
              <a:t>1/1/2021</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52813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6.xml"/><Relationship Id="rId1"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7.xml"/><Relationship Id="rId1" Type="http://schemas.openxmlformats.org/officeDocument/2006/relationships/slideLayout" Target="../slideLayouts/slideLayout28.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image" Target="../media/image7.jp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8.jpg"/><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9.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1/1/2021</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tx1">
                    <a:alpha val="20000"/>
                  </a:schemeClr>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9463202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FAC307D-1EEA-48C2-9B7D-EBD46E09977D}"/>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F278757-29FF-4E38-A974-A920A15DC31F}"/>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0A0B397-79BC-416A-A7B0-2BA95310CBFC}"/>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F8D1E73-F2F6-497A-8131-C622E07C4685}" type="datetimeFigureOut">
              <a:rPr lang="en-GB"/>
              <a:pPr>
                <a:defRPr/>
              </a:pPr>
              <a:t>03/01/2021</a:t>
            </a:fld>
            <a:endParaRPr lang="en-GB"/>
          </a:p>
        </p:txBody>
      </p:sp>
      <p:sp>
        <p:nvSpPr>
          <p:cNvPr id="5" name="Footer Placeholder 4">
            <a:extLst>
              <a:ext uri="{FF2B5EF4-FFF2-40B4-BE49-F238E27FC236}">
                <a16:creationId xmlns:a16="http://schemas.microsoft.com/office/drawing/2014/main" id="{878ED106-A685-456D-B562-0EC33B1DC3F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8CDDC9B1-0CA6-4AFD-A47F-B6E1DF5DF627}"/>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63A3B2A8-97A8-43C5-937F-2FA48943B8C7}" type="slidenum">
              <a:rPr lang="en-GB" altLang="en-US"/>
              <a:pPr/>
              <a:t>‹#›</a:t>
            </a:fld>
            <a:endParaRPr lang="en-GB" altLang="en-US"/>
          </a:p>
        </p:txBody>
      </p:sp>
    </p:spTree>
    <p:extLst>
      <p:ext uri="{BB962C8B-B14F-4D97-AF65-F5344CB8AC3E}">
        <p14:creationId xmlns:p14="http://schemas.microsoft.com/office/powerpoint/2010/main" val="19318652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F14EDCB3-CC60-E94C-B25C-4D771CB64958}"/>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46872348"/>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B02BD9-91A9-9F43-BF82-7E7C0E55B94B}"/>
              </a:ext>
            </a:extLst>
          </p:cNvPr>
          <p:cNvSpPr/>
          <p:nvPr userDrawn="1"/>
        </p:nvSpPr>
        <p:spPr>
          <a:xfrm>
            <a:off x="728869" y="606287"/>
            <a:ext cx="10031896" cy="57348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latin typeface="Comic Sans MS" panose="030F0702030302020204" pitchFamily="66" charset="0"/>
            </a:endParaRPr>
          </a:p>
        </p:txBody>
      </p:sp>
      <p:sp>
        <p:nvSpPr>
          <p:cNvPr id="2" name="Rectangle 1"/>
          <p:cNvSpPr/>
          <p:nvPr userDrawn="1"/>
        </p:nvSpPr>
        <p:spPr>
          <a:xfrm>
            <a:off x="502025" y="6553201"/>
            <a:ext cx="1960281" cy="242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Comic Sans MS" panose="030F0702030302020204" pitchFamily="66" charset="0"/>
            </a:endParaRPr>
          </a:p>
        </p:txBody>
      </p:sp>
      <p:pic>
        <p:nvPicPr>
          <p:cNvPr id="5" name="Picture 4" descr="A close up of a logo&#10;&#10;Description automatically generated">
            <a:extLst>
              <a:ext uri="{FF2B5EF4-FFF2-40B4-BE49-F238E27FC236}">
                <a16:creationId xmlns:a16="http://schemas.microsoft.com/office/drawing/2014/main" id="{02C252DA-A0E8-6A49-900E-07188D62BBE5}"/>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32813033"/>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B02BD9-91A9-9F43-BF82-7E7C0E55B94B}"/>
              </a:ext>
            </a:extLst>
          </p:cNvPr>
          <p:cNvSpPr/>
          <p:nvPr userDrawn="1"/>
        </p:nvSpPr>
        <p:spPr>
          <a:xfrm>
            <a:off x="728869" y="606287"/>
            <a:ext cx="10031896" cy="573487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latin typeface="Comic Sans MS" panose="030F0702030302020204" pitchFamily="66" charset="0"/>
            </a:endParaRPr>
          </a:p>
        </p:txBody>
      </p:sp>
      <p:sp>
        <p:nvSpPr>
          <p:cNvPr id="6" name="Rectangle 5"/>
          <p:cNvSpPr/>
          <p:nvPr userDrawn="1"/>
        </p:nvSpPr>
        <p:spPr>
          <a:xfrm>
            <a:off x="502025" y="6553201"/>
            <a:ext cx="1960281" cy="242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Comic Sans MS" panose="030F0702030302020204" pitchFamily="66" charset="0"/>
            </a:endParaRPr>
          </a:p>
        </p:txBody>
      </p:sp>
      <p:pic>
        <p:nvPicPr>
          <p:cNvPr id="5" name="Picture 4" descr="A picture containing table&#10;&#10;Description automatically generated">
            <a:extLst>
              <a:ext uri="{FF2B5EF4-FFF2-40B4-BE49-F238E27FC236}">
                <a16:creationId xmlns:a16="http://schemas.microsoft.com/office/drawing/2014/main" id="{D3D08606-BA4C-8046-935F-20760BC2766D}"/>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03905865"/>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green sign with white text&#10;&#10;Description automatically generated">
            <a:extLst>
              <a:ext uri="{FF2B5EF4-FFF2-40B4-BE49-F238E27FC236}">
                <a16:creationId xmlns:a16="http://schemas.microsoft.com/office/drawing/2014/main" id="{E7898E14-59E6-7D4D-8006-F74307CCB985}"/>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16454149"/>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F33BA71E-3CF0-1E4E-BEEE-6280AD06DDC9}"/>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63179218"/>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picture containing computer&#10;&#10;Description automatically generated">
            <a:extLst>
              <a:ext uri="{FF2B5EF4-FFF2-40B4-BE49-F238E27FC236}">
                <a16:creationId xmlns:a16="http://schemas.microsoft.com/office/drawing/2014/main" id="{3A3B0A72-DFF8-FC43-8B3B-B0D9C1468E83}"/>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374137378"/>
      </p:ext>
    </p:extLst>
  </p:cSld>
  <p:clrMap bg1="lt1" tx1="dk1" bg2="lt2" tx2="dk2" accent1="accent1" accent2="accent2" accent3="accent3" accent4="accent4" accent5="accent5" accent6="accent6" hlink="hlink" folHlink="folHlink"/>
  <p:sldLayoutIdLst>
    <p:sldLayoutId id="2147483696"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2994" y="695325"/>
            <a:ext cx="10886013"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652994" y="1957387"/>
            <a:ext cx="10886013"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96684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vimeo.com/477525533"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6.xml"/><Relationship Id="rId1" Type="http://schemas.openxmlformats.org/officeDocument/2006/relationships/tags" Target="../tags/tag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8.xml"/><Relationship Id="rId1" Type="http://schemas.openxmlformats.org/officeDocument/2006/relationships/tags" Target="../tags/tag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8.xml"/><Relationship Id="rId1" Type="http://schemas.openxmlformats.org/officeDocument/2006/relationships/tags" Target="../tags/tag3.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8.xml"/><Relationship Id="rId1" Type="http://schemas.openxmlformats.org/officeDocument/2006/relationships/tags" Target="../tags/tag4.xml"/><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8.xml"/><Relationship Id="rId1" Type="http://schemas.openxmlformats.org/officeDocument/2006/relationships/tags" Target="../tags/tag5.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8.xml"/><Relationship Id="rId1" Type="http://schemas.openxmlformats.org/officeDocument/2006/relationships/tags" Target="../tags/tag6.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3.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C609E-030D-42A0-968C-4B53D8D0D1FD}"/>
              </a:ext>
            </a:extLst>
          </p:cNvPr>
          <p:cNvSpPr>
            <a:spLocks noGrp="1"/>
          </p:cNvSpPr>
          <p:nvPr>
            <p:ph type="ctrTitle"/>
          </p:nvPr>
        </p:nvSpPr>
        <p:spPr>
          <a:xfrm>
            <a:off x="639015" y="943252"/>
            <a:ext cx="10782300" cy="3352800"/>
          </a:xfrm>
        </p:spPr>
        <p:txBody>
          <a:bodyPr/>
          <a:lstStyle/>
          <a:p>
            <a:pPr algn="ctr"/>
            <a:r>
              <a:rPr lang="en-GB" dirty="0"/>
              <a:t>Tuesday 5</a:t>
            </a:r>
            <a:r>
              <a:rPr lang="en-GB" baseline="30000" dirty="0"/>
              <a:t>th</a:t>
            </a:r>
            <a:r>
              <a:rPr lang="en-GB" dirty="0"/>
              <a:t> January 2021</a:t>
            </a:r>
          </a:p>
        </p:txBody>
      </p:sp>
      <p:sp>
        <p:nvSpPr>
          <p:cNvPr id="3" name="Subtitle 2">
            <a:extLst>
              <a:ext uri="{FF2B5EF4-FFF2-40B4-BE49-F238E27FC236}">
                <a16:creationId xmlns:a16="http://schemas.microsoft.com/office/drawing/2014/main" id="{7CC72955-8155-493F-AC36-AA674F2D0D4B}"/>
              </a:ext>
            </a:extLst>
          </p:cNvPr>
          <p:cNvSpPr>
            <a:spLocks noGrp="1"/>
          </p:cNvSpPr>
          <p:nvPr>
            <p:ph type="subTitle" idx="1"/>
          </p:nvPr>
        </p:nvSpPr>
        <p:spPr>
          <a:xfrm>
            <a:off x="1707514" y="4943723"/>
            <a:ext cx="9228201" cy="507167"/>
          </a:xfrm>
        </p:spPr>
        <p:txBody>
          <a:bodyPr>
            <a:normAutofit lnSpcReduction="10000"/>
          </a:bodyPr>
          <a:lstStyle/>
          <a:p>
            <a:endParaRPr lang="en-GB" dirty="0"/>
          </a:p>
        </p:txBody>
      </p:sp>
    </p:spTree>
    <p:extLst>
      <p:ext uri="{BB962C8B-B14F-4D97-AF65-F5344CB8AC3E}">
        <p14:creationId xmlns:p14="http://schemas.microsoft.com/office/powerpoint/2010/main" val="20124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AAF89D6D-9AF0-4291-A478-57FDFDAFEA5C}"/>
              </a:ext>
            </a:extLst>
          </p:cNvPr>
          <p:cNvSpPr/>
          <p:nvPr/>
        </p:nvSpPr>
        <p:spPr>
          <a:xfrm>
            <a:off x="2103439" y="474664"/>
            <a:ext cx="7985125" cy="5908675"/>
          </a:xfrm>
          <a:prstGeom prst="roundRect">
            <a:avLst>
              <a:gd name="adj" fmla="val 5866"/>
            </a:avLst>
          </a:prstGeom>
          <a:solidFill>
            <a:schemeClr val="bg1">
              <a:alpha val="96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Sassoon Infant Rg" panose="02000503030000020003" pitchFamily="50" charset="0"/>
              <a:ea typeface="+mn-ea"/>
              <a:cs typeface="+mn-cs"/>
            </a:endParaRPr>
          </a:p>
        </p:txBody>
      </p:sp>
      <p:pic>
        <p:nvPicPr>
          <p:cNvPr id="10243" name="Picture 14">
            <a:extLst>
              <a:ext uri="{FF2B5EF4-FFF2-40B4-BE49-F238E27FC236}">
                <a16:creationId xmlns:a16="http://schemas.microsoft.com/office/drawing/2014/main" id="{B773FC19-5B09-47F4-9E50-CD1398DAF9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a:extLst>
              <a:ext uri="{FF2B5EF4-FFF2-40B4-BE49-F238E27FC236}">
                <a16:creationId xmlns:a16="http://schemas.microsoft.com/office/drawing/2014/main" id="{73412FE7-B8B9-440F-B33A-0EFDD5D36344}"/>
              </a:ext>
            </a:extLst>
          </p:cNvPr>
          <p:cNvSpPr/>
          <p:nvPr/>
        </p:nvSpPr>
        <p:spPr>
          <a:xfrm>
            <a:off x="2395539" y="781051"/>
            <a:ext cx="7400925" cy="866775"/>
          </a:xfrm>
          <a:prstGeom prst="roundRect">
            <a:avLst>
              <a:gd name="adj" fmla="val 75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Twinkl" pitchFamily="2" charset="0"/>
                <a:ea typeface="+mn-ea"/>
                <a:cs typeface="+mn-cs"/>
              </a:rPr>
              <a:t>Colons</a:t>
            </a:r>
            <a:r>
              <a:rPr kumimoji="0" lang="en-GB" sz="1600" b="0" i="0" u="none" strike="noStrike" kern="1200" cap="none" spc="0" normalizeH="0" baseline="0" noProof="0" dirty="0">
                <a:ln>
                  <a:noFill/>
                </a:ln>
                <a:solidFill>
                  <a:prstClr val="black"/>
                </a:solidFill>
                <a:effectLst/>
                <a:uLnTx/>
                <a:uFillTx/>
                <a:latin typeface="Twinkl" pitchFamily="2" charset="0"/>
                <a:ea typeface="+mn-ea"/>
                <a:cs typeface="+mn-cs"/>
              </a:rPr>
              <a:t> are used to expand a sentence.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winkl" pitchFamily="2" charset="0"/>
                <a:ea typeface="+mn-ea"/>
                <a:cs typeface="+mn-cs"/>
              </a:rPr>
              <a:t>A colon is used to introduce an idea that is an explanation or continuation of the one that comes before the colon. </a:t>
            </a:r>
          </a:p>
        </p:txBody>
      </p:sp>
      <p:sp>
        <p:nvSpPr>
          <p:cNvPr id="2" name="TextBox 1">
            <a:extLst>
              <a:ext uri="{FF2B5EF4-FFF2-40B4-BE49-F238E27FC236}">
                <a16:creationId xmlns:a16="http://schemas.microsoft.com/office/drawing/2014/main" id="{A91C8E26-23CB-4CE1-AFD8-2F96F6A66A96}"/>
              </a:ext>
            </a:extLst>
          </p:cNvPr>
          <p:cNvSpPr txBox="1">
            <a:spLocks noChangeArrowheads="1"/>
          </p:cNvSpPr>
          <p:nvPr/>
        </p:nvSpPr>
        <p:spPr bwMode="auto">
          <a:xfrm>
            <a:off x="2395539" y="2222500"/>
            <a:ext cx="74009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600" b="1" i="0" u="none" strike="noStrike" kern="1200" cap="none" spc="0" normalizeH="0" baseline="0" noProof="0">
                <a:ln>
                  <a:noFill/>
                </a:ln>
                <a:solidFill>
                  <a:prstClr val="black"/>
                </a:solidFill>
                <a:effectLst/>
                <a:uLnTx/>
                <a:uFillTx/>
                <a:latin typeface="Twinkl" pitchFamily="2" charset="0"/>
                <a:ea typeface="+mn-ea"/>
                <a:cs typeface="+mn-cs"/>
              </a:rPr>
              <a:t>For example:</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There was only one thing the wolf wanted to do now</a:t>
            </a:r>
            <a:r>
              <a:rPr kumimoji="0" lang="en-GB" altLang="en-US" sz="1600" b="1" i="0" u="none" strike="noStrike" kern="1200" cap="none" spc="0" normalizeH="0" baseline="0" noProof="0">
                <a:ln>
                  <a:noFill/>
                </a:ln>
                <a:solidFill>
                  <a:srgbClr val="FF0000"/>
                </a:solidFill>
                <a:effectLst/>
                <a:uLnTx/>
                <a:uFillTx/>
                <a:latin typeface="Twinkl" pitchFamily="2" charset="0"/>
                <a:ea typeface="+mn-ea"/>
                <a:cs typeface="+mn-cs"/>
              </a:rPr>
              <a:t>:</a:t>
            </a:r>
            <a:r>
              <a:rPr kumimoji="0" lang="en-GB" altLang="en-US" sz="1600" b="0" i="0" u="none" strike="noStrike" kern="1200" cap="none" spc="0" normalizeH="0" baseline="0" noProof="0">
                <a:ln>
                  <a:noFill/>
                </a:ln>
                <a:solidFill>
                  <a:srgbClr val="FF0000"/>
                </a:solidFill>
                <a:effectLst/>
                <a:uLnTx/>
                <a:uFillTx/>
                <a:latin typeface="Twinkl" pitchFamily="2" charset="0"/>
                <a:ea typeface="+mn-ea"/>
                <a:cs typeface="+mn-cs"/>
              </a:rPr>
              <a:t> </a:t>
            </a: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eat that juicy Little Red Riding Hood.</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The flaw in the wolf’s plan was clear to see</a:t>
            </a:r>
            <a:r>
              <a:rPr kumimoji="0" lang="en-GB" altLang="en-US" sz="1600" b="1" i="0" u="none" strike="noStrike" kern="1200" cap="none" spc="0" normalizeH="0" baseline="0" noProof="0">
                <a:ln>
                  <a:noFill/>
                </a:ln>
                <a:solidFill>
                  <a:srgbClr val="FF0000"/>
                </a:solidFill>
                <a:effectLst/>
                <a:uLnTx/>
                <a:uFillTx/>
                <a:latin typeface="Twinkl" pitchFamily="2" charset="0"/>
                <a:ea typeface="+mn-ea"/>
                <a:cs typeface="+mn-cs"/>
              </a:rPr>
              <a:t>:</a:t>
            </a:r>
            <a:r>
              <a:rPr kumimoji="0" lang="en-GB" altLang="en-US" sz="1600" b="0" i="0" u="none" strike="noStrike" kern="1200" cap="none" spc="0" normalizeH="0" baseline="0" noProof="0">
                <a:ln>
                  <a:noFill/>
                </a:ln>
                <a:solidFill>
                  <a:srgbClr val="FF0000"/>
                </a:solidFill>
                <a:effectLst/>
                <a:uLnTx/>
                <a:uFillTx/>
                <a:latin typeface="Twinkl" pitchFamily="2" charset="0"/>
                <a:ea typeface="+mn-ea"/>
                <a:cs typeface="+mn-cs"/>
              </a:rPr>
              <a:t> </a:t>
            </a: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he looked nothing like Grandma.</a:t>
            </a:r>
          </a:p>
        </p:txBody>
      </p:sp>
      <p:pic>
        <p:nvPicPr>
          <p:cNvPr id="10246" name="Picture 3">
            <a:extLst>
              <a:ext uri="{FF2B5EF4-FFF2-40B4-BE49-F238E27FC236}">
                <a16:creationId xmlns:a16="http://schemas.microsoft.com/office/drawing/2014/main" id="{CCB5FEBA-CA97-4F68-808C-2F92AB8560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5675" y="4181475"/>
            <a:ext cx="2660650"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43FD5AD1-AFDF-4473-B5A8-BD9FF1431F6C}"/>
              </a:ext>
            </a:extLst>
          </p:cNvPr>
          <p:cNvSpPr/>
          <p:nvPr/>
        </p:nvSpPr>
        <p:spPr>
          <a:xfrm>
            <a:off x="2103439" y="474664"/>
            <a:ext cx="7985125" cy="5908675"/>
          </a:xfrm>
          <a:prstGeom prst="roundRect">
            <a:avLst>
              <a:gd name="adj" fmla="val 5866"/>
            </a:avLst>
          </a:prstGeom>
          <a:solidFill>
            <a:schemeClr val="bg1">
              <a:alpha val="96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Sassoon Infant Rg" panose="02000503030000020003" pitchFamily="50" charset="0"/>
              <a:ea typeface="+mn-ea"/>
              <a:cs typeface="+mn-cs"/>
            </a:endParaRPr>
          </a:p>
        </p:txBody>
      </p:sp>
      <p:pic>
        <p:nvPicPr>
          <p:cNvPr id="11267" name="Picture 14">
            <a:extLst>
              <a:ext uri="{FF2B5EF4-FFF2-40B4-BE49-F238E27FC236}">
                <a16:creationId xmlns:a16="http://schemas.microsoft.com/office/drawing/2014/main" id="{BCCDC430-8369-4D7F-843E-05B700937C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a:extLst>
              <a:ext uri="{FF2B5EF4-FFF2-40B4-BE49-F238E27FC236}">
                <a16:creationId xmlns:a16="http://schemas.microsoft.com/office/drawing/2014/main" id="{E921510A-DC87-4B69-96F0-BA8BDDD27FC9}"/>
              </a:ext>
            </a:extLst>
          </p:cNvPr>
          <p:cNvSpPr/>
          <p:nvPr/>
        </p:nvSpPr>
        <p:spPr>
          <a:xfrm>
            <a:off x="2395539" y="781051"/>
            <a:ext cx="7400925" cy="866775"/>
          </a:xfrm>
          <a:prstGeom prst="roundRect">
            <a:avLst>
              <a:gd name="adj" fmla="val 75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Twinkl" pitchFamily="2" charset="0"/>
                <a:ea typeface="+mn-ea"/>
                <a:cs typeface="+mn-cs"/>
              </a:rPr>
              <a:t>Colons</a:t>
            </a:r>
            <a:r>
              <a:rPr kumimoji="0" lang="en-GB" sz="1600" b="0" i="0" u="none" strike="noStrike" kern="1200" cap="none" spc="0" normalizeH="0" baseline="0" noProof="0" dirty="0">
                <a:ln>
                  <a:noFill/>
                </a:ln>
                <a:solidFill>
                  <a:prstClr val="black"/>
                </a:solidFill>
                <a:effectLst/>
                <a:uLnTx/>
                <a:uFillTx/>
                <a:latin typeface="Twinkl" pitchFamily="2" charset="0"/>
                <a:ea typeface="+mn-ea"/>
                <a:cs typeface="+mn-cs"/>
              </a:rPr>
              <a:t> are used to introduce a list.</a:t>
            </a:r>
          </a:p>
        </p:txBody>
      </p:sp>
      <p:sp>
        <p:nvSpPr>
          <p:cNvPr id="2" name="TextBox 1">
            <a:extLst>
              <a:ext uri="{FF2B5EF4-FFF2-40B4-BE49-F238E27FC236}">
                <a16:creationId xmlns:a16="http://schemas.microsoft.com/office/drawing/2014/main" id="{15C57B9D-1CEF-4A6F-BE23-28BAA3572DBD}"/>
              </a:ext>
            </a:extLst>
          </p:cNvPr>
          <p:cNvSpPr txBox="1">
            <a:spLocks noChangeArrowheads="1"/>
          </p:cNvSpPr>
          <p:nvPr/>
        </p:nvSpPr>
        <p:spPr bwMode="auto">
          <a:xfrm>
            <a:off x="2395539" y="2222500"/>
            <a:ext cx="740092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600" b="1" i="0" u="none" strike="noStrike" kern="1200" cap="none" spc="0" normalizeH="0" baseline="0" noProof="0">
                <a:ln>
                  <a:noFill/>
                </a:ln>
                <a:solidFill>
                  <a:prstClr val="black"/>
                </a:solidFill>
                <a:effectLst/>
                <a:uLnTx/>
                <a:uFillTx/>
                <a:latin typeface="Twinkl" pitchFamily="2" charset="0"/>
                <a:ea typeface="+mn-ea"/>
                <a:cs typeface="+mn-cs"/>
              </a:rPr>
              <a:t>For example:</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There were a few reasons that the wolf did not make a convincing Grandma</a:t>
            </a:r>
            <a:r>
              <a:rPr kumimoji="0" lang="en-GB" altLang="en-US" sz="1600" b="1" i="0" u="none" strike="noStrike" kern="1200" cap="none" spc="0" normalizeH="0" baseline="0" noProof="0">
                <a:ln>
                  <a:noFill/>
                </a:ln>
                <a:solidFill>
                  <a:srgbClr val="FF0000"/>
                </a:solidFill>
                <a:effectLst/>
                <a:uLnTx/>
                <a:uFillTx/>
                <a:latin typeface="Twinkl" pitchFamily="2" charset="0"/>
                <a:ea typeface="+mn-ea"/>
                <a:cs typeface="+mn-cs"/>
              </a:rPr>
              <a:t>:</a:t>
            </a: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 his eyes, his ears, his gruff voice and his sharp, pointy teeth.</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Little Red Riding Hood carried a selection of provisions for Grandma</a:t>
            </a:r>
            <a:r>
              <a:rPr kumimoji="0" lang="en-GB" altLang="en-US" sz="1600" b="1" i="0" u="none" strike="noStrike" kern="1200" cap="none" spc="0" normalizeH="0" baseline="0" noProof="0">
                <a:ln>
                  <a:noFill/>
                </a:ln>
                <a:solidFill>
                  <a:srgbClr val="FF0000"/>
                </a:solidFill>
                <a:effectLst/>
                <a:uLnTx/>
                <a:uFillTx/>
                <a:latin typeface="Twinkl" pitchFamily="2" charset="0"/>
                <a:ea typeface="+mn-ea"/>
                <a:cs typeface="+mn-cs"/>
              </a:rPr>
              <a:t>:</a:t>
            </a: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 a loaf of bread, some apples and a freshly-wrapped pat of butter.</a:t>
            </a:r>
          </a:p>
        </p:txBody>
      </p:sp>
      <p:pic>
        <p:nvPicPr>
          <p:cNvPr id="11270" name="Picture 4">
            <a:extLst>
              <a:ext uri="{FF2B5EF4-FFF2-40B4-BE49-F238E27FC236}">
                <a16:creationId xmlns:a16="http://schemas.microsoft.com/office/drawing/2014/main" id="{6CEB29C0-D810-4FA5-9F3F-C4C67936FF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00650" y="4435476"/>
            <a:ext cx="1790700"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1F431BF5-925C-49A2-99D7-07BC366B40B6}"/>
              </a:ext>
            </a:extLst>
          </p:cNvPr>
          <p:cNvSpPr/>
          <p:nvPr/>
        </p:nvSpPr>
        <p:spPr>
          <a:xfrm>
            <a:off x="2103439" y="474664"/>
            <a:ext cx="7985125" cy="5908675"/>
          </a:xfrm>
          <a:prstGeom prst="roundRect">
            <a:avLst>
              <a:gd name="adj" fmla="val 5866"/>
            </a:avLst>
          </a:prstGeom>
          <a:solidFill>
            <a:schemeClr val="bg1">
              <a:alpha val="96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Sassoon Infant Rg" panose="02000503030000020003" pitchFamily="50" charset="0"/>
              <a:ea typeface="+mn-ea"/>
              <a:cs typeface="+mn-cs"/>
            </a:endParaRPr>
          </a:p>
        </p:txBody>
      </p:sp>
      <p:pic>
        <p:nvPicPr>
          <p:cNvPr id="12291" name="Picture 14">
            <a:extLst>
              <a:ext uri="{FF2B5EF4-FFF2-40B4-BE49-F238E27FC236}">
                <a16:creationId xmlns:a16="http://schemas.microsoft.com/office/drawing/2014/main" id="{68D989B4-3063-4447-A8C3-5CE58882E3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Box 1">
            <a:extLst>
              <a:ext uri="{FF2B5EF4-FFF2-40B4-BE49-F238E27FC236}">
                <a16:creationId xmlns:a16="http://schemas.microsoft.com/office/drawing/2014/main" id="{4752A636-7B84-41EE-A508-51881C7742E8}"/>
              </a:ext>
            </a:extLst>
          </p:cNvPr>
          <p:cNvSpPr txBox="1">
            <a:spLocks noChangeArrowheads="1"/>
          </p:cNvSpPr>
          <p:nvPr/>
        </p:nvSpPr>
        <p:spPr bwMode="auto">
          <a:xfrm>
            <a:off x="2543175" y="679451"/>
            <a:ext cx="71262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3600" b="1" i="0" u="none" strike="noStrike" kern="1200" cap="none" spc="0" normalizeH="0" baseline="0" noProof="0">
                <a:ln>
                  <a:noFill/>
                </a:ln>
                <a:solidFill>
                  <a:prstClr val="black"/>
                </a:solidFill>
                <a:effectLst/>
                <a:uLnTx/>
                <a:uFillTx/>
                <a:latin typeface="Twinkl" pitchFamily="2" charset="0"/>
                <a:ea typeface="+mn-ea"/>
                <a:cs typeface="+mn-cs"/>
              </a:rPr>
              <a:t>Useful Summary</a:t>
            </a:r>
          </a:p>
        </p:txBody>
      </p:sp>
      <p:graphicFrame>
        <p:nvGraphicFramePr>
          <p:cNvPr id="11" name="Table 10">
            <a:extLst>
              <a:ext uri="{FF2B5EF4-FFF2-40B4-BE49-F238E27FC236}">
                <a16:creationId xmlns:a16="http://schemas.microsoft.com/office/drawing/2014/main" id="{F621FF17-CE65-4A28-A1BC-BFF9473E94C9}"/>
              </a:ext>
            </a:extLst>
          </p:cNvPr>
          <p:cNvGraphicFramePr>
            <a:graphicFrameLocks noGrp="1"/>
          </p:cNvGraphicFramePr>
          <p:nvPr/>
        </p:nvGraphicFramePr>
        <p:xfrm>
          <a:off x="2543175" y="1471613"/>
          <a:ext cx="7146924" cy="4540250"/>
        </p:xfrm>
        <a:graphic>
          <a:graphicData uri="http://schemas.openxmlformats.org/drawingml/2006/table">
            <a:tbl>
              <a:tblPr firstRow="1" bandRow="1">
                <a:tableStyleId>{5940675A-B579-460E-94D1-54222C63F5DA}</a:tableStyleId>
              </a:tblPr>
              <a:tblGrid>
                <a:gridCol w="2382308">
                  <a:extLst>
                    <a:ext uri="{9D8B030D-6E8A-4147-A177-3AD203B41FA5}">
                      <a16:colId xmlns:a16="http://schemas.microsoft.com/office/drawing/2014/main" val="20000"/>
                    </a:ext>
                  </a:extLst>
                </a:gridCol>
                <a:gridCol w="2382308">
                  <a:extLst>
                    <a:ext uri="{9D8B030D-6E8A-4147-A177-3AD203B41FA5}">
                      <a16:colId xmlns:a16="http://schemas.microsoft.com/office/drawing/2014/main" val="20001"/>
                    </a:ext>
                  </a:extLst>
                </a:gridCol>
                <a:gridCol w="2382308">
                  <a:extLst>
                    <a:ext uri="{9D8B030D-6E8A-4147-A177-3AD203B41FA5}">
                      <a16:colId xmlns:a16="http://schemas.microsoft.com/office/drawing/2014/main" val="20002"/>
                    </a:ext>
                  </a:extLst>
                </a:gridCol>
              </a:tblGrid>
              <a:tr h="584408">
                <a:tc>
                  <a:txBody>
                    <a:bodyPr/>
                    <a:lstStyle/>
                    <a:p>
                      <a:pPr algn="ctr"/>
                      <a:r>
                        <a:rPr lang="en-GB" sz="1800" b="1" dirty="0">
                          <a:solidFill>
                            <a:schemeClr val="tx1"/>
                          </a:solidFill>
                          <a:latin typeface="Twinkl" pitchFamily="2" charset="0"/>
                        </a:rPr>
                        <a:t>Context</a:t>
                      </a:r>
                    </a:p>
                  </a:txBody>
                  <a:tcPr marL="91448" marR="91448" marT="45706" marB="45706" anchor="ctr">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GB" sz="1800" b="1" dirty="0">
                          <a:solidFill>
                            <a:schemeClr val="tx1"/>
                          </a:solidFill>
                          <a:latin typeface="Twinkl" pitchFamily="2" charset="0"/>
                        </a:rPr>
                        <a:t>Semi-colon?</a:t>
                      </a:r>
                    </a:p>
                  </a:txBody>
                  <a:tcPr marL="91448" marR="91448" marT="45706" marB="45706" anchor="ctr">
                    <a:lnB w="1905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GB" sz="1800" b="1" dirty="0">
                          <a:solidFill>
                            <a:schemeClr val="tx1"/>
                          </a:solidFill>
                          <a:latin typeface="Twinkl" pitchFamily="2" charset="0"/>
                        </a:rPr>
                        <a:t>Colon?</a:t>
                      </a:r>
                    </a:p>
                  </a:txBody>
                  <a:tcPr marL="91448" marR="91448" marT="45706" marB="45706" anchor="ctr">
                    <a:lnB w="1905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0000"/>
                  </a:ext>
                </a:extLst>
              </a:tr>
              <a:tr h="659307">
                <a:tc>
                  <a:txBody>
                    <a:bodyPr/>
                    <a:lstStyle/>
                    <a:p>
                      <a:pPr algn="l"/>
                      <a:r>
                        <a:rPr lang="en-GB" sz="1600" b="0" dirty="0">
                          <a:latin typeface="Twinkl" pitchFamily="2" charset="0"/>
                        </a:rPr>
                        <a:t>To introduce</a:t>
                      </a:r>
                      <a:r>
                        <a:rPr lang="en-GB" sz="1600" b="0" baseline="0" dirty="0">
                          <a:latin typeface="Twinkl" pitchFamily="2" charset="0"/>
                        </a:rPr>
                        <a:t> a list</a:t>
                      </a:r>
                      <a:endParaRPr lang="en-GB" sz="1600" b="0" dirty="0">
                        <a:latin typeface="Twinkl" pitchFamily="2" charset="0"/>
                      </a:endParaRPr>
                    </a:p>
                  </a:txBody>
                  <a:tcPr marL="91431" marR="91431" marT="43462" marB="43462"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endParaRPr lang="en-GB" sz="1600" kern="50" dirty="0">
                        <a:effectLst/>
                        <a:latin typeface="Twinkl" pitchFamily="2" charset="0"/>
                        <a:ea typeface="Calibri" panose="020F0502020204030204" pitchFamily="34" charset="0"/>
                        <a:cs typeface="Liberation Sans"/>
                      </a:endParaRPr>
                    </a:p>
                  </a:txBody>
                  <a:tcPr marL="91436" marR="91436" marT="45717" marB="45717" anchor="ctr">
                    <a:lnT w="19050" cap="flat" cmpd="sng" algn="ctr">
                      <a:solidFill>
                        <a:schemeClr val="tx1"/>
                      </a:solidFill>
                      <a:prstDash val="solid"/>
                      <a:round/>
                      <a:headEnd type="none" w="med" len="med"/>
                      <a:tailEnd type="none" w="med" len="med"/>
                    </a:lnT>
                  </a:tcPr>
                </a:tc>
                <a:tc>
                  <a:txBody>
                    <a:bodyPr/>
                    <a:lstStyle/>
                    <a:p>
                      <a:pPr algn="ctr">
                        <a:lnSpc>
                          <a:spcPct val="115000"/>
                        </a:lnSpc>
                        <a:spcAft>
                          <a:spcPts val="0"/>
                        </a:spcAft>
                      </a:pPr>
                      <a:endParaRPr lang="en-GB" sz="1600" kern="50" dirty="0">
                        <a:effectLst/>
                        <a:latin typeface="Twinkl" pitchFamily="2" charset="0"/>
                        <a:ea typeface="Calibri" panose="020F0502020204030204" pitchFamily="34" charset="0"/>
                        <a:cs typeface="Liberation Sans"/>
                      </a:endParaRPr>
                    </a:p>
                  </a:txBody>
                  <a:tcPr marL="91436" marR="91436" marT="45717" marB="45717" anchor="ctr">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659307">
                <a:tc>
                  <a:txBody>
                    <a:bodyPr/>
                    <a:lstStyle/>
                    <a:p>
                      <a:pPr algn="l"/>
                      <a:r>
                        <a:rPr lang="en-GB" sz="1600" b="0" dirty="0">
                          <a:latin typeface="Twinkl" pitchFamily="2" charset="0"/>
                        </a:rPr>
                        <a:t>To separate items in a list</a:t>
                      </a:r>
                    </a:p>
                  </a:txBody>
                  <a:tcPr marL="91431" marR="91431" marT="43462" marB="43462" anchor="ctr">
                    <a:lnL w="19050" cap="flat" cmpd="sng" algn="ctr">
                      <a:solidFill>
                        <a:schemeClr val="tx1"/>
                      </a:solidFill>
                      <a:prstDash val="solid"/>
                      <a:round/>
                      <a:headEnd type="none" w="med" len="med"/>
                      <a:tailEnd type="none" w="med" len="med"/>
                    </a:lnL>
                  </a:tcPr>
                </a:tc>
                <a:tc>
                  <a:txBody>
                    <a:bodyPr/>
                    <a:lstStyle/>
                    <a:p>
                      <a:pPr algn="ctr">
                        <a:lnSpc>
                          <a:spcPct val="115000"/>
                        </a:lnSpc>
                        <a:spcAft>
                          <a:spcPts val="1000"/>
                        </a:spcAft>
                      </a:pPr>
                      <a:endParaRPr lang="en-GB" sz="1600" kern="50" dirty="0">
                        <a:effectLst/>
                        <a:latin typeface="Twinkl" pitchFamily="2" charset="0"/>
                        <a:ea typeface="Calibri" panose="020F0502020204030204" pitchFamily="34" charset="0"/>
                        <a:cs typeface="Liberation Sans"/>
                      </a:endParaRPr>
                    </a:p>
                  </a:txBody>
                  <a:tcPr marL="91436" marR="91436" marT="45717" marB="45717" anchor="ctr"/>
                </a:tc>
                <a:tc>
                  <a:txBody>
                    <a:bodyPr/>
                    <a:lstStyle/>
                    <a:p>
                      <a:pPr algn="ctr">
                        <a:lnSpc>
                          <a:spcPct val="115000"/>
                        </a:lnSpc>
                        <a:spcAft>
                          <a:spcPts val="0"/>
                        </a:spcAft>
                      </a:pPr>
                      <a:endParaRPr lang="en-GB" sz="1600" kern="50" dirty="0">
                        <a:effectLst/>
                        <a:latin typeface="Twinkl" pitchFamily="2" charset="0"/>
                        <a:ea typeface="Calibri" panose="020F0502020204030204" pitchFamily="34" charset="0"/>
                        <a:cs typeface="Liberation Sans"/>
                      </a:endParaRPr>
                    </a:p>
                  </a:txBody>
                  <a:tcPr marL="91436" marR="91436" marT="45717" marB="45717" anchor="ctr"/>
                </a:tc>
                <a:extLst>
                  <a:ext uri="{0D108BD9-81ED-4DB2-BD59-A6C34878D82A}">
                    <a16:rowId xmlns:a16="http://schemas.microsoft.com/office/drawing/2014/main" val="10002"/>
                  </a:ext>
                </a:extLst>
              </a:tr>
              <a:tr h="659307">
                <a:tc>
                  <a:txBody>
                    <a:bodyPr/>
                    <a:lstStyle/>
                    <a:p>
                      <a:pPr algn="l"/>
                      <a:r>
                        <a:rPr lang="en-GB" sz="1600" b="0" dirty="0">
                          <a:latin typeface="Twinkl" pitchFamily="2" charset="0"/>
                        </a:rPr>
                        <a:t>To link closely related sentences</a:t>
                      </a:r>
                    </a:p>
                  </a:txBody>
                  <a:tcPr marL="91431" marR="91431" marT="43462" marB="43462" anchor="ctr">
                    <a:lnL w="19050" cap="flat" cmpd="sng" algn="ctr">
                      <a:solidFill>
                        <a:schemeClr val="tx1"/>
                      </a:solidFill>
                      <a:prstDash val="solid"/>
                      <a:round/>
                      <a:headEnd type="none" w="med" len="med"/>
                      <a:tailEnd type="none" w="med" len="med"/>
                    </a:lnL>
                  </a:tcPr>
                </a:tc>
                <a:tc>
                  <a:txBody>
                    <a:bodyPr/>
                    <a:lstStyle/>
                    <a:p>
                      <a:pPr algn="ctr">
                        <a:lnSpc>
                          <a:spcPct val="115000"/>
                        </a:lnSpc>
                        <a:spcAft>
                          <a:spcPts val="1000"/>
                        </a:spcAft>
                      </a:pPr>
                      <a:endParaRPr lang="en-GB" sz="1600" kern="50" dirty="0">
                        <a:effectLst/>
                        <a:latin typeface="Twinkl" pitchFamily="2" charset="0"/>
                        <a:ea typeface="Calibri" panose="020F0502020204030204" pitchFamily="34" charset="0"/>
                        <a:cs typeface="Liberation Sans"/>
                      </a:endParaRPr>
                    </a:p>
                  </a:txBody>
                  <a:tcPr marL="91436" marR="91436" marT="45717" marB="45717" anchor="ctr"/>
                </a:tc>
                <a:tc>
                  <a:txBody>
                    <a:bodyPr/>
                    <a:lstStyle/>
                    <a:p>
                      <a:pPr algn="ctr">
                        <a:lnSpc>
                          <a:spcPct val="115000"/>
                        </a:lnSpc>
                        <a:spcAft>
                          <a:spcPts val="0"/>
                        </a:spcAft>
                      </a:pPr>
                      <a:endParaRPr lang="en-GB" sz="1600" kern="50" dirty="0">
                        <a:effectLst/>
                        <a:latin typeface="Twinkl" pitchFamily="2" charset="0"/>
                        <a:ea typeface="Calibri" panose="020F0502020204030204" pitchFamily="34" charset="0"/>
                        <a:cs typeface="Liberation Sans"/>
                      </a:endParaRPr>
                    </a:p>
                  </a:txBody>
                  <a:tcPr marL="91436" marR="91436" marT="45717" marB="45717" anchor="ctr"/>
                </a:tc>
                <a:extLst>
                  <a:ext uri="{0D108BD9-81ED-4DB2-BD59-A6C34878D82A}">
                    <a16:rowId xmlns:a16="http://schemas.microsoft.com/office/drawing/2014/main" val="10003"/>
                  </a:ext>
                </a:extLst>
              </a:tr>
              <a:tr h="659307">
                <a:tc>
                  <a:txBody>
                    <a:bodyPr/>
                    <a:lstStyle/>
                    <a:p>
                      <a:pPr algn="l"/>
                      <a:r>
                        <a:rPr lang="en-GB" sz="1600" b="0" dirty="0">
                          <a:latin typeface="Twinkl" pitchFamily="2" charset="0"/>
                        </a:rPr>
                        <a:t>To expand a given idea</a:t>
                      </a:r>
                    </a:p>
                  </a:txBody>
                  <a:tcPr marL="91431" marR="91431" marT="43462" marB="43462" anchor="ctr">
                    <a:lnL w="19050" cap="flat" cmpd="sng" algn="ctr">
                      <a:solidFill>
                        <a:schemeClr val="tx1"/>
                      </a:solidFill>
                      <a:prstDash val="solid"/>
                      <a:round/>
                      <a:headEnd type="none" w="med" len="med"/>
                      <a:tailEnd type="none" w="med" len="med"/>
                    </a:lnL>
                  </a:tcPr>
                </a:tc>
                <a:tc>
                  <a:txBody>
                    <a:bodyPr/>
                    <a:lstStyle/>
                    <a:p>
                      <a:pPr algn="ctr">
                        <a:lnSpc>
                          <a:spcPct val="115000"/>
                        </a:lnSpc>
                        <a:spcAft>
                          <a:spcPts val="1000"/>
                        </a:spcAft>
                      </a:pPr>
                      <a:endParaRPr lang="en-GB" sz="1600" kern="50" dirty="0">
                        <a:effectLst/>
                        <a:latin typeface="Twinkl" pitchFamily="2" charset="0"/>
                        <a:ea typeface="Calibri" panose="020F0502020204030204" pitchFamily="34" charset="0"/>
                        <a:cs typeface="Liberation Sans"/>
                      </a:endParaRPr>
                    </a:p>
                  </a:txBody>
                  <a:tcPr marL="91436" marR="91436" marT="45717" marB="45717" anchor="ctr"/>
                </a:tc>
                <a:tc>
                  <a:txBody>
                    <a:bodyPr/>
                    <a:lstStyle/>
                    <a:p>
                      <a:pPr algn="ctr">
                        <a:lnSpc>
                          <a:spcPct val="115000"/>
                        </a:lnSpc>
                        <a:spcAft>
                          <a:spcPts val="0"/>
                        </a:spcAft>
                      </a:pPr>
                      <a:endParaRPr lang="en-GB" sz="1600" kern="50" dirty="0">
                        <a:effectLst/>
                        <a:latin typeface="Twinkl" pitchFamily="2" charset="0"/>
                        <a:ea typeface="Calibri" panose="020F0502020204030204" pitchFamily="34" charset="0"/>
                        <a:cs typeface="Liberation Sans"/>
                      </a:endParaRPr>
                    </a:p>
                  </a:txBody>
                  <a:tcPr marL="91436" marR="91436" marT="45717" marB="45717" anchor="ctr"/>
                </a:tc>
                <a:extLst>
                  <a:ext uri="{0D108BD9-81ED-4DB2-BD59-A6C34878D82A}">
                    <a16:rowId xmlns:a16="http://schemas.microsoft.com/office/drawing/2014/main" val="10004"/>
                  </a:ext>
                </a:extLst>
              </a:tr>
              <a:tr h="659307">
                <a:tc>
                  <a:txBody>
                    <a:bodyPr/>
                    <a:lstStyle/>
                    <a:p>
                      <a:pPr algn="l"/>
                      <a:r>
                        <a:rPr lang="en-GB" sz="1600" b="0" dirty="0">
                          <a:latin typeface="Twinkl" pitchFamily="2" charset="0"/>
                        </a:rPr>
                        <a:t>To introduce a quotation</a:t>
                      </a:r>
                    </a:p>
                  </a:txBody>
                  <a:tcPr marL="91431" marR="91431" marT="43462" marB="43462" anchor="ctr">
                    <a:lnL w="19050" cap="flat" cmpd="sng" algn="ctr">
                      <a:solidFill>
                        <a:schemeClr val="tx1"/>
                      </a:solidFill>
                      <a:prstDash val="solid"/>
                      <a:round/>
                      <a:headEnd type="none" w="med" len="med"/>
                      <a:tailEnd type="none" w="med" len="med"/>
                    </a:lnL>
                  </a:tcPr>
                </a:tc>
                <a:tc>
                  <a:txBody>
                    <a:bodyPr/>
                    <a:lstStyle/>
                    <a:p>
                      <a:pPr algn="ctr">
                        <a:lnSpc>
                          <a:spcPct val="115000"/>
                        </a:lnSpc>
                        <a:spcAft>
                          <a:spcPts val="1000"/>
                        </a:spcAft>
                      </a:pPr>
                      <a:endParaRPr lang="en-GB" sz="1600" kern="50" dirty="0">
                        <a:effectLst/>
                        <a:latin typeface="Twinkl" pitchFamily="2" charset="0"/>
                        <a:ea typeface="Calibri" panose="020F0502020204030204" pitchFamily="34" charset="0"/>
                        <a:cs typeface="Liberation Sans"/>
                      </a:endParaRPr>
                    </a:p>
                  </a:txBody>
                  <a:tcPr marL="91436" marR="91436" marT="45717" marB="45717" anchor="ctr"/>
                </a:tc>
                <a:tc>
                  <a:txBody>
                    <a:bodyPr/>
                    <a:lstStyle/>
                    <a:p>
                      <a:pPr algn="ctr">
                        <a:lnSpc>
                          <a:spcPct val="115000"/>
                        </a:lnSpc>
                        <a:spcAft>
                          <a:spcPts val="0"/>
                        </a:spcAft>
                      </a:pPr>
                      <a:endParaRPr lang="en-GB" sz="1600" kern="50" dirty="0">
                        <a:effectLst/>
                        <a:latin typeface="Twinkl" pitchFamily="2" charset="0"/>
                        <a:ea typeface="Calibri" panose="020F0502020204030204" pitchFamily="34" charset="0"/>
                        <a:cs typeface="Liberation Sans"/>
                      </a:endParaRPr>
                    </a:p>
                  </a:txBody>
                  <a:tcPr marL="91436" marR="91436" marT="45717" marB="45717" anchor="ctr"/>
                </a:tc>
                <a:extLst>
                  <a:ext uri="{0D108BD9-81ED-4DB2-BD59-A6C34878D82A}">
                    <a16:rowId xmlns:a16="http://schemas.microsoft.com/office/drawing/2014/main" val="10005"/>
                  </a:ext>
                </a:extLst>
              </a:tr>
              <a:tr h="659307">
                <a:tc>
                  <a:txBody>
                    <a:bodyPr/>
                    <a:lstStyle/>
                    <a:p>
                      <a:pPr algn="l"/>
                      <a:r>
                        <a:rPr lang="en-GB" sz="1600" b="0" dirty="0">
                          <a:latin typeface="Twinkl" pitchFamily="2" charset="0"/>
                        </a:rPr>
                        <a:t>To join</a:t>
                      </a:r>
                      <a:r>
                        <a:rPr lang="en-GB" sz="1600" b="0" baseline="0" dirty="0">
                          <a:latin typeface="Twinkl" pitchFamily="2" charset="0"/>
                        </a:rPr>
                        <a:t> sentences which use an adverbial </a:t>
                      </a:r>
                      <a:endParaRPr lang="en-GB" sz="1600" b="0" dirty="0">
                        <a:latin typeface="Twinkl" pitchFamily="2" charset="0"/>
                      </a:endParaRPr>
                    </a:p>
                  </a:txBody>
                  <a:tcPr marL="91431" marR="91431" marT="43462" marB="43462"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tc>
                  <a:txBody>
                    <a:bodyPr/>
                    <a:lstStyle/>
                    <a:p>
                      <a:pPr algn="ctr">
                        <a:lnSpc>
                          <a:spcPct val="115000"/>
                        </a:lnSpc>
                        <a:spcAft>
                          <a:spcPts val="1000"/>
                        </a:spcAft>
                      </a:pPr>
                      <a:endParaRPr lang="en-GB" sz="1600" kern="50" dirty="0">
                        <a:effectLst/>
                        <a:latin typeface="Twinkl" pitchFamily="2" charset="0"/>
                        <a:ea typeface="Calibri" panose="020F0502020204030204" pitchFamily="34" charset="0"/>
                        <a:cs typeface="Liberation Sans"/>
                      </a:endParaRPr>
                    </a:p>
                  </a:txBody>
                  <a:tcPr marL="91436" marR="91436" marT="45717" marB="45717" anchor="ctr">
                    <a:lnB w="1905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endParaRPr lang="en-GB" sz="1600" kern="50" dirty="0">
                        <a:effectLst/>
                        <a:latin typeface="Twinkl" pitchFamily="2" charset="0"/>
                        <a:ea typeface="Calibri" panose="020F0502020204030204" pitchFamily="34" charset="0"/>
                        <a:cs typeface="Liberation Sans"/>
                      </a:endParaRPr>
                    </a:p>
                  </a:txBody>
                  <a:tcPr marL="91436" marR="91436" marT="45717" marB="45717" anchor="ctr">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pic>
        <p:nvPicPr>
          <p:cNvPr id="12328" name="Picture 1">
            <a:extLst>
              <a:ext uri="{FF2B5EF4-FFF2-40B4-BE49-F238E27FC236}">
                <a16:creationId xmlns:a16="http://schemas.microsoft.com/office/drawing/2014/main" id="{5EBF1E71-69DA-4E03-8868-2DEAD67B32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0738" y="5480050"/>
            <a:ext cx="41116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29" name="Picture 6">
            <a:extLst>
              <a:ext uri="{FF2B5EF4-FFF2-40B4-BE49-F238E27FC236}">
                <a16:creationId xmlns:a16="http://schemas.microsoft.com/office/drawing/2014/main" id="{65B8D2B8-96F6-4463-BF00-1859F782F65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48663" y="2227263"/>
            <a:ext cx="4127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0" name="Picture 7">
            <a:extLst>
              <a:ext uri="{FF2B5EF4-FFF2-40B4-BE49-F238E27FC236}">
                <a16:creationId xmlns:a16="http://schemas.microsoft.com/office/drawing/2014/main" id="{6EE89574-84D2-43EC-9A78-7D4A11DF341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0738" y="2857500"/>
            <a:ext cx="411162"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1" name="Picture 8">
            <a:extLst>
              <a:ext uri="{FF2B5EF4-FFF2-40B4-BE49-F238E27FC236}">
                <a16:creationId xmlns:a16="http://schemas.microsoft.com/office/drawing/2014/main" id="{6A9C4C4A-601E-4F37-BDEC-E653EFECD4E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00738" y="3494088"/>
            <a:ext cx="411162"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2" name="Picture 11">
            <a:extLst>
              <a:ext uri="{FF2B5EF4-FFF2-40B4-BE49-F238E27FC236}">
                <a16:creationId xmlns:a16="http://schemas.microsoft.com/office/drawing/2014/main" id="{8AC91351-B402-4D8B-8CF5-FFC7E70A0D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48663" y="4160838"/>
            <a:ext cx="4127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33" name="Picture 12">
            <a:extLst>
              <a:ext uri="{FF2B5EF4-FFF2-40B4-BE49-F238E27FC236}">
                <a16:creationId xmlns:a16="http://schemas.microsoft.com/office/drawing/2014/main" id="{35C06F75-9B92-4F03-B0FE-60AEE23C30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48663" y="4797425"/>
            <a:ext cx="41275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4">
            <a:extLst>
              <a:ext uri="{FF2B5EF4-FFF2-40B4-BE49-F238E27FC236}">
                <a16:creationId xmlns:a16="http://schemas.microsoft.com/office/drawing/2014/main" id="{2B35D60F-CD51-43D7-BE4B-4A259F3D05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1">
            <a:extLst>
              <a:ext uri="{FF2B5EF4-FFF2-40B4-BE49-F238E27FC236}">
                <a16:creationId xmlns:a16="http://schemas.microsoft.com/office/drawing/2014/main" id="{CB0A078E-A293-4AA0-9F95-4592C0A32D82}"/>
              </a:ext>
            </a:extLst>
          </p:cNvPr>
          <p:cNvSpPr>
            <a:spLocks noChangeArrowheads="1"/>
          </p:cNvSpPr>
          <p:nvPr/>
        </p:nvSpPr>
        <p:spPr bwMode="auto">
          <a:xfrm>
            <a:off x="2144714" y="1817689"/>
            <a:ext cx="7902575" cy="3222625"/>
          </a:xfrm>
          <a:prstGeom prst="roundRect">
            <a:avLst>
              <a:gd name="adj" fmla="val 10083"/>
            </a:avLst>
          </a:prstGeom>
          <a:solidFill>
            <a:schemeClr val="bg1">
              <a:alpha val="98822"/>
            </a:schemeClr>
          </a:solidFill>
          <a:ln w="38100">
            <a:solidFill>
              <a:srgbClr val="FFB260"/>
            </a:solidFill>
            <a:round/>
            <a:headEnd/>
            <a:tailEnd/>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7200" b="1" i="0" u="none" strike="noStrike" kern="1200" cap="none" spc="0" normalizeH="0" baseline="0" noProof="0">
                <a:ln>
                  <a:noFill/>
                </a:ln>
                <a:solidFill>
                  <a:prstClr val="black"/>
                </a:solidFill>
                <a:effectLst/>
                <a:uLnTx/>
                <a:uFillTx/>
                <a:latin typeface="Twinkl" pitchFamily="2" charset="0"/>
                <a:ea typeface="+mn-ea"/>
                <a:cs typeface="+mn-cs"/>
              </a:rPr>
              <a:t>Semi-colon or Colon?</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4800" b="1" i="0" u="none" strike="noStrike" kern="1200" cap="none" spc="0" normalizeH="0" baseline="0" noProof="0">
                <a:ln>
                  <a:noFill/>
                </a:ln>
                <a:solidFill>
                  <a:prstClr val="black"/>
                </a:solidFill>
                <a:effectLst/>
                <a:uLnTx/>
                <a:uFillTx/>
                <a:latin typeface="Twinkl" pitchFamily="2" charset="0"/>
                <a:ea typeface="+mn-ea"/>
                <a:cs typeface="+mn-cs"/>
              </a:rPr>
              <a:t>Quiz</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8153A671-B906-40E0-8747-FD378CB95A27}"/>
              </a:ext>
            </a:extLst>
          </p:cNvPr>
          <p:cNvSpPr/>
          <p:nvPr/>
        </p:nvSpPr>
        <p:spPr>
          <a:xfrm>
            <a:off x="2103439" y="474664"/>
            <a:ext cx="7985125" cy="5908675"/>
          </a:xfrm>
          <a:prstGeom prst="roundRect">
            <a:avLst>
              <a:gd name="adj" fmla="val 5866"/>
            </a:avLst>
          </a:prstGeom>
          <a:solidFill>
            <a:schemeClr val="bg1">
              <a:alpha val="96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Sassoon Infant Rg" panose="02000503030000020003" pitchFamily="50" charset="0"/>
              <a:ea typeface="+mn-ea"/>
              <a:cs typeface="+mn-cs"/>
            </a:endParaRPr>
          </a:p>
        </p:txBody>
      </p:sp>
      <p:pic>
        <p:nvPicPr>
          <p:cNvPr id="14339" name="Picture 14">
            <a:extLst>
              <a:ext uri="{FF2B5EF4-FFF2-40B4-BE49-F238E27FC236}">
                <a16:creationId xmlns:a16="http://schemas.microsoft.com/office/drawing/2014/main" id="{A24B803B-6B58-428E-9A1A-638468D607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a:extLst>
              <a:ext uri="{FF2B5EF4-FFF2-40B4-BE49-F238E27FC236}">
                <a16:creationId xmlns:a16="http://schemas.microsoft.com/office/drawing/2014/main" id="{6B247BC9-D8B3-42BB-9171-89A044FF89C4}"/>
              </a:ext>
            </a:extLst>
          </p:cNvPr>
          <p:cNvSpPr>
            <a:spLocks noChangeArrowheads="1"/>
          </p:cNvSpPr>
          <p:nvPr/>
        </p:nvSpPr>
        <p:spPr bwMode="auto">
          <a:xfrm>
            <a:off x="2298700" y="692150"/>
            <a:ext cx="7594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3600" b="1" i="0" u="none" strike="noStrike" kern="1200" cap="none" spc="0" normalizeH="0" baseline="0" noProof="0">
                <a:ln>
                  <a:noFill/>
                </a:ln>
                <a:solidFill>
                  <a:prstClr val="black"/>
                </a:solidFill>
                <a:effectLst/>
                <a:uLnTx/>
                <a:uFillTx/>
                <a:latin typeface="Twinkl" pitchFamily="2" charset="0"/>
                <a:ea typeface="+mn-ea"/>
                <a:cs typeface="+mn-cs"/>
              </a:rPr>
              <a:t>Question 1</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GB" altLang="en-US" sz="2400" b="1" i="0" u="none" strike="noStrike" kern="1200" cap="none" spc="0" normalizeH="0" baseline="0" noProof="0">
              <a:ln>
                <a:noFill/>
              </a:ln>
              <a:solidFill>
                <a:prstClr val="black"/>
              </a:solidFill>
              <a:effectLst/>
              <a:uLnTx/>
              <a:uFillTx/>
              <a:latin typeface="Twinkl"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2400" b="0" i="0" u="none" strike="noStrike" kern="1200" cap="none" spc="0" normalizeH="0" baseline="0" noProof="0">
                <a:ln>
                  <a:noFill/>
                </a:ln>
                <a:solidFill>
                  <a:prstClr val="black"/>
                </a:solidFill>
                <a:effectLst/>
                <a:uLnTx/>
                <a:uFillTx/>
                <a:latin typeface="Twinkl" pitchFamily="2" charset="0"/>
                <a:ea typeface="+mn-ea"/>
                <a:cs typeface="+mn-cs"/>
              </a:rPr>
              <a:t>A or B: which is punctuated correctly?</a:t>
            </a:r>
          </a:p>
        </p:txBody>
      </p:sp>
      <p:sp>
        <p:nvSpPr>
          <p:cNvPr id="7" name="Rectangle 6">
            <a:extLst>
              <a:ext uri="{FF2B5EF4-FFF2-40B4-BE49-F238E27FC236}">
                <a16:creationId xmlns:a16="http://schemas.microsoft.com/office/drawing/2014/main" id="{43E95E4E-A824-4BE7-9256-71ED68A0D728}"/>
              </a:ext>
            </a:extLst>
          </p:cNvPr>
          <p:cNvSpPr/>
          <p:nvPr/>
        </p:nvSpPr>
        <p:spPr>
          <a:xfrm>
            <a:off x="2435225" y="2427289"/>
            <a:ext cx="7213600" cy="1017587"/>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44000" tIns="216000" rIns="144000" bIns="21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FFB260"/>
                </a:solidFill>
                <a:effectLst/>
                <a:uLnTx/>
                <a:uFillTx/>
                <a:latin typeface="Twinkl" pitchFamily="2" charset="0"/>
                <a:ea typeface="+mn-ea"/>
                <a:cs typeface="Arial" panose="020B0604020202020204" pitchFamily="34" charset="0"/>
              </a:rPr>
              <a:t>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winkl" pitchFamily="2" charset="0"/>
                <a:ea typeface="+mn-ea"/>
                <a:cs typeface="Arial" panose="020B0604020202020204" pitchFamily="34" charset="0"/>
              </a:rPr>
              <a:t>I love the sound of the birds singing; however, I hate being woken up by them.</a:t>
            </a:r>
          </a:p>
        </p:txBody>
      </p:sp>
      <p:grpSp>
        <p:nvGrpSpPr>
          <p:cNvPr id="14342" name="Group 4">
            <a:extLst>
              <a:ext uri="{FF2B5EF4-FFF2-40B4-BE49-F238E27FC236}">
                <a16:creationId xmlns:a16="http://schemas.microsoft.com/office/drawing/2014/main" id="{D7B5B14A-4A8B-4BDD-9E89-6F7D5CFE754B}"/>
              </a:ext>
            </a:extLst>
          </p:cNvPr>
          <p:cNvGrpSpPr>
            <a:grpSpLocks/>
          </p:cNvGrpSpPr>
          <p:nvPr/>
        </p:nvGrpSpPr>
        <p:grpSpPr bwMode="auto">
          <a:xfrm>
            <a:off x="5268914" y="5070475"/>
            <a:ext cx="1717057" cy="881106"/>
            <a:chOff x="919161" y="792718"/>
            <a:chExt cx="1716260" cy="881457"/>
          </a:xfrm>
        </p:grpSpPr>
        <p:sp>
          <p:nvSpPr>
            <p:cNvPr id="13" name="Oval 12">
              <a:extLst>
                <a:ext uri="{FF2B5EF4-FFF2-40B4-BE49-F238E27FC236}">
                  <a16:creationId xmlns:a16="http://schemas.microsoft.com/office/drawing/2014/main" id="{60CBFA46-D750-48E0-B8FF-969EF656B306}"/>
                </a:ext>
              </a:extLst>
            </p:cNvPr>
            <p:cNvSpPr/>
            <p:nvPr/>
          </p:nvSpPr>
          <p:spPr>
            <a:xfrm>
              <a:off x="919161" y="800659"/>
              <a:ext cx="353848" cy="354153"/>
            </a:xfrm>
            <a:prstGeom prst="ellipse">
              <a:avLst/>
            </a:prstGeom>
            <a:solidFill>
              <a:srgbClr val="A1CF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CD2FB865-8EF7-4894-9E22-427A34535F17}"/>
                </a:ext>
              </a:extLst>
            </p:cNvPr>
            <p:cNvSpPr/>
            <p:nvPr/>
          </p:nvSpPr>
          <p:spPr>
            <a:xfrm>
              <a:off x="919161" y="1312038"/>
              <a:ext cx="353848" cy="35415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46" name="TextBox 3">
              <a:extLst>
                <a:ext uri="{FF2B5EF4-FFF2-40B4-BE49-F238E27FC236}">
                  <a16:creationId xmlns:a16="http://schemas.microsoft.com/office/drawing/2014/main" id="{485310A8-F477-4363-BF26-8BE70C3A7F7F}"/>
                </a:ext>
              </a:extLst>
            </p:cNvPr>
            <p:cNvSpPr txBox="1">
              <a:spLocks noChangeArrowheads="1"/>
            </p:cNvSpPr>
            <p:nvPr/>
          </p:nvSpPr>
          <p:spPr bwMode="auto">
            <a:xfrm>
              <a:off x="1272796" y="792718"/>
              <a:ext cx="1157536" cy="36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a:ln>
                    <a:noFill/>
                  </a:ln>
                  <a:solidFill>
                    <a:prstClr val="black"/>
                  </a:solidFill>
                  <a:effectLst/>
                  <a:uLnTx/>
                  <a:uFillTx/>
                  <a:latin typeface="Twinkl" pitchFamily="2" charset="0"/>
                  <a:ea typeface="+mn-ea"/>
                  <a:cs typeface="+mn-cs"/>
                </a:rPr>
                <a:t>= correct</a:t>
              </a:r>
            </a:p>
          </p:txBody>
        </p:sp>
        <p:sp>
          <p:nvSpPr>
            <p:cNvPr id="14347" name="TextBox 15">
              <a:extLst>
                <a:ext uri="{FF2B5EF4-FFF2-40B4-BE49-F238E27FC236}">
                  <a16:creationId xmlns:a16="http://schemas.microsoft.com/office/drawing/2014/main" id="{004D9D51-E7A2-45D6-B904-5C6B866FA6B5}"/>
                </a:ext>
              </a:extLst>
            </p:cNvPr>
            <p:cNvSpPr txBox="1">
              <a:spLocks noChangeArrowheads="1"/>
            </p:cNvSpPr>
            <p:nvPr/>
          </p:nvSpPr>
          <p:spPr bwMode="auto">
            <a:xfrm>
              <a:off x="1272796" y="1304696"/>
              <a:ext cx="1362625" cy="36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a:ln>
                    <a:noFill/>
                  </a:ln>
                  <a:solidFill>
                    <a:prstClr val="black"/>
                  </a:solidFill>
                  <a:effectLst/>
                  <a:uLnTx/>
                  <a:uFillTx/>
                  <a:latin typeface="Twinkl" pitchFamily="2" charset="0"/>
                  <a:ea typeface="+mn-ea"/>
                  <a:cs typeface="+mn-cs"/>
                </a:rPr>
                <a:t>= incorrect</a:t>
              </a:r>
            </a:p>
          </p:txBody>
        </p:sp>
      </p:grpSp>
      <p:sp>
        <p:nvSpPr>
          <p:cNvPr id="17" name="Rectangle 16">
            <a:extLst>
              <a:ext uri="{FF2B5EF4-FFF2-40B4-BE49-F238E27FC236}">
                <a16:creationId xmlns:a16="http://schemas.microsoft.com/office/drawing/2014/main" id="{330141AD-B5E2-419C-83F6-658C02588C6F}"/>
              </a:ext>
            </a:extLst>
          </p:cNvPr>
          <p:cNvSpPr/>
          <p:nvPr/>
        </p:nvSpPr>
        <p:spPr>
          <a:xfrm>
            <a:off x="2435225" y="3627438"/>
            <a:ext cx="7213600" cy="1016000"/>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44000" tIns="216000" rIns="144000" bIns="21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FFB260"/>
                </a:solidFill>
                <a:effectLst/>
                <a:uLnTx/>
                <a:uFillTx/>
                <a:latin typeface="Sassoon Infant Rg" panose="02000503030000020003" pitchFamily="50" charset="0"/>
                <a:ea typeface="Sassoon Infant Rg" panose="02000503030000020003" pitchFamily="50" charset="0"/>
                <a:cs typeface="Arial" panose="020B0604020202020204" pitchFamily="34" charset="0"/>
              </a:rPr>
              <a:t>B</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Sassoon Infant Rg" panose="02000503030000020003" pitchFamily="50" charset="0"/>
                <a:ea typeface="Sassoon Infant Rg" panose="02000503030000020003" pitchFamily="50" charset="0"/>
                <a:cs typeface="Arial" panose="020B0604020202020204" pitchFamily="34" charset="0"/>
              </a:rPr>
              <a:t>I love the sound of the birds singing: however, I hate being woken up by them.</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1000" fill="hold"/>
                                        <p:tgtEl>
                                          <p:spTgt spid="7"/>
                                        </p:tgtEl>
                                        <p:attrNameLst>
                                          <p:attrName>fillcolor</p:attrName>
                                        </p:attrNameLst>
                                      </p:cBhvr>
                                      <p:to>
                                        <a:srgbClr val="92CE31"/>
                                      </p:to>
                                    </p:animClr>
                                    <p:set>
                                      <p:cBhvr>
                                        <p:cTn id="7" dur="1000" fill="hold"/>
                                        <p:tgtEl>
                                          <p:spTgt spid="7"/>
                                        </p:tgtEl>
                                        <p:attrNameLst>
                                          <p:attrName>fill.type</p:attrName>
                                        </p:attrNameLst>
                                      </p:cBhvr>
                                      <p:to>
                                        <p:strVal val="solid"/>
                                      </p:to>
                                    </p:set>
                                    <p:set>
                                      <p:cBhvr>
                                        <p:cTn id="8" dur="1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mph" presetSubtype="2" fill="hold" nodeType="clickEffect">
                                  <p:stCondLst>
                                    <p:cond delay="0"/>
                                  </p:stCondLst>
                                  <p:childTnLst>
                                    <p:animClr clrSpc="rgb" dir="cw">
                                      <p:cBhvr>
                                        <p:cTn id="13" dur="1000" fill="hold"/>
                                        <p:tgtEl>
                                          <p:spTgt spid="17"/>
                                        </p:tgtEl>
                                        <p:attrNameLst>
                                          <p:attrName>fillcolor</p:attrName>
                                        </p:attrNameLst>
                                      </p:cBhvr>
                                      <p:to>
                                        <a:srgbClr val="FF0000"/>
                                      </p:to>
                                    </p:animClr>
                                    <p:set>
                                      <p:cBhvr>
                                        <p:cTn id="14" dur="1000" fill="hold"/>
                                        <p:tgtEl>
                                          <p:spTgt spid="17"/>
                                        </p:tgtEl>
                                        <p:attrNameLst>
                                          <p:attrName>fill.type</p:attrName>
                                        </p:attrNameLst>
                                      </p:cBhvr>
                                      <p:to>
                                        <p:strVal val="solid"/>
                                      </p:to>
                                    </p:set>
                                    <p:set>
                                      <p:cBhvr>
                                        <p:cTn id="15" dur="1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03DE3222-50CB-4B66-BC73-7A576F3484A4}"/>
              </a:ext>
            </a:extLst>
          </p:cNvPr>
          <p:cNvSpPr/>
          <p:nvPr/>
        </p:nvSpPr>
        <p:spPr>
          <a:xfrm>
            <a:off x="2103439" y="474664"/>
            <a:ext cx="7985125" cy="5908675"/>
          </a:xfrm>
          <a:prstGeom prst="roundRect">
            <a:avLst>
              <a:gd name="adj" fmla="val 5866"/>
            </a:avLst>
          </a:prstGeom>
          <a:solidFill>
            <a:schemeClr val="bg1">
              <a:alpha val="96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Sassoon Infant Rg" panose="02000503030000020003" pitchFamily="50" charset="0"/>
              <a:ea typeface="+mn-ea"/>
              <a:cs typeface="+mn-cs"/>
            </a:endParaRPr>
          </a:p>
        </p:txBody>
      </p:sp>
      <p:pic>
        <p:nvPicPr>
          <p:cNvPr id="15363" name="Picture 14">
            <a:extLst>
              <a:ext uri="{FF2B5EF4-FFF2-40B4-BE49-F238E27FC236}">
                <a16:creationId xmlns:a16="http://schemas.microsoft.com/office/drawing/2014/main" id="{0C7116C8-EC7B-4E57-89B3-B1882E61FC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4">
            <a:extLst>
              <a:ext uri="{FF2B5EF4-FFF2-40B4-BE49-F238E27FC236}">
                <a16:creationId xmlns:a16="http://schemas.microsoft.com/office/drawing/2014/main" id="{3F29FC2F-1456-4B2C-A451-A5B5F76FBEE3}"/>
              </a:ext>
            </a:extLst>
          </p:cNvPr>
          <p:cNvSpPr>
            <a:spLocks noChangeArrowheads="1"/>
          </p:cNvSpPr>
          <p:nvPr/>
        </p:nvSpPr>
        <p:spPr bwMode="auto">
          <a:xfrm>
            <a:off x="2298700" y="692150"/>
            <a:ext cx="7594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3600" b="1" i="0" u="none" strike="noStrike" kern="1200" cap="none" spc="0" normalizeH="0" baseline="0" noProof="0">
                <a:ln>
                  <a:noFill/>
                </a:ln>
                <a:solidFill>
                  <a:prstClr val="black"/>
                </a:solidFill>
                <a:effectLst/>
                <a:uLnTx/>
                <a:uFillTx/>
                <a:latin typeface="Twinkl" pitchFamily="2" charset="0"/>
                <a:ea typeface="+mn-ea"/>
                <a:cs typeface="+mn-cs"/>
              </a:rPr>
              <a:t>Question 2</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GB" altLang="en-US" sz="2400" b="1" i="0" u="none" strike="noStrike" kern="1200" cap="none" spc="0" normalizeH="0" baseline="0" noProof="0">
              <a:ln>
                <a:noFill/>
              </a:ln>
              <a:solidFill>
                <a:prstClr val="black"/>
              </a:solidFill>
              <a:effectLst/>
              <a:uLnTx/>
              <a:uFillTx/>
              <a:latin typeface="Twinkl"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2400" b="0" i="0" u="none" strike="noStrike" kern="1200" cap="none" spc="0" normalizeH="0" baseline="0" noProof="0">
                <a:ln>
                  <a:noFill/>
                </a:ln>
                <a:solidFill>
                  <a:prstClr val="black"/>
                </a:solidFill>
                <a:effectLst/>
                <a:uLnTx/>
                <a:uFillTx/>
                <a:latin typeface="Twinkl" pitchFamily="2" charset="0"/>
                <a:ea typeface="+mn-ea"/>
                <a:cs typeface="+mn-cs"/>
              </a:rPr>
              <a:t>A or B: which is punctuated correctly?</a:t>
            </a:r>
          </a:p>
        </p:txBody>
      </p:sp>
      <p:sp>
        <p:nvSpPr>
          <p:cNvPr id="7" name="Rectangle 6">
            <a:extLst>
              <a:ext uri="{FF2B5EF4-FFF2-40B4-BE49-F238E27FC236}">
                <a16:creationId xmlns:a16="http://schemas.microsoft.com/office/drawing/2014/main" id="{4FEB7C36-79A7-4BF9-A758-2AB689CE940B}"/>
              </a:ext>
            </a:extLst>
          </p:cNvPr>
          <p:cNvSpPr/>
          <p:nvPr/>
        </p:nvSpPr>
        <p:spPr>
          <a:xfrm>
            <a:off x="2435225" y="2427289"/>
            <a:ext cx="7213600" cy="1017587"/>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44000" tIns="216000" rIns="144000" bIns="21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FFB260"/>
                </a:solidFill>
                <a:effectLst/>
                <a:uLnTx/>
                <a:uFillTx/>
                <a:latin typeface="Twinkl" pitchFamily="2" charset="0"/>
                <a:ea typeface="+mn-ea"/>
                <a:cs typeface="Arial" panose="020B0604020202020204" pitchFamily="34" charset="0"/>
              </a:rPr>
              <a:t>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winkl" pitchFamily="2" charset="0"/>
                <a:ea typeface="+mn-ea"/>
                <a:cs typeface="Arial" panose="020B0604020202020204" pitchFamily="34" charset="0"/>
              </a:rPr>
              <a:t>The woods here are beautiful; peaceful, quiet and lush.</a:t>
            </a:r>
          </a:p>
        </p:txBody>
      </p:sp>
      <p:grpSp>
        <p:nvGrpSpPr>
          <p:cNvPr id="15366" name="Group 4">
            <a:extLst>
              <a:ext uri="{FF2B5EF4-FFF2-40B4-BE49-F238E27FC236}">
                <a16:creationId xmlns:a16="http://schemas.microsoft.com/office/drawing/2014/main" id="{86C2FFED-1972-4E4C-A753-9A6B768B2D14}"/>
              </a:ext>
            </a:extLst>
          </p:cNvPr>
          <p:cNvGrpSpPr>
            <a:grpSpLocks/>
          </p:cNvGrpSpPr>
          <p:nvPr/>
        </p:nvGrpSpPr>
        <p:grpSpPr bwMode="auto">
          <a:xfrm>
            <a:off x="5268914" y="5070475"/>
            <a:ext cx="1717057" cy="881106"/>
            <a:chOff x="919161" y="792718"/>
            <a:chExt cx="1716259" cy="881457"/>
          </a:xfrm>
        </p:grpSpPr>
        <p:sp>
          <p:nvSpPr>
            <p:cNvPr id="13" name="Oval 12">
              <a:extLst>
                <a:ext uri="{FF2B5EF4-FFF2-40B4-BE49-F238E27FC236}">
                  <a16:creationId xmlns:a16="http://schemas.microsoft.com/office/drawing/2014/main" id="{FBF3D42B-C62E-4161-84CC-F9B3679BDB2D}"/>
                </a:ext>
              </a:extLst>
            </p:cNvPr>
            <p:cNvSpPr/>
            <p:nvPr/>
          </p:nvSpPr>
          <p:spPr>
            <a:xfrm>
              <a:off x="919161" y="800659"/>
              <a:ext cx="353847" cy="354153"/>
            </a:xfrm>
            <a:prstGeom prst="ellipse">
              <a:avLst/>
            </a:prstGeom>
            <a:solidFill>
              <a:srgbClr val="A1CF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3E0E51B-BD2A-4A1E-9A23-1753DE1C1362}"/>
                </a:ext>
              </a:extLst>
            </p:cNvPr>
            <p:cNvSpPr/>
            <p:nvPr/>
          </p:nvSpPr>
          <p:spPr>
            <a:xfrm>
              <a:off x="919161" y="1312038"/>
              <a:ext cx="353847" cy="35415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70" name="TextBox 3">
              <a:extLst>
                <a:ext uri="{FF2B5EF4-FFF2-40B4-BE49-F238E27FC236}">
                  <a16:creationId xmlns:a16="http://schemas.microsoft.com/office/drawing/2014/main" id="{0ED1F3B5-492E-4DF8-8E56-F95860EF2F20}"/>
                </a:ext>
              </a:extLst>
            </p:cNvPr>
            <p:cNvSpPr txBox="1">
              <a:spLocks noChangeArrowheads="1"/>
            </p:cNvSpPr>
            <p:nvPr/>
          </p:nvSpPr>
          <p:spPr bwMode="auto">
            <a:xfrm>
              <a:off x="1272796" y="792718"/>
              <a:ext cx="1157535" cy="36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a:ln>
                    <a:noFill/>
                  </a:ln>
                  <a:solidFill>
                    <a:prstClr val="black"/>
                  </a:solidFill>
                  <a:effectLst/>
                  <a:uLnTx/>
                  <a:uFillTx/>
                  <a:latin typeface="Twinkl" pitchFamily="2" charset="0"/>
                  <a:ea typeface="+mn-ea"/>
                  <a:cs typeface="+mn-cs"/>
                </a:rPr>
                <a:t>= correct</a:t>
              </a:r>
            </a:p>
          </p:txBody>
        </p:sp>
        <p:sp>
          <p:nvSpPr>
            <p:cNvPr id="15371" name="TextBox 15">
              <a:extLst>
                <a:ext uri="{FF2B5EF4-FFF2-40B4-BE49-F238E27FC236}">
                  <a16:creationId xmlns:a16="http://schemas.microsoft.com/office/drawing/2014/main" id="{E134BF56-1BDF-43E6-8BA2-BE9E6E556BEC}"/>
                </a:ext>
              </a:extLst>
            </p:cNvPr>
            <p:cNvSpPr txBox="1">
              <a:spLocks noChangeArrowheads="1"/>
            </p:cNvSpPr>
            <p:nvPr/>
          </p:nvSpPr>
          <p:spPr bwMode="auto">
            <a:xfrm>
              <a:off x="1272796" y="1304696"/>
              <a:ext cx="1362624" cy="36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a:ln>
                    <a:noFill/>
                  </a:ln>
                  <a:solidFill>
                    <a:prstClr val="black"/>
                  </a:solidFill>
                  <a:effectLst/>
                  <a:uLnTx/>
                  <a:uFillTx/>
                  <a:latin typeface="Twinkl" pitchFamily="2" charset="0"/>
                  <a:ea typeface="+mn-ea"/>
                  <a:cs typeface="+mn-cs"/>
                </a:rPr>
                <a:t>= incorrect</a:t>
              </a:r>
            </a:p>
          </p:txBody>
        </p:sp>
      </p:grpSp>
      <p:sp>
        <p:nvSpPr>
          <p:cNvPr id="17" name="Rectangle 16">
            <a:extLst>
              <a:ext uri="{FF2B5EF4-FFF2-40B4-BE49-F238E27FC236}">
                <a16:creationId xmlns:a16="http://schemas.microsoft.com/office/drawing/2014/main" id="{F41321A4-37AF-443F-973D-BAA83A9BAC0E}"/>
              </a:ext>
            </a:extLst>
          </p:cNvPr>
          <p:cNvSpPr/>
          <p:nvPr/>
        </p:nvSpPr>
        <p:spPr>
          <a:xfrm>
            <a:off x="2435225" y="3629025"/>
            <a:ext cx="7213600" cy="1017588"/>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44000" tIns="216000" rIns="144000" bIns="21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FFB260"/>
                </a:solidFill>
                <a:effectLst/>
                <a:uLnTx/>
                <a:uFillTx/>
                <a:latin typeface="Twinkl" pitchFamily="2" charset="0"/>
                <a:ea typeface="+mn-ea"/>
                <a:cs typeface="Arial" panose="020B0604020202020204" pitchFamily="34" charset="0"/>
              </a:rPr>
              <a:t>B</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winkl" pitchFamily="2" charset="0"/>
                <a:ea typeface="+mn-ea"/>
                <a:cs typeface="Arial" panose="020B0604020202020204" pitchFamily="34" charset="0"/>
              </a:rPr>
              <a:t>The woods here are beautiful: peaceful, quiet and lush.</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1000" fill="hold"/>
                                        <p:tgtEl>
                                          <p:spTgt spid="7"/>
                                        </p:tgtEl>
                                        <p:attrNameLst>
                                          <p:attrName>fillcolor</p:attrName>
                                        </p:attrNameLst>
                                      </p:cBhvr>
                                      <p:to>
                                        <a:srgbClr val="FF0000"/>
                                      </p:to>
                                    </p:animClr>
                                    <p:set>
                                      <p:cBhvr>
                                        <p:cTn id="7" dur="1000" fill="hold"/>
                                        <p:tgtEl>
                                          <p:spTgt spid="7"/>
                                        </p:tgtEl>
                                        <p:attrNameLst>
                                          <p:attrName>fill.type</p:attrName>
                                        </p:attrNameLst>
                                      </p:cBhvr>
                                      <p:to>
                                        <p:strVal val="solid"/>
                                      </p:to>
                                    </p:set>
                                    <p:set>
                                      <p:cBhvr>
                                        <p:cTn id="8" dur="1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mph" presetSubtype="2" fill="hold" nodeType="clickEffect">
                                  <p:stCondLst>
                                    <p:cond delay="0"/>
                                  </p:stCondLst>
                                  <p:childTnLst>
                                    <p:animClr clrSpc="rgb" dir="cw">
                                      <p:cBhvr>
                                        <p:cTn id="13" dur="1000" fill="hold"/>
                                        <p:tgtEl>
                                          <p:spTgt spid="17"/>
                                        </p:tgtEl>
                                        <p:attrNameLst>
                                          <p:attrName>fillcolor</p:attrName>
                                        </p:attrNameLst>
                                      </p:cBhvr>
                                      <p:to>
                                        <a:srgbClr val="92CE31"/>
                                      </p:to>
                                    </p:animClr>
                                    <p:set>
                                      <p:cBhvr>
                                        <p:cTn id="14" dur="1000" fill="hold"/>
                                        <p:tgtEl>
                                          <p:spTgt spid="17"/>
                                        </p:tgtEl>
                                        <p:attrNameLst>
                                          <p:attrName>fill.type</p:attrName>
                                        </p:attrNameLst>
                                      </p:cBhvr>
                                      <p:to>
                                        <p:strVal val="solid"/>
                                      </p:to>
                                    </p:set>
                                    <p:set>
                                      <p:cBhvr>
                                        <p:cTn id="15" dur="1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9D4BAEDB-5CB2-4CF2-A35F-84CEE38D12E4}"/>
              </a:ext>
            </a:extLst>
          </p:cNvPr>
          <p:cNvSpPr/>
          <p:nvPr/>
        </p:nvSpPr>
        <p:spPr>
          <a:xfrm>
            <a:off x="2103439" y="474664"/>
            <a:ext cx="7985125" cy="5908675"/>
          </a:xfrm>
          <a:prstGeom prst="roundRect">
            <a:avLst>
              <a:gd name="adj" fmla="val 5866"/>
            </a:avLst>
          </a:prstGeom>
          <a:solidFill>
            <a:schemeClr val="bg1">
              <a:alpha val="96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Sassoon Infant Rg" panose="02000503030000020003" pitchFamily="50" charset="0"/>
              <a:ea typeface="+mn-ea"/>
              <a:cs typeface="+mn-cs"/>
            </a:endParaRPr>
          </a:p>
        </p:txBody>
      </p:sp>
      <p:pic>
        <p:nvPicPr>
          <p:cNvPr id="16387" name="Picture 14">
            <a:extLst>
              <a:ext uri="{FF2B5EF4-FFF2-40B4-BE49-F238E27FC236}">
                <a16:creationId xmlns:a16="http://schemas.microsoft.com/office/drawing/2014/main" id="{F6003026-0331-47E7-991D-8D6DBB8DA9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4">
            <a:extLst>
              <a:ext uri="{FF2B5EF4-FFF2-40B4-BE49-F238E27FC236}">
                <a16:creationId xmlns:a16="http://schemas.microsoft.com/office/drawing/2014/main" id="{226D3774-4399-4810-B757-EA797BFCCCB9}"/>
              </a:ext>
            </a:extLst>
          </p:cNvPr>
          <p:cNvSpPr>
            <a:spLocks noChangeArrowheads="1"/>
          </p:cNvSpPr>
          <p:nvPr/>
        </p:nvSpPr>
        <p:spPr bwMode="auto">
          <a:xfrm>
            <a:off x="2298700" y="692150"/>
            <a:ext cx="7594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3600" b="1" i="0" u="none" strike="noStrike" kern="1200" cap="none" spc="0" normalizeH="0" baseline="0" noProof="0">
                <a:ln>
                  <a:noFill/>
                </a:ln>
                <a:solidFill>
                  <a:prstClr val="black"/>
                </a:solidFill>
                <a:effectLst/>
                <a:uLnTx/>
                <a:uFillTx/>
                <a:latin typeface="Twinkl" pitchFamily="2" charset="0"/>
                <a:ea typeface="+mn-ea"/>
                <a:cs typeface="+mn-cs"/>
              </a:rPr>
              <a:t>Question 3</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GB" altLang="en-US" sz="2400" b="1" i="0" u="none" strike="noStrike" kern="1200" cap="none" spc="0" normalizeH="0" baseline="0" noProof="0">
              <a:ln>
                <a:noFill/>
              </a:ln>
              <a:solidFill>
                <a:prstClr val="black"/>
              </a:solidFill>
              <a:effectLst/>
              <a:uLnTx/>
              <a:uFillTx/>
              <a:latin typeface="Twinkl"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2400" b="0" i="0" u="none" strike="noStrike" kern="1200" cap="none" spc="0" normalizeH="0" baseline="0" noProof="0">
                <a:ln>
                  <a:noFill/>
                </a:ln>
                <a:solidFill>
                  <a:prstClr val="black"/>
                </a:solidFill>
                <a:effectLst/>
                <a:uLnTx/>
                <a:uFillTx/>
                <a:latin typeface="Twinkl" pitchFamily="2" charset="0"/>
                <a:ea typeface="+mn-ea"/>
                <a:cs typeface="+mn-cs"/>
              </a:rPr>
              <a:t>A or B: which is punctuated correctly?</a:t>
            </a:r>
          </a:p>
        </p:txBody>
      </p:sp>
      <p:sp>
        <p:nvSpPr>
          <p:cNvPr id="7" name="Rectangle 6">
            <a:extLst>
              <a:ext uri="{FF2B5EF4-FFF2-40B4-BE49-F238E27FC236}">
                <a16:creationId xmlns:a16="http://schemas.microsoft.com/office/drawing/2014/main" id="{9F65BD93-93ED-45A5-B528-B1E9DB29B3C0}"/>
              </a:ext>
            </a:extLst>
          </p:cNvPr>
          <p:cNvSpPr/>
          <p:nvPr/>
        </p:nvSpPr>
        <p:spPr>
          <a:xfrm>
            <a:off x="2435225" y="2427289"/>
            <a:ext cx="7213600" cy="1017587"/>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44000" tIns="216000" rIns="144000" bIns="21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FFB260"/>
                </a:solidFill>
                <a:effectLst/>
                <a:uLnTx/>
                <a:uFillTx/>
                <a:latin typeface="Twinkl" pitchFamily="2" charset="0"/>
                <a:ea typeface="+mn-ea"/>
                <a:cs typeface="Arial" panose="020B0604020202020204" pitchFamily="34" charset="0"/>
              </a:rPr>
              <a:t>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winkl" pitchFamily="2" charset="0"/>
                <a:ea typeface="+mn-ea"/>
                <a:cs typeface="Arial" panose="020B0604020202020204" pitchFamily="34" charset="0"/>
              </a:rPr>
              <a:t>Mother’s words came to me; ‘Take care in the woods!’</a:t>
            </a:r>
          </a:p>
        </p:txBody>
      </p:sp>
      <p:grpSp>
        <p:nvGrpSpPr>
          <p:cNvPr id="16390" name="Group 4">
            <a:extLst>
              <a:ext uri="{FF2B5EF4-FFF2-40B4-BE49-F238E27FC236}">
                <a16:creationId xmlns:a16="http://schemas.microsoft.com/office/drawing/2014/main" id="{B2FE5C23-D0B3-4299-A9A2-3AF9FA1997A1}"/>
              </a:ext>
            </a:extLst>
          </p:cNvPr>
          <p:cNvGrpSpPr>
            <a:grpSpLocks/>
          </p:cNvGrpSpPr>
          <p:nvPr/>
        </p:nvGrpSpPr>
        <p:grpSpPr bwMode="auto">
          <a:xfrm>
            <a:off x="5268914" y="5070475"/>
            <a:ext cx="1717057" cy="881106"/>
            <a:chOff x="919161" y="792718"/>
            <a:chExt cx="1716260" cy="881457"/>
          </a:xfrm>
        </p:grpSpPr>
        <p:sp>
          <p:nvSpPr>
            <p:cNvPr id="13" name="Oval 12">
              <a:extLst>
                <a:ext uri="{FF2B5EF4-FFF2-40B4-BE49-F238E27FC236}">
                  <a16:creationId xmlns:a16="http://schemas.microsoft.com/office/drawing/2014/main" id="{24004F01-19C4-48B5-B5F5-5BC8D385F796}"/>
                </a:ext>
              </a:extLst>
            </p:cNvPr>
            <p:cNvSpPr/>
            <p:nvPr/>
          </p:nvSpPr>
          <p:spPr>
            <a:xfrm>
              <a:off x="919161" y="800659"/>
              <a:ext cx="353848" cy="354153"/>
            </a:xfrm>
            <a:prstGeom prst="ellipse">
              <a:avLst/>
            </a:prstGeom>
            <a:solidFill>
              <a:srgbClr val="A1CF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8DA27B61-CE51-4FE0-8A3A-7691C93C7A0D}"/>
                </a:ext>
              </a:extLst>
            </p:cNvPr>
            <p:cNvSpPr/>
            <p:nvPr/>
          </p:nvSpPr>
          <p:spPr>
            <a:xfrm>
              <a:off x="919161" y="1312038"/>
              <a:ext cx="353848" cy="35415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394" name="TextBox 3">
              <a:extLst>
                <a:ext uri="{FF2B5EF4-FFF2-40B4-BE49-F238E27FC236}">
                  <a16:creationId xmlns:a16="http://schemas.microsoft.com/office/drawing/2014/main" id="{82FE3A2E-3CB0-44D0-835D-F4E766462F0C}"/>
                </a:ext>
              </a:extLst>
            </p:cNvPr>
            <p:cNvSpPr txBox="1">
              <a:spLocks noChangeArrowheads="1"/>
            </p:cNvSpPr>
            <p:nvPr/>
          </p:nvSpPr>
          <p:spPr bwMode="auto">
            <a:xfrm>
              <a:off x="1272796" y="792718"/>
              <a:ext cx="1157536" cy="36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a:ln>
                    <a:noFill/>
                  </a:ln>
                  <a:solidFill>
                    <a:prstClr val="black"/>
                  </a:solidFill>
                  <a:effectLst/>
                  <a:uLnTx/>
                  <a:uFillTx/>
                  <a:latin typeface="Twinkl" pitchFamily="2" charset="0"/>
                  <a:ea typeface="+mn-ea"/>
                  <a:cs typeface="+mn-cs"/>
                </a:rPr>
                <a:t>= correct</a:t>
              </a:r>
            </a:p>
          </p:txBody>
        </p:sp>
        <p:sp>
          <p:nvSpPr>
            <p:cNvPr id="16395" name="TextBox 15">
              <a:extLst>
                <a:ext uri="{FF2B5EF4-FFF2-40B4-BE49-F238E27FC236}">
                  <a16:creationId xmlns:a16="http://schemas.microsoft.com/office/drawing/2014/main" id="{1C75E3A9-A1EE-4889-96C2-B905C07CFA41}"/>
                </a:ext>
              </a:extLst>
            </p:cNvPr>
            <p:cNvSpPr txBox="1">
              <a:spLocks noChangeArrowheads="1"/>
            </p:cNvSpPr>
            <p:nvPr/>
          </p:nvSpPr>
          <p:spPr bwMode="auto">
            <a:xfrm>
              <a:off x="1272796" y="1304696"/>
              <a:ext cx="1362625" cy="36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a:ln>
                    <a:noFill/>
                  </a:ln>
                  <a:solidFill>
                    <a:prstClr val="black"/>
                  </a:solidFill>
                  <a:effectLst/>
                  <a:uLnTx/>
                  <a:uFillTx/>
                  <a:latin typeface="Twinkl" pitchFamily="2" charset="0"/>
                  <a:ea typeface="+mn-ea"/>
                  <a:cs typeface="+mn-cs"/>
                </a:rPr>
                <a:t>= incorrect</a:t>
              </a:r>
            </a:p>
          </p:txBody>
        </p:sp>
      </p:grpSp>
      <p:sp>
        <p:nvSpPr>
          <p:cNvPr id="17" name="Rectangle 16">
            <a:extLst>
              <a:ext uri="{FF2B5EF4-FFF2-40B4-BE49-F238E27FC236}">
                <a16:creationId xmlns:a16="http://schemas.microsoft.com/office/drawing/2014/main" id="{771B680B-02AD-47E4-BB97-9C191D1944D3}"/>
              </a:ext>
            </a:extLst>
          </p:cNvPr>
          <p:cNvSpPr/>
          <p:nvPr/>
        </p:nvSpPr>
        <p:spPr>
          <a:xfrm>
            <a:off x="2435225" y="3629025"/>
            <a:ext cx="7213600" cy="1017588"/>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44000" tIns="216000" rIns="144000" bIns="21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FFB260"/>
                </a:solidFill>
                <a:effectLst/>
                <a:uLnTx/>
                <a:uFillTx/>
                <a:latin typeface="Twinkl" pitchFamily="2" charset="0"/>
                <a:ea typeface="+mn-ea"/>
                <a:cs typeface="Arial" panose="020B0604020202020204" pitchFamily="34" charset="0"/>
              </a:rPr>
              <a:t>B</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winkl" pitchFamily="2" charset="0"/>
                <a:ea typeface="+mn-ea"/>
                <a:cs typeface="Arial" panose="020B0604020202020204" pitchFamily="34" charset="0"/>
              </a:rPr>
              <a:t>Mother’s words came to me: ‘Take care in the woods!’</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1000" fill="hold"/>
                                        <p:tgtEl>
                                          <p:spTgt spid="7"/>
                                        </p:tgtEl>
                                        <p:attrNameLst>
                                          <p:attrName>fillcolor</p:attrName>
                                        </p:attrNameLst>
                                      </p:cBhvr>
                                      <p:to>
                                        <a:srgbClr val="FF0000"/>
                                      </p:to>
                                    </p:animClr>
                                    <p:set>
                                      <p:cBhvr>
                                        <p:cTn id="7" dur="1000" fill="hold"/>
                                        <p:tgtEl>
                                          <p:spTgt spid="7"/>
                                        </p:tgtEl>
                                        <p:attrNameLst>
                                          <p:attrName>fill.type</p:attrName>
                                        </p:attrNameLst>
                                      </p:cBhvr>
                                      <p:to>
                                        <p:strVal val="solid"/>
                                      </p:to>
                                    </p:set>
                                    <p:set>
                                      <p:cBhvr>
                                        <p:cTn id="8" dur="1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mph" presetSubtype="2" fill="hold" nodeType="clickEffect">
                                  <p:stCondLst>
                                    <p:cond delay="0"/>
                                  </p:stCondLst>
                                  <p:childTnLst>
                                    <p:animClr clrSpc="rgb" dir="cw">
                                      <p:cBhvr>
                                        <p:cTn id="13" dur="1000" fill="hold"/>
                                        <p:tgtEl>
                                          <p:spTgt spid="17"/>
                                        </p:tgtEl>
                                        <p:attrNameLst>
                                          <p:attrName>fillcolor</p:attrName>
                                        </p:attrNameLst>
                                      </p:cBhvr>
                                      <p:to>
                                        <a:srgbClr val="92CE31"/>
                                      </p:to>
                                    </p:animClr>
                                    <p:set>
                                      <p:cBhvr>
                                        <p:cTn id="14" dur="1000" fill="hold"/>
                                        <p:tgtEl>
                                          <p:spTgt spid="17"/>
                                        </p:tgtEl>
                                        <p:attrNameLst>
                                          <p:attrName>fill.type</p:attrName>
                                        </p:attrNameLst>
                                      </p:cBhvr>
                                      <p:to>
                                        <p:strVal val="solid"/>
                                      </p:to>
                                    </p:set>
                                    <p:set>
                                      <p:cBhvr>
                                        <p:cTn id="15" dur="1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7B6226A3-DF27-420D-A50B-B0848C8ADC0B}"/>
              </a:ext>
            </a:extLst>
          </p:cNvPr>
          <p:cNvSpPr/>
          <p:nvPr/>
        </p:nvSpPr>
        <p:spPr>
          <a:xfrm>
            <a:off x="2103439" y="474664"/>
            <a:ext cx="7985125" cy="5908675"/>
          </a:xfrm>
          <a:prstGeom prst="roundRect">
            <a:avLst>
              <a:gd name="adj" fmla="val 5866"/>
            </a:avLst>
          </a:prstGeom>
          <a:solidFill>
            <a:schemeClr val="bg1">
              <a:alpha val="96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Sassoon Infant Rg" panose="02000503030000020003" pitchFamily="50" charset="0"/>
              <a:ea typeface="+mn-ea"/>
              <a:cs typeface="+mn-cs"/>
            </a:endParaRPr>
          </a:p>
        </p:txBody>
      </p:sp>
      <p:pic>
        <p:nvPicPr>
          <p:cNvPr id="17411" name="Picture 14">
            <a:extLst>
              <a:ext uri="{FF2B5EF4-FFF2-40B4-BE49-F238E27FC236}">
                <a16:creationId xmlns:a16="http://schemas.microsoft.com/office/drawing/2014/main" id="{F15C7C90-0E8F-44E5-8876-036B955AF9F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Rectangle 4">
            <a:extLst>
              <a:ext uri="{FF2B5EF4-FFF2-40B4-BE49-F238E27FC236}">
                <a16:creationId xmlns:a16="http://schemas.microsoft.com/office/drawing/2014/main" id="{122387F9-F1A6-4A05-9DDA-A180E37AEC41}"/>
              </a:ext>
            </a:extLst>
          </p:cNvPr>
          <p:cNvSpPr>
            <a:spLocks noChangeArrowheads="1"/>
          </p:cNvSpPr>
          <p:nvPr/>
        </p:nvSpPr>
        <p:spPr bwMode="auto">
          <a:xfrm>
            <a:off x="2298700" y="692150"/>
            <a:ext cx="7594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3600" b="1" i="0" u="none" strike="noStrike" kern="1200" cap="none" spc="0" normalizeH="0" baseline="0" noProof="0">
                <a:ln>
                  <a:noFill/>
                </a:ln>
                <a:solidFill>
                  <a:prstClr val="black"/>
                </a:solidFill>
                <a:effectLst/>
                <a:uLnTx/>
                <a:uFillTx/>
                <a:latin typeface="Twinkl" pitchFamily="2" charset="0"/>
                <a:ea typeface="+mn-ea"/>
                <a:cs typeface="+mn-cs"/>
              </a:rPr>
              <a:t>Question 4</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GB" altLang="en-US" sz="2400" b="1" i="0" u="none" strike="noStrike" kern="1200" cap="none" spc="0" normalizeH="0" baseline="0" noProof="0">
              <a:ln>
                <a:noFill/>
              </a:ln>
              <a:solidFill>
                <a:prstClr val="black"/>
              </a:solidFill>
              <a:effectLst/>
              <a:uLnTx/>
              <a:uFillTx/>
              <a:latin typeface="Twinkl"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2400" b="0" i="0" u="none" strike="noStrike" kern="1200" cap="none" spc="0" normalizeH="0" baseline="0" noProof="0">
                <a:ln>
                  <a:noFill/>
                </a:ln>
                <a:solidFill>
                  <a:prstClr val="black"/>
                </a:solidFill>
                <a:effectLst/>
                <a:uLnTx/>
                <a:uFillTx/>
                <a:latin typeface="Twinkl" pitchFamily="2" charset="0"/>
                <a:ea typeface="+mn-ea"/>
                <a:cs typeface="+mn-cs"/>
              </a:rPr>
              <a:t>A or B: which is punctuated correctly?</a:t>
            </a:r>
          </a:p>
        </p:txBody>
      </p:sp>
      <p:sp>
        <p:nvSpPr>
          <p:cNvPr id="7" name="Rectangle 6">
            <a:extLst>
              <a:ext uri="{FF2B5EF4-FFF2-40B4-BE49-F238E27FC236}">
                <a16:creationId xmlns:a16="http://schemas.microsoft.com/office/drawing/2014/main" id="{3874AFDB-A7E9-42AB-88CA-296A325B2E43}"/>
              </a:ext>
            </a:extLst>
          </p:cNvPr>
          <p:cNvSpPr/>
          <p:nvPr/>
        </p:nvSpPr>
        <p:spPr>
          <a:xfrm>
            <a:off x="2435225" y="2427289"/>
            <a:ext cx="7213600" cy="1017587"/>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44000" tIns="216000" rIns="144000" bIns="21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FFB260"/>
                </a:solidFill>
                <a:effectLst/>
                <a:uLnTx/>
                <a:uFillTx/>
                <a:latin typeface="Twinkl" pitchFamily="2" charset="0"/>
                <a:ea typeface="+mn-ea"/>
                <a:cs typeface="Arial" panose="020B0604020202020204" pitchFamily="34" charset="0"/>
              </a:rPr>
              <a:t>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winkl" pitchFamily="2" charset="0"/>
                <a:ea typeface="+mn-ea"/>
                <a:cs typeface="Arial" panose="020B0604020202020204" pitchFamily="34" charset="0"/>
              </a:rPr>
              <a:t>Little Red Riding Hood took the map with her; it was not very helpful.</a:t>
            </a:r>
          </a:p>
        </p:txBody>
      </p:sp>
      <p:grpSp>
        <p:nvGrpSpPr>
          <p:cNvPr id="17414" name="Group 4">
            <a:extLst>
              <a:ext uri="{FF2B5EF4-FFF2-40B4-BE49-F238E27FC236}">
                <a16:creationId xmlns:a16="http://schemas.microsoft.com/office/drawing/2014/main" id="{CD573CB3-7CAF-4E00-9AFF-974A3D4C5A35}"/>
              </a:ext>
            </a:extLst>
          </p:cNvPr>
          <p:cNvGrpSpPr>
            <a:grpSpLocks/>
          </p:cNvGrpSpPr>
          <p:nvPr/>
        </p:nvGrpSpPr>
        <p:grpSpPr bwMode="auto">
          <a:xfrm>
            <a:off x="5268914" y="5070475"/>
            <a:ext cx="1717057" cy="881106"/>
            <a:chOff x="919161" y="792718"/>
            <a:chExt cx="1716260" cy="881457"/>
          </a:xfrm>
        </p:grpSpPr>
        <p:sp>
          <p:nvSpPr>
            <p:cNvPr id="13" name="Oval 12">
              <a:extLst>
                <a:ext uri="{FF2B5EF4-FFF2-40B4-BE49-F238E27FC236}">
                  <a16:creationId xmlns:a16="http://schemas.microsoft.com/office/drawing/2014/main" id="{BBDEC798-45C8-4540-95A9-F9787A6523E3}"/>
                </a:ext>
              </a:extLst>
            </p:cNvPr>
            <p:cNvSpPr/>
            <p:nvPr/>
          </p:nvSpPr>
          <p:spPr>
            <a:xfrm>
              <a:off x="919161" y="800659"/>
              <a:ext cx="353848" cy="354153"/>
            </a:xfrm>
            <a:prstGeom prst="ellipse">
              <a:avLst/>
            </a:prstGeom>
            <a:solidFill>
              <a:srgbClr val="A1CF5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CCBEB609-EDD9-4E27-9099-E2798211B4E9}"/>
                </a:ext>
              </a:extLst>
            </p:cNvPr>
            <p:cNvSpPr/>
            <p:nvPr/>
          </p:nvSpPr>
          <p:spPr>
            <a:xfrm>
              <a:off x="919161" y="1312038"/>
              <a:ext cx="353848" cy="35415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18" name="TextBox 3">
              <a:extLst>
                <a:ext uri="{FF2B5EF4-FFF2-40B4-BE49-F238E27FC236}">
                  <a16:creationId xmlns:a16="http://schemas.microsoft.com/office/drawing/2014/main" id="{FE8CF09B-EA35-46CD-AE09-AA8242B23C27}"/>
                </a:ext>
              </a:extLst>
            </p:cNvPr>
            <p:cNvSpPr txBox="1">
              <a:spLocks noChangeArrowheads="1"/>
            </p:cNvSpPr>
            <p:nvPr/>
          </p:nvSpPr>
          <p:spPr bwMode="auto">
            <a:xfrm>
              <a:off x="1272796" y="792718"/>
              <a:ext cx="1157536" cy="36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a:ln>
                    <a:noFill/>
                  </a:ln>
                  <a:solidFill>
                    <a:prstClr val="black"/>
                  </a:solidFill>
                  <a:effectLst/>
                  <a:uLnTx/>
                  <a:uFillTx/>
                  <a:latin typeface="Twinkl" pitchFamily="2" charset="0"/>
                  <a:ea typeface="+mn-ea"/>
                  <a:cs typeface="+mn-cs"/>
                </a:rPr>
                <a:t>= correct</a:t>
              </a:r>
            </a:p>
          </p:txBody>
        </p:sp>
        <p:sp>
          <p:nvSpPr>
            <p:cNvPr id="17419" name="TextBox 15">
              <a:extLst>
                <a:ext uri="{FF2B5EF4-FFF2-40B4-BE49-F238E27FC236}">
                  <a16:creationId xmlns:a16="http://schemas.microsoft.com/office/drawing/2014/main" id="{C16F8104-6ECB-46F0-859E-022AE7B75442}"/>
                </a:ext>
              </a:extLst>
            </p:cNvPr>
            <p:cNvSpPr txBox="1">
              <a:spLocks noChangeArrowheads="1"/>
            </p:cNvSpPr>
            <p:nvPr/>
          </p:nvSpPr>
          <p:spPr bwMode="auto">
            <a:xfrm>
              <a:off x="1272796" y="1304696"/>
              <a:ext cx="1362625" cy="36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800" b="1" i="0" u="none" strike="noStrike" kern="1200" cap="none" spc="0" normalizeH="0" baseline="0" noProof="0">
                  <a:ln>
                    <a:noFill/>
                  </a:ln>
                  <a:solidFill>
                    <a:prstClr val="black"/>
                  </a:solidFill>
                  <a:effectLst/>
                  <a:uLnTx/>
                  <a:uFillTx/>
                  <a:latin typeface="Twinkl" pitchFamily="2" charset="0"/>
                  <a:ea typeface="+mn-ea"/>
                  <a:cs typeface="+mn-cs"/>
                </a:rPr>
                <a:t>= incorrect</a:t>
              </a:r>
            </a:p>
          </p:txBody>
        </p:sp>
      </p:grpSp>
      <p:sp>
        <p:nvSpPr>
          <p:cNvPr id="17" name="Rectangle 16">
            <a:extLst>
              <a:ext uri="{FF2B5EF4-FFF2-40B4-BE49-F238E27FC236}">
                <a16:creationId xmlns:a16="http://schemas.microsoft.com/office/drawing/2014/main" id="{F37EF60B-D38C-428E-A9BC-F33571F945F7}"/>
              </a:ext>
            </a:extLst>
          </p:cNvPr>
          <p:cNvSpPr/>
          <p:nvPr/>
        </p:nvSpPr>
        <p:spPr>
          <a:xfrm>
            <a:off x="2435225" y="3629025"/>
            <a:ext cx="7213600" cy="1017588"/>
          </a:xfrm>
          <a:prstGeom prst="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44000" tIns="216000" rIns="144000" bIns="21600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FFB260"/>
                </a:solidFill>
                <a:effectLst/>
                <a:uLnTx/>
                <a:uFillTx/>
                <a:latin typeface="Twinkl" pitchFamily="2" charset="0"/>
                <a:ea typeface="+mn-ea"/>
                <a:cs typeface="Arial" panose="020B0604020202020204" pitchFamily="34" charset="0"/>
              </a:rPr>
              <a:t>B</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winkl" pitchFamily="2" charset="0"/>
                <a:ea typeface="+mn-ea"/>
                <a:cs typeface="Arial" panose="020B0604020202020204" pitchFamily="34" charset="0"/>
              </a:rPr>
              <a:t>Little Red Riding Hood took the map with her: it was not very helpful.</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 presetClass="emph" presetSubtype="2" fill="hold" nodeType="clickEffect">
                                  <p:stCondLst>
                                    <p:cond delay="0"/>
                                  </p:stCondLst>
                                  <p:childTnLst>
                                    <p:animClr clrSpc="rgb" dir="cw">
                                      <p:cBhvr>
                                        <p:cTn id="6" dur="1000" fill="hold"/>
                                        <p:tgtEl>
                                          <p:spTgt spid="7"/>
                                        </p:tgtEl>
                                        <p:attrNameLst>
                                          <p:attrName>fillcolor</p:attrName>
                                        </p:attrNameLst>
                                      </p:cBhvr>
                                      <p:to>
                                        <a:srgbClr val="92CE31"/>
                                      </p:to>
                                    </p:animClr>
                                    <p:set>
                                      <p:cBhvr>
                                        <p:cTn id="7" dur="1000" fill="hold"/>
                                        <p:tgtEl>
                                          <p:spTgt spid="7"/>
                                        </p:tgtEl>
                                        <p:attrNameLst>
                                          <p:attrName>fill.type</p:attrName>
                                        </p:attrNameLst>
                                      </p:cBhvr>
                                      <p:to>
                                        <p:strVal val="solid"/>
                                      </p:to>
                                    </p:set>
                                    <p:set>
                                      <p:cBhvr>
                                        <p:cTn id="8" dur="1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nodeType="clickPar">
                      <p:stCondLst>
                        <p:cond delay="0"/>
                      </p:stCondLst>
                      <p:childTnLst>
                        <p:par>
                          <p:cTn id="11" fill="hold" nodeType="withGroup">
                            <p:stCondLst>
                              <p:cond delay="0"/>
                            </p:stCondLst>
                            <p:childTnLst>
                              <p:par>
                                <p:cTn id="12" presetID="1" presetClass="emph" presetSubtype="2" fill="hold" nodeType="clickEffect">
                                  <p:stCondLst>
                                    <p:cond delay="0"/>
                                  </p:stCondLst>
                                  <p:childTnLst>
                                    <p:animClr clrSpc="rgb" dir="cw">
                                      <p:cBhvr>
                                        <p:cTn id="13" dur="1000" fill="hold"/>
                                        <p:tgtEl>
                                          <p:spTgt spid="17"/>
                                        </p:tgtEl>
                                        <p:attrNameLst>
                                          <p:attrName>fillcolor</p:attrName>
                                        </p:attrNameLst>
                                      </p:cBhvr>
                                      <p:to>
                                        <a:srgbClr val="FF0000"/>
                                      </p:to>
                                    </p:animClr>
                                    <p:set>
                                      <p:cBhvr>
                                        <p:cTn id="14" dur="1000" fill="hold"/>
                                        <p:tgtEl>
                                          <p:spTgt spid="17"/>
                                        </p:tgtEl>
                                        <p:attrNameLst>
                                          <p:attrName>fill.type</p:attrName>
                                        </p:attrNameLst>
                                      </p:cBhvr>
                                      <p:to>
                                        <p:strVal val="solid"/>
                                      </p:to>
                                    </p:set>
                                    <p:set>
                                      <p:cBhvr>
                                        <p:cTn id="15" dur="1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976C13-68E6-4E25-B13E-FC3A2D3F6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9" name="Rectangle 8">
            <a:extLst>
              <a:ext uri="{FF2B5EF4-FFF2-40B4-BE49-F238E27FC236}">
                <a16:creationId xmlns:a16="http://schemas.microsoft.com/office/drawing/2014/main" id="{1E24A02E-5FD2-428E-A1E4-FDF96B0B6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11" name="Rectangle 10">
            <a:extLst>
              <a:ext uri="{FF2B5EF4-FFF2-40B4-BE49-F238E27FC236}">
                <a16:creationId xmlns:a16="http://schemas.microsoft.com/office/drawing/2014/main" id="{2808B93E-0C39-407B-943D-71F2BAFB4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a:extLst>
              <a:ext uri="{FF2B5EF4-FFF2-40B4-BE49-F238E27FC236}">
                <a16:creationId xmlns:a16="http://schemas.microsoft.com/office/drawing/2014/main" id="{FD5544EE-92FD-41A7-B908-7AF45E7DEEA2}"/>
              </a:ext>
            </a:extLst>
          </p:cNvPr>
          <p:cNvSpPr>
            <a:spLocks noGrp="1"/>
          </p:cNvSpPr>
          <p:nvPr>
            <p:ph type="title"/>
          </p:nvPr>
        </p:nvSpPr>
        <p:spPr>
          <a:xfrm>
            <a:off x="603503" y="770466"/>
            <a:ext cx="9292209" cy="4123267"/>
          </a:xfrm>
        </p:spPr>
        <p:txBody>
          <a:bodyPr vert="horz" lIns="91440" tIns="45720" rIns="91440" bIns="45720" rtlCol="0" anchor="b">
            <a:normAutofit/>
          </a:bodyPr>
          <a:lstStyle/>
          <a:p>
            <a:pPr>
              <a:lnSpc>
                <a:spcPct val="80000"/>
              </a:lnSpc>
            </a:pPr>
            <a:r>
              <a:rPr lang="en-US" sz="9600" dirty="0">
                <a:solidFill>
                  <a:schemeClr val="accent1">
                    <a:lumMod val="75000"/>
                  </a:schemeClr>
                </a:solidFill>
              </a:rPr>
              <a:t>English – </a:t>
            </a:r>
            <a:r>
              <a:rPr lang="en-US" sz="9600" dirty="0" err="1">
                <a:solidFill>
                  <a:schemeClr val="accent1">
                    <a:lumMod val="75000"/>
                  </a:schemeClr>
                </a:solidFill>
              </a:rPr>
              <a:t>Brightstorm</a:t>
            </a:r>
            <a:r>
              <a:rPr lang="en-US" sz="9600" dirty="0">
                <a:solidFill>
                  <a:schemeClr val="accent1">
                    <a:lumMod val="75000"/>
                  </a:schemeClr>
                </a:solidFill>
              </a:rPr>
              <a:t> Chapter 2</a:t>
            </a:r>
          </a:p>
        </p:txBody>
      </p:sp>
      <p:sp>
        <p:nvSpPr>
          <p:cNvPr id="13" name="Rectangle 12">
            <a:extLst>
              <a:ext uri="{FF2B5EF4-FFF2-40B4-BE49-F238E27FC236}">
                <a16:creationId xmlns:a16="http://schemas.microsoft.com/office/drawing/2014/main" id="{7C7E1896-2992-48D4-85AC-95AB8AB14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15466"/>
            <a:ext cx="12192000" cy="164253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5" name="Picture 4">
            <a:extLst>
              <a:ext uri="{FF2B5EF4-FFF2-40B4-BE49-F238E27FC236}">
                <a16:creationId xmlns:a16="http://schemas.microsoft.com/office/drawing/2014/main" id="{AD47BB47-A0E5-4C0A-924F-50684E1E93D2}"/>
              </a:ext>
            </a:extLst>
          </p:cNvPr>
          <p:cNvPicPr>
            <a:picLocks noChangeAspect="1"/>
          </p:cNvPicPr>
          <p:nvPr/>
        </p:nvPicPr>
        <p:blipFill>
          <a:blip r:embed="rId2"/>
          <a:stretch>
            <a:fillRect/>
          </a:stretch>
        </p:blipFill>
        <p:spPr>
          <a:xfrm>
            <a:off x="7908588" y="246443"/>
            <a:ext cx="3786914" cy="4752416"/>
          </a:xfrm>
          <a:prstGeom prst="rect">
            <a:avLst/>
          </a:prstGeom>
        </p:spPr>
      </p:pic>
    </p:spTree>
    <p:extLst>
      <p:ext uri="{BB962C8B-B14F-4D97-AF65-F5344CB8AC3E}">
        <p14:creationId xmlns:p14="http://schemas.microsoft.com/office/powerpoint/2010/main" val="1616927474"/>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B6A6-811D-446E-A736-17B737103E74}"/>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6E4EF15D-4068-4053-BAAD-4E6EA0737E8D}"/>
              </a:ext>
            </a:extLst>
          </p:cNvPr>
          <p:cNvPicPr>
            <a:picLocks noGrp="1" noChangeAspect="1"/>
          </p:cNvPicPr>
          <p:nvPr>
            <p:ph idx="1"/>
          </p:nvPr>
        </p:nvPicPr>
        <p:blipFill>
          <a:blip r:embed="rId2"/>
          <a:stretch>
            <a:fillRect/>
          </a:stretch>
        </p:blipFill>
        <p:spPr>
          <a:xfrm>
            <a:off x="1375569" y="351354"/>
            <a:ext cx="8283998" cy="5867349"/>
          </a:xfrm>
        </p:spPr>
      </p:pic>
    </p:spTree>
    <p:extLst>
      <p:ext uri="{BB962C8B-B14F-4D97-AF65-F5344CB8AC3E}">
        <p14:creationId xmlns:p14="http://schemas.microsoft.com/office/powerpoint/2010/main" val="411629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976C13-68E6-4E25-B13E-FC3A2D3F6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E2FE3A7B-DDFF-4F81-8AAE-11D96D138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11" name="Rectangle 10">
            <a:extLst>
              <a:ext uri="{FF2B5EF4-FFF2-40B4-BE49-F238E27FC236}">
                <a16:creationId xmlns:a16="http://schemas.microsoft.com/office/drawing/2014/main" id="{69825ADD-F95C-4747-9B41-5DB21C28E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5571066"/>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13" name="Rectangle 12">
            <a:extLst>
              <a:ext uri="{FF2B5EF4-FFF2-40B4-BE49-F238E27FC236}">
                <a16:creationId xmlns:a16="http://schemas.microsoft.com/office/drawing/2014/main" id="{86791A8E-B2BA-467D-BB87-8CFBFB13A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6948"/>
            <a:ext cx="10744200" cy="5404104"/>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a:extLst>
              <a:ext uri="{FF2B5EF4-FFF2-40B4-BE49-F238E27FC236}">
                <a16:creationId xmlns:a16="http://schemas.microsoft.com/office/drawing/2014/main" id="{5DAB9228-DB5A-4BB7-A9DB-7686790E44C5}"/>
              </a:ext>
            </a:extLst>
          </p:cNvPr>
          <p:cNvSpPr>
            <a:spLocks noGrp="1"/>
          </p:cNvSpPr>
          <p:nvPr>
            <p:ph type="title"/>
          </p:nvPr>
        </p:nvSpPr>
        <p:spPr>
          <a:xfrm>
            <a:off x="1286503" y="1285196"/>
            <a:ext cx="9607160" cy="2779429"/>
          </a:xfrm>
        </p:spPr>
        <p:txBody>
          <a:bodyPr vert="horz" lIns="91440" tIns="45720" rIns="91440" bIns="45720" rtlCol="0" anchor="b">
            <a:normAutofit/>
          </a:bodyPr>
          <a:lstStyle/>
          <a:p>
            <a:pPr algn="ctr">
              <a:lnSpc>
                <a:spcPct val="80000"/>
              </a:lnSpc>
            </a:pPr>
            <a:r>
              <a:rPr lang="en-US" sz="7200">
                <a:solidFill>
                  <a:srgbClr val="FFFFFF"/>
                </a:solidFill>
              </a:rPr>
              <a:t>SPaG – Semi colons and colons</a:t>
            </a:r>
          </a:p>
        </p:txBody>
      </p:sp>
    </p:spTree>
    <p:extLst>
      <p:ext uri="{BB962C8B-B14F-4D97-AF65-F5344CB8AC3E}">
        <p14:creationId xmlns:p14="http://schemas.microsoft.com/office/powerpoint/2010/main" val="3562425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36CF5-001C-4023-92FB-5BDE75DD68DE}"/>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6F06AF93-4FBF-4353-895E-243477BFF4AC}"/>
              </a:ext>
            </a:extLst>
          </p:cNvPr>
          <p:cNvPicPr>
            <a:picLocks noGrp="1" noChangeAspect="1"/>
          </p:cNvPicPr>
          <p:nvPr>
            <p:ph idx="1"/>
          </p:nvPr>
        </p:nvPicPr>
        <p:blipFill>
          <a:blip r:embed="rId2"/>
          <a:stretch>
            <a:fillRect/>
          </a:stretch>
        </p:blipFill>
        <p:spPr>
          <a:xfrm>
            <a:off x="1556425" y="331757"/>
            <a:ext cx="8492247" cy="6194485"/>
          </a:xfrm>
        </p:spPr>
      </p:pic>
    </p:spTree>
    <p:extLst>
      <p:ext uri="{BB962C8B-B14F-4D97-AF65-F5344CB8AC3E}">
        <p14:creationId xmlns:p14="http://schemas.microsoft.com/office/powerpoint/2010/main" val="3220507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2F720-52E9-4797-A148-BA378754C13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3D268E7-3ADB-4870-B46E-7E190B459404}"/>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61D333E8-E25B-4E68-86A5-C0FCE046A59C}"/>
              </a:ext>
            </a:extLst>
          </p:cNvPr>
          <p:cNvPicPr>
            <a:picLocks noChangeAspect="1"/>
          </p:cNvPicPr>
          <p:nvPr/>
        </p:nvPicPr>
        <p:blipFill>
          <a:blip r:embed="rId2"/>
          <a:stretch>
            <a:fillRect/>
          </a:stretch>
        </p:blipFill>
        <p:spPr>
          <a:xfrm>
            <a:off x="1887166" y="57974"/>
            <a:ext cx="8287966" cy="6638167"/>
          </a:xfrm>
          <a:prstGeom prst="rect">
            <a:avLst/>
          </a:prstGeom>
        </p:spPr>
      </p:pic>
    </p:spTree>
    <p:extLst>
      <p:ext uri="{BB962C8B-B14F-4D97-AF65-F5344CB8AC3E}">
        <p14:creationId xmlns:p14="http://schemas.microsoft.com/office/powerpoint/2010/main" val="3276504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009A9-6917-4EE3-A3ED-2B39E207EEB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98609F0-0D24-4C8E-A594-E8D2F3769EA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61BE7CB8-14D9-4F16-8BB4-49D8AD736A7F}"/>
              </a:ext>
            </a:extLst>
          </p:cNvPr>
          <p:cNvPicPr>
            <a:picLocks noChangeAspect="1"/>
          </p:cNvPicPr>
          <p:nvPr/>
        </p:nvPicPr>
        <p:blipFill>
          <a:blip r:embed="rId2"/>
          <a:stretch>
            <a:fillRect/>
          </a:stretch>
        </p:blipFill>
        <p:spPr>
          <a:xfrm>
            <a:off x="1837678" y="92728"/>
            <a:ext cx="8436703" cy="6609913"/>
          </a:xfrm>
          <a:prstGeom prst="rect">
            <a:avLst/>
          </a:prstGeom>
        </p:spPr>
      </p:pic>
    </p:spTree>
    <p:extLst>
      <p:ext uri="{BB962C8B-B14F-4D97-AF65-F5344CB8AC3E}">
        <p14:creationId xmlns:p14="http://schemas.microsoft.com/office/powerpoint/2010/main" val="2919433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9D0A7-C4F5-4593-AFE3-E6A1FA9151C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CA68537-1F5B-4382-9912-7C827F0B956D}"/>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0C926D48-3E93-4DD2-A0BD-9E45E5A562F9}"/>
              </a:ext>
            </a:extLst>
          </p:cNvPr>
          <p:cNvPicPr>
            <a:picLocks noChangeAspect="1"/>
          </p:cNvPicPr>
          <p:nvPr/>
        </p:nvPicPr>
        <p:blipFill>
          <a:blip r:embed="rId2"/>
          <a:stretch>
            <a:fillRect/>
          </a:stretch>
        </p:blipFill>
        <p:spPr>
          <a:xfrm>
            <a:off x="2003899" y="144843"/>
            <a:ext cx="8356059" cy="6568313"/>
          </a:xfrm>
          <a:prstGeom prst="rect">
            <a:avLst/>
          </a:prstGeom>
        </p:spPr>
      </p:pic>
    </p:spTree>
    <p:extLst>
      <p:ext uri="{BB962C8B-B14F-4D97-AF65-F5344CB8AC3E}">
        <p14:creationId xmlns:p14="http://schemas.microsoft.com/office/powerpoint/2010/main" val="34557483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1862A-7A2B-4F22-94A2-255FF061ECFB}"/>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4B7A9E3C-29DB-4FB1-8E5F-35E517F3EA7C}"/>
              </a:ext>
            </a:extLst>
          </p:cNvPr>
          <p:cNvPicPr>
            <a:picLocks noGrp="1" noChangeAspect="1"/>
          </p:cNvPicPr>
          <p:nvPr>
            <p:ph idx="1"/>
          </p:nvPr>
        </p:nvPicPr>
        <p:blipFill>
          <a:blip r:embed="rId2"/>
          <a:stretch>
            <a:fillRect/>
          </a:stretch>
        </p:blipFill>
        <p:spPr>
          <a:xfrm>
            <a:off x="1313234" y="40721"/>
            <a:ext cx="8735438" cy="6582052"/>
          </a:xfrm>
        </p:spPr>
      </p:pic>
    </p:spTree>
    <p:extLst>
      <p:ext uri="{BB962C8B-B14F-4D97-AF65-F5344CB8AC3E}">
        <p14:creationId xmlns:p14="http://schemas.microsoft.com/office/powerpoint/2010/main" val="2877092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A6CF-9B37-4196-B1A2-3372A7FE5092}"/>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F62E79DA-E4CA-48BA-906D-F56E69D85B7D}"/>
              </a:ext>
            </a:extLst>
          </p:cNvPr>
          <p:cNvPicPr>
            <a:picLocks noGrp="1" noChangeAspect="1"/>
          </p:cNvPicPr>
          <p:nvPr>
            <p:ph idx="1"/>
          </p:nvPr>
        </p:nvPicPr>
        <p:blipFill>
          <a:blip r:embed="rId2"/>
          <a:stretch>
            <a:fillRect/>
          </a:stretch>
        </p:blipFill>
        <p:spPr>
          <a:xfrm>
            <a:off x="3579779" y="106309"/>
            <a:ext cx="4396901" cy="6735054"/>
          </a:xfrm>
        </p:spPr>
      </p:pic>
    </p:spTree>
    <p:extLst>
      <p:ext uri="{BB962C8B-B14F-4D97-AF65-F5344CB8AC3E}">
        <p14:creationId xmlns:p14="http://schemas.microsoft.com/office/powerpoint/2010/main" val="8181315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3BD8A-CB87-4374-B958-E10B5B4B8631}"/>
              </a:ext>
            </a:extLst>
          </p:cNvPr>
          <p:cNvSpPr>
            <a:spLocks noGrp="1"/>
          </p:cNvSpPr>
          <p:nvPr>
            <p:ph type="title"/>
          </p:nvPr>
        </p:nvSpPr>
        <p:spPr>
          <a:xfrm>
            <a:off x="5081043" y="770467"/>
            <a:ext cx="6608963" cy="3352800"/>
          </a:xfrm>
        </p:spPr>
        <p:txBody>
          <a:bodyPr vert="horz" lIns="91440" tIns="45720" rIns="91440" bIns="45720" rtlCol="0" anchor="b">
            <a:normAutofit/>
          </a:bodyPr>
          <a:lstStyle/>
          <a:p>
            <a:pPr>
              <a:lnSpc>
                <a:spcPct val="80000"/>
              </a:lnSpc>
            </a:pPr>
            <a:r>
              <a:rPr lang="en-US" sz="8800">
                <a:solidFill>
                  <a:schemeClr val="tx1"/>
                </a:solidFill>
              </a:rPr>
              <a:t>Break</a:t>
            </a:r>
          </a:p>
        </p:txBody>
      </p:sp>
      <p:sp>
        <p:nvSpPr>
          <p:cNvPr id="9" name="Rectangle 8">
            <a:extLst>
              <a:ext uri="{FF2B5EF4-FFF2-40B4-BE49-F238E27FC236}">
                <a16:creationId xmlns:a16="http://schemas.microsoft.com/office/drawing/2014/main" id="{33E6CAA1-C282-4D22-8D28-D341AD2DC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905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6" name="Graphic 5" descr="Pause">
            <a:extLst>
              <a:ext uri="{FF2B5EF4-FFF2-40B4-BE49-F238E27FC236}">
                <a16:creationId xmlns:a16="http://schemas.microsoft.com/office/drawing/2014/main" id="{019B7685-127F-4CCA-8675-3FED52AE0D9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464" y="1742701"/>
            <a:ext cx="3352128" cy="3352128"/>
          </a:xfrm>
          <a:prstGeom prst="rect">
            <a:avLst/>
          </a:prstGeom>
        </p:spPr>
      </p:pic>
    </p:spTree>
    <p:extLst>
      <p:ext uri="{BB962C8B-B14F-4D97-AF65-F5344CB8AC3E}">
        <p14:creationId xmlns:p14="http://schemas.microsoft.com/office/powerpoint/2010/main" val="10315488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42D8-BCFE-48E0-BEDB-B4359FCA539F}"/>
              </a:ext>
            </a:extLst>
          </p:cNvPr>
          <p:cNvSpPr>
            <a:spLocks noGrp="1"/>
          </p:cNvSpPr>
          <p:nvPr>
            <p:ph type="title"/>
          </p:nvPr>
        </p:nvSpPr>
        <p:spPr>
          <a:xfrm>
            <a:off x="369651" y="256341"/>
            <a:ext cx="1813602" cy="667786"/>
          </a:xfrm>
        </p:spPr>
        <p:txBody>
          <a:bodyPr>
            <a:normAutofit fontScale="90000"/>
          </a:bodyPr>
          <a:lstStyle/>
          <a:p>
            <a:r>
              <a:rPr lang="en-GB" dirty="0"/>
              <a:t>DMM</a:t>
            </a:r>
          </a:p>
        </p:txBody>
      </p:sp>
      <p:sp>
        <p:nvSpPr>
          <p:cNvPr id="3" name="Content Placeholder 2">
            <a:extLst>
              <a:ext uri="{FF2B5EF4-FFF2-40B4-BE49-F238E27FC236}">
                <a16:creationId xmlns:a16="http://schemas.microsoft.com/office/drawing/2014/main" id="{91B48736-FAF5-4003-99B0-0DD8E98BC088}"/>
              </a:ext>
            </a:extLst>
          </p:cNvPr>
          <p:cNvSpPr>
            <a:spLocks noGrp="1"/>
          </p:cNvSpPr>
          <p:nvPr>
            <p:ph idx="1"/>
          </p:nvPr>
        </p:nvSpPr>
        <p:spPr>
          <a:xfrm>
            <a:off x="214009" y="1050588"/>
            <a:ext cx="11320767" cy="5307880"/>
          </a:xfrm>
        </p:spPr>
        <p:txBody>
          <a:bodyPr/>
          <a:lstStyle/>
          <a:p>
            <a:r>
              <a:rPr lang="en-GB" dirty="0">
                <a:solidFill>
                  <a:schemeClr val="tx1"/>
                </a:solidFill>
              </a:rPr>
              <a:t>1. Write down the first (6) multiples of:</a:t>
            </a:r>
          </a:p>
          <a:p>
            <a:r>
              <a:rPr lang="en-GB" dirty="0">
                <a:solidFill>
                  <a:schemeClr val="tx1"/>
                </a:solidFill>
              </a:rPr>
              <a:t>A) 2                               B) 5                                      C) 10</a:t>
            </a:r>
          </a:p>
          <a:p>
            <a:endParaRPr lang="en-GB" dirty="0">
              <a:solidFill>
                <a:schemeClr val="tx1"/>
              </a:solidFill>
            </a:endParaRPr>
          </a:p>
          <a:p>
            <a:r>
              <a:rPr lang="en-GB" dirty="0">
                <a:solidFill>
                  <a:schemeClr val="tx1"/>
                </a:solidFill>
              </a:rPr>
              <a:t>2. Write these numbers in descending order:</a:t>
            </a:r>
          </a:p>
          <a:p>
            <a:r>
              <a:rPr lang="en-GB" dirty="0">
                <a:solidFill>
                  <a:schemeClr val="tx1"/>
                </a:solidFill>
              </a:rPr>
              <a:t>A) 245, 254, 2245, 5520, 32, 87                       B) 100, 900, 1750, 1570, 3347</a:t>
            </a:r>
          </a:p>
          <a:p>
            <a:endParaRPr lang="en-GB" dirty="0">
              <a:solidFill>
                <a:schemeClr val="tx1"/>
              </a:solidFill>
            </a:endParaRPr>
          </a:p>
          <a:p>
            <a:r>
              <a:rPr lang="en-GB" dirty="0">
                <a:solidFill>
                  <a:schemeClr val="tx1"/>
                </a:solidFill>
              </a:rPr>
              <a:t>3. Multiply the following:</a:t>
            </a:r>
          </a:p>
          <a:p>
            <a:r>
              <a:rPr lang="en-GB" dirty="0">
                <a:solidFill>
                  <a:schemeClr val="tx1"/>
                </a:solidFill>
              </a:rPr>
              <a:t>A) 100 x 10 =                          B) 1 x 100 =                 C) 8 x 1000 =</a:t>
            </a:r>
          </a:p>
          <a:p>
            <a:endParaRPr lang="en-GB" dirty="0">
              <a:solidFill>
                <a:schemeClr val="tx1"/>
              </a:solidFill>
            </a:endParaRPr>
          </a:p>
          <a:p>
            <a:r>
              <a:rPr lang="en-GB" dirty="0">
                <a:solidFill>
                  <a:schemeClr val="tx1"/>
                </a:solidFill>
              </a:rPr>
              <a:t>4.) 5 cm = ____ mm</a:t>
            </a:r>
          </a:p>
          <a:p>
            <a:r>
              <a:rPr lang="en-GB" dirty="0">
                <a:solidFill>
                  <a:schemeClr val="tx1"/>
                </a:solidFill>
              </a:rPr>
              <a:t>5.) 150 mm = _____ cm</a:t>
            </a:r>
          </a:p>
        </p:txBody>
      </p:sp>
    </p:spTree>
    <p:extLst>
      <p:ext uri="{BB962C8B-B14F-4D97-AF65-F5344CB8AC3E}">
        <p14:creationId xmlns:p14="http://schemas.microsoft.com/office/powerpoint/2010/main" val="28323430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AC80A-3075-43DD-87EE-A8CEA379480C}"/>
              </a:ext>
            </a:extLst>
          </p:cNvPr>
          <p:cNvSpPr>
            <a:spLocks noGrp="1"/>
          </p:cNvSpPr>
          <p:nvPr>
            <p:ph type="title"/>
          </p:nvPr>
        </p:nvSpPr>
        <p:spPr>
          <a:xfrm>
            <a:off x="5081043" y="770467"/>
            <a:ext cx="6608963" cy="3352800"/>
          </a:xfrm>
        </p:spPr>
        <p:txBody>
          <a:bodyPr vert="horz" lIns="91440" tIns="45720" rIns="91440" bIns="45720" rtlCol="0" anchor="b">
            <a:normAutofit/>
          </a:bodyPr>
          <a:lstStyle/>
          <a:p>
            <a:pPr>
              <a:lnSpc>
                <a:spcPct val="80000"/>
              </a:lnSpc>
            </a:pPr>
            <a:r>
              <a:rPr lang="en-US" sz="6200">
                <a:solidFill>
                  <a:schemeClr val="tx1"/>
                </a:solidFill>
              </a:rPr>
              <a:t>Maths </a:t>
            </a:r>
            <a:br>
              <a:rPr lang="en-US" sz="6200">
                <a:solidFill>
                  <a:schemeClr val="tx1"/>
                </a:solidFill>
              </a:rPr>
            </a:br>
            <a:r>
              <a:rPr lang="en-US" sz="6200">
                <a:solidFill>
                  <a:schemeClr val="tx1"/>
                </a:solidFill>
              </a:rPr>
              <a:t>I can measure the perimeter of a shape on a grid.</a:t>
            </a:r>
          </a:p>
        </p:txBody>
      </p:sp>
      <p:sp>
        <p:nvSpPr>
          <p:cNvPr id="9" name="Rectangle 8">
            <a:extLst>
              <a:ext uri="{FF2B5EF4-FFF2-40B4-BE49-F238E27FC236}">
                <a16:creationId xmlns:a16="http://schemas.microsoft.com/office/drawing/2014/main" id="{33E6CAA1-C282-4D22-8D28-D341AD2DC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905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6" name="Graphic 5" descr="Ruler">
            <a:extLst>
              <a:ext uri="{FF2B5EF4-FFF2-40B4-BE49-F238E27FC236}">
                <a16:creationId xmlns:a16="http://schemas.microsoft.com/office/drawing/2014/main" id="{86A61C00-797B-4714-B74C-FE995DE4E3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464" y="1742701"/>
            <a:ext cx="3352128" cy="3352128"/>
          </a:xfrm>
          <a:prstGeom prst="rect">
            <a:avLst/>
          </a:prstGeom>
        </p:spPr>
      </p:pic>
    </p:spTree>
    <p:extLst>
      <p:ext uri="{BB962C8B-B14F-4D97-AF65-F5344CB8AC3E}">
        <p14:creationId xmlns:p14="http://schemas.microsoft.com/office/powerpoint/2010/main" val="3938123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38861-60C0-478A-A57B-26BD2B5EB5AD}"/>
              </a:ext>
            </a:extLst>
          </p:cNvPr>
          <p:cNvSpPr>
            <a:spLocks noGrp="1"/>
          </p:cNvSpPr>
          <p:nvPr>
            <p:ph type="title"/>
          </p:nvPr>
        </p:nvSpPr>
        <p:spPr/>
        <p:txBody>
          <a:bodyPr/>
          <a:lstStyle/>
          <a:p>
            <a:r>
              <a:rPr lang="en-GB" dirty="0"/>
              <a:t>Watch this video</a:t>
            </a:r>
          </a:p>
        </p:txBody>
      </p:sp>
      <p:sp>
        <p:nvSpPr>
          <p:cNvPr id="3" name="Content Placeholder 2">
            <a:extLst>
              <a:ext uri="{FF2B5EF4-FFF2-40B4-BE49-F238E27FC236}">
                <a16:creationId xmlns:a16="http://schemas.microsoft.com/office/drawing/2014/main" id="{5E62BDC9-E1F2-47D9-B3E0-A276B1EC4AAE}"/>
              </a:ext>
            </a:extLst>
          </p:cNvPr>
          <p:cNvSpPr>
            <a:spLocks noGrp="1"/>
          </p:cNvSpPr>
          <p:nvPr>
            <p:ph idx="1"/>
          </p:nvPr>
        </p:nvSpPr>
        <p:spPr>
          <a:xfrm>
            <a:off x="3553021" y="3725070"/>
            <a:ext cx="4197185" cy="429679"/>
          </a:xfrm>
        </p:spPr>
        <p:txBody>
          <a:bodyPr/>
          <a:lstStyle/>
          <a:p>
            <a:r>
              <a:rPr lang="en-GB" dirty="0">
                <a:hlinkClick r:id="rId2"/>
              </a:rPr>
              <a:t>https://vimeo.com/477525533</a:t>
            </a:r>
            <a:endParaRPr lang="en-GB" dirty="0"/>
          </a:p>
          <a:p>
            <a:endParaRPr lang="en-GB" dirty="0"/>
          </a:p>
        </p:txBody>
      </p:sp>
    </p:spTree>
    <p:extLst>
      <p:ext uri="{BB962C8B-B14F-4D97-AF65-F5344CB8AC3E}">
        <p14:creationId xmlns:p14="http://schemas.microsoft.com/office/powerpoint/2010/main" val="1702540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18688310-6793-4252-92B8-CB0CCB6551EF}"/>
              </a:ext>
            </a:extLst>
          </p:cNvPr>
          <p:cNvSpPr/>
          <p:nvPr/>
        </p:nvSpPr>
        <p:spPr>
          <a:xfrm>
            <a:off x="2103439" y="474664"/>
            <a:ext cx="7985125" cy="5908675"/>
          </a:xfrm>
          <a:prstGeom prst="roundRect">
            <a:avLst>
              <a:gd name="adj" fmla="val 5866"/>
            </a:avLst>
          </a:prstGeom>
          <a:solidFill>
            <a:schemeClr val="bg1">
              <a:alpha val="96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Sassoon Infant Rg" panose="02000503030000020003" pitchFamily="50" charset="0"/>
              <a:ea typeface="+mn-ea"/>
              <a:cs typeface="+mn-cs"/>
            </a:endParaRPr>
          </a:p>
        </p:txBody>
      </p:sp>
      <p:pic>
        <p:nvPicPr>
          <p:cNvPr id="3075" name="Picture 14">
            <a:extLst>
              <a:ext uri="{FF2B5EF4-FFF2-40B4-BE49-F238E27FC236}">
                <a16:creationId xmlns:a16="http://schemas.microsoft.com/office/drawing/2014/main" id="{94A35BE9-469F-40DF-8FC5-0144AC59065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a:extLst>
              <a:ext uri="{FF2B5EF4-FFF2-40B4-BE49-F238E27FC236}">
                <a16:creationId xmlns:a16="http://schemas.microsoft.com/office/drawing/2014/main" id="{C9C99D06-DC30-4EBF-9FDD-BBCC5DA795F5}"/>
              </a:ext>
            </a:extLst>
          </p:cNvPr>
          <p:cNvSpPr/>
          <p:nvPr/>
        </p:nvSpPr>
        <p:spPr>
          <a:xfrm>
            <a:off x="2395539" y="1397001"/>
            <a:ext cx="7400925" cy="2898775"/>
          </a:xfrm>
          <a:prstGeom prst="roundRect">
            <a:avLst>
              <a:gd name="adj" fmla="val 75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Twinkl" pitchFamily="2" charset="0"/>
                <a:ea typeface="Sassoon Infant Rg" panose="02000503030000020003" pitchFamily="50" charset="0"/>
                <a:cs typeface="+mn-cs"/>
              </a:rPr>
              <a:t>A semi-colon contains a comma and a full stop. It is helpful to remember this. A semi-colon is stronger than a comma, but not as final as a full stop.</a:t>
            </a:r>
          </a:p>
        </p:txBody>
      </p:sp>
      <p:sp>
        <p:nvSpPr>
          <p:cNvPr id="6" name="Rounded Rectangle 5">
            <a:extLst>
              <a:ext uri="{FF2B5EF4-FFF2-40B4-BE49-F238E27FC236}">
                <a16:creationId xmlns:a16="http://schemas.microsoft.com/office/drawing/2014/main" id="{79E6B6F0-8D1B-4661-B8EA-BE7D543B7388}"/>
              </a:ext>
            </a:extLst>
          </p:cNvPr>
          <p:cNvSpPr/>
          <p:nvPr/>
        </p:nvSpPr>
        <p:spPr>
          <a:xfrm>
            <a:off x="2395539" y="3724275"/>
            <a:ext cx="7400925" cy="1716088"/>
          </a:xfrm>
          <a:prstGeom prst="roundRect">
            <a:avLst>
              <a:gd name="adj" fmla="val 7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0" b="0" i="0" u="none" strike="noStrike" kern="1200" cap="none" spc="0" normalizeH="0" baseline="0" noProof="0" dirty="0">
                <a:ln>
                  <a:noFill/>
                </a:ln>
                <a:solidFill>
                  <a:prstClr val="black"/>
                </a:solidFill>
                <a:effectLst/>
                <a:uLnTx/>
                <a:uFillTx/>
                <a:latin typeface="Twinkl" pitchFamily="2" charset="0"/>
                <a:ea typeface="+mn-ea"/>
                <a:cs typeface="+mn-cs"/>
              </a:rPr>
              <a:t>;</a:t>
            </a:r>
          </a:p>
        </p:txBody>
      </p:sp>
      <p:sp>
        <p:nvSpPr>
          <p:cNvPr id="3078" name="TextBox 1">
            <a:extLst>
              <a:ext uri="{FF2B5EF4-FFF2-40B4-BE49-F238E27FC236}">
                <a16:creationId xmlns:a16="http://schemas.microsoft.com/office/drawing/2014/main" id="{1BDAA2EB-5520-494D-A82F-66998DB300E9}"/>
              </a:ext>
            </a:extLst>
          </p:cNvPr>
          <p:cNvSpPr txBox="1">
            <a:spLocks noChangeArrowheads="1"/>
          </p:cNvSpPr>
          <p:nvPr/>
        </p:nvSpPr>
        <p:spPr bwMode="auto">
          <a:xfrm>
            <a:off x="2103439" y="676276"/>
            <a:ext cx="7985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3600" b="1" i="0" u="none" strike="noStrike" kern="1200" cap="none" spc="0" normalizeH="0" baseline="0" noProof="0">
                <a:ln>
                  <a:noFill/>
                </a:ln>
                <a:solidFill>
                  <a:prstClr val="black"/>
                </a:solidFill>
                <a:effectLst/>
                <a:uLnTx/>
                <a:uFillTx/>
                <a:latin typeface="Twinkl SemiBold" pitchFamily="2" charset="0"/>
                <a:ea typeface="+mn-ea"/>
                <a:cs typeface="+mn-cs"/>
              </a:rPr>
              <a:t>Using a Semi-colon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185308"/>
            <a:ext cx="5950212" cy="2487384"/>
          </a:xfrm>
          <a:prstGeom prst="rect">
            <a:avLst/>
          </a:prstGeom>
        </p:spPr>
      </p:pic>
    </p:spTree>
    <p:extLst>
      <p:ext uri="{BB962C8B-B14F-4D97-AF65-F5344CB8AC3E}">
        <p14:creationId xmlns:p14="http://schemas.microsoft.com/office/powerpoint/2010/main" val="4469415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450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9550" y="334776"/>
            <a:ext cx="7497474" cy="61247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Which unit could </a:t>
            </a:r>
            <a:r>
              <a:rPr kumimoji="0" lang="en-GB"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be used to measure 		perimeter?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inch 		km			ml		mm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14350" marR="0" lvl="0" indent="-514350" algn="l" defTabSz="457200" rtl="0" eaLnBrk="1" fontAlgn="auto" latinLnBrk="0" hangingPunct="1">
              <a:lnSpc>
                <a:spcPct val="100000"/>
              </a:lnSpc>
              <a:spcBef>
                <a:spcPts val="0"/>
              </a:spcBef>
              <a:spcAft>
                <a:spcPts val="0"/>
              </a:spcAft>
              <a:buClrTx/>
              <a:buSzTx/>
              <a:buFontTx/>
              <a:buAutoNum type="arabicParenR" startAt="2"/>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7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7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514350" marR="0" lvl="0" indent="-514350" algn="l" defTabSz="457200" rtl="0" eaLnBrk="1" fontAlgn="auto" latinLnBrk="0" hangingPunct="1">
              <a:lnSpc>
                <a:spcPct val="100000"/>
              </a:lnSpc>
              <a:spcBef>
                <a:spcPts val="0"/>
              </a:spcBef>
              <a:spcAft>
                <a:spcPts val="0"/>
              </a:spcAft>
              <a:buClrTx/>
              <a:buSzTx/>
              <a:buFontTx/>
              <a:buAutoNum type="arabicParenR" startAt="2"/>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14350" marR="0" lvl="0" indent="-514350" algn="l" defTabSz="457200" rtl="0" eaLnBrk="1" fontAlgn="auto" latinLnBrk="0" hangingPunct="1">
              <a:lnSpc>
                <a:spcPct val="100000"/>
              </a:lnSpc>
              <a:spcBef>
                <a:spcPts val="0"/>
              </a:spcBef>
              <a:spcAft>
                <a:spcPts val="0"/>
              </a:spcAft>
              <a:buClrTx/>
              <a:buSzTx/>
              <a:buFontTx/>
              <a:buAutoNum type="arabicParenR" startAt="2"/>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8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Arial" panose="020B0604020202020204" pitchFamily="34" charset="0"/>
              </a:rPr>
              <a:t>6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Arial" panose="020B0604020202020204" pitchFamily="34" charset="0"/>
              </a:rPr>
              <a:t>6</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 + </a:t>
            </a:r>
            <a:r>
              <a:rPr kumimoji="0" lang="en-GB" sz="28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Arial" panose="020B0604020202020204" pitchFamily="34" charset="0"/>
              </a:rPr>
              <a:t>8</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 =       + </a:t>
            </a:r>
            <a:r>
              <a:rPr kumimoji="0" lang="en-GB" sz="28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Arial" panose="020B0604020202020204" pitchFamily="34" charset="0"/>
              </a:rPr>
              <a:t>16</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 </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514350" marR="0" lvl="0" indent="-514350" algn="l" defTabSz="457200" rtl="0" eaLnBrk="1" fontAlgn="auto" latinLnBrk="0" hangingPunct="1">
              <a:lnSpc>
                <a:spcPct val="100000"/>
              </a:lnSpc>
              <a:spcBef>
                <a:spcPts val="0"/>
              </a:spcBef>
              <a:spcAft>
                <a:spcPts val="0"/>
              </a:spcAft>
              <a:buClrTx/>
              <a:buSzTx/>
              <a:buFontTx/>
              <a:buAutoNum type="arabicParenR" startAt="3"/>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Which shape’s perimeter would be hardest 		to </a:t>
            </a:r>
            <a:r>
              <a:rPr kumimoji="0" lang="en-GB" sz="2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measure using only </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ruler?</a:t>
            </a:r>
          </a:p>
          <a:p>
            <a:pPr marL="514350" marR="0" lvl="0" indent="-514350" algn="l" defTabSz="457200" rtl="0" eaLnBrk="1" fontAlgn="auto" latinLnBrk="0" hangingPunct="1">
              <a:lnSpc>
                <a:spcPct val="100000"/>
              </a:lnSpc>
              <a:spcBef>
                <a:spcPts val="0"/>
              </a:spcBef>
              <a:spcAft>
                <a:spcPts val="0"/>
              </a:spcAft>
              <a:buClrTx/>
              <a:buSzTx/>
              <a:buFontTx/>
              <a:buAutoNum type="arabicParenR" startAt="4"/>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Circle		Pentagon	 	Trapezium 		Triangle			</a:t>
            </a:r>
          </a:p>
        </p:txBody>
      </p:sp>
      <p:sp>
        <p:nvSpPr>
          <p:cNvPr id="3" name="Rectangle 2"/>
          <p:cNvSpPr/>
          <p:nvPr/>
        </p:nvSpPr>
        <p:spPr>
          <a:xfrm>
            <a:off x="5872306" y="2044698"/>
            <a:ext cx="443346" cy="48057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7243906" y="2044697"/>
            <a:ext cx="443346" cy="48057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5154043" y="3327399"/>
            <a:ext cx="443346" cy="48057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3574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19550" y="334776"/>
            <a:ext cx="7497474" cy="61247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Which unit could </a:t>
            </a:r>
            <a:r>
              <a:rPr kumimoji="0" lang="en-GB"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be used to measure 		perimeter?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inch 		km			ml		mm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14350" marR="0" lvl="0" indent="-514350" algn="l" defTabSz="457200" rtl="0" eaLnBrk="1" fontAlgn="auto" latinLnBrk="0" hangingPunct="1">
              <a:lnSpc>
                <a:spcPct val="100000"/>
              </a:lnSpc>
              <a:spcBef>
                <a:spcPts val="0"/>
              </a:spcBef>
              <a:spcAft>
                <a:spcPts val="0"/>
              </a:spcAft>
              <a:buClrTx/>
              <a:buSzTx/>
              <a:buFontTx/>
              <a:buAutoNum type="arabicParenR" startAt="2"/>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7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7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514350" marR="0" lvl="0" indent="-514350" algn="l" defTabSz="457200" rtl="0" eaLnBrk="1" fontAlgn="auto" latinLnBrk="0" hangingPunct="1">
              <a:lnSpc>
                <a:spcPct val="100000"/>
              </a:lnSpc>
              <a:spcBef>
                <a:spcPts val="0"/>
              </a:spcBef>
              <a:spcAft>
                <a:spcPts val="0"/>
              </a:spcAft>
              <a:buClrTx/>
              <a:buSzTx/>
              <a:buFontTx/>
              <a:buAutoNum type="arabicParenR" startAt="2"/>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14350" marR="0" lvl="0" indent="-514350" algn="l" defTabSz="457200" rtl="0" eaLnBrk="1" fontAlgn="auto" latinLnBrk="0" hangingPunct="1">
              <a:lnSpc>
                <a:spcPct val="100000"/>
              </a:lnSpc>
              <a:spcBef>
                <a:spcPts val="0"/>
              </a:spcBef>
              <a:spcAft>
                <a:spcPts val="0"/>
              </a:spcAft>
              <a:buClrTx/>
              <a:buSzTx/>
              <a:buFontTx/>
              <a:buAutoNum type="arabicParenR" startAt="2"/>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8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Arial" panose="020B0604020202020204" pitchFamily="34" charset="0"/>
              </a:rPr>
              <a:t>6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Arial" panose="020B0604020202020204" pitchFamily="34" charset="0"/>
              </a:rPr>
              <a:t>6</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 + </a:t>
            </a:r>
            <a:r>
              <a:rPr kumimoji="0" lang="en-GB" sz="28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Arial" panose="020B0604020202020204" pitchFamily="34" charset="0"/>
              </a:rPr>
              <a:t>8</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 =       + </a:t>
            </a:r>
            <a:r>
              <a:rPr kumimoji="0" lang="en-GB" sz="28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Arial" panose="020B0604020202020204" pitchFamily="34" charset="0"/>
              </a:rPr>
              <a:t>16</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 </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514350" marR="0" lvl="0" indent="-514350" algn="l" defTabSz="457200" rtl="0" eaLnBrk="1" fontAlgn="auto" latinLnBrk="0" hangingPunct="1">
              <a:lnSpc>
                <a:spcPct val="100000"/>
              </a:lnSpc>
              <a:spcBef>
                <a:spcPts val="0"/>
              </a:spcBef>
              <a:spcAft>
                <a:spcPts val="0"/>
              </a:spcAft>
              <a:buClrTx/>
              <a:buSzTx/>
              <a:buFontTx/>
              <a:buAutoNum type="arabicParenR" startAt="3"/>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Which shape’s perimeter would be hardest 		to measure using only a ruler?</a:t>
            </a:r>
          </a:p>
          <a:p>
            <a:pPr marL="514350" marR="0" lvl="0" indent="-514350" algn="l" defTabSz="457200" rtl="0" eaLnBrk="1" fontAlgn="auto" latinLnBrk="0" hangingPunct="1">
              <a:lnSpc>
                <a:spcPct val="100000"/>
              </a:lnSpc>
              <a:spcBef>
                <a:spcPts val="0"/>
              </a:spcBef>
              <a:spcAft>
                <a:spcPts val="0"/>
              </a:spcAft>
              <a:buClrTx/>
              <a:buSzTx/>
              <a:buFontTx/>
              <a:buAutoNum type="arabicParenR" startAt="4"/>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Circle		Pentagon	 	Trapezium 		Triangle			</a:t>
            </a:r>
          </a:p>
        </p:txBody>
      </p:sp>
      <p:sp>
        <p:nvSpPr>
          <p:cNvPr id="3" name="Rectangle 2"/>
          <p:cNvSpPr/>
          <p:nvPr/>
        </p:nvSpPr>
        <p:spPr>
          <a:xfrm>
            <a:off x="5872306" y="2044698"/>
            <a:ext cx="443346" cy="48057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7243906" y="2044697"/>
            <a:ext cx="443346" cy="48057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5154043" y="3327399"/>
            <a:ext cx="443346" cy="48057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7716562" y="1225564"/>
            <a:ext cx="542348" cy="44264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5913330" y="2023375"/>
            <a:ext cx="90264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2</a:t>
            </a:r>
          </a:p>
        </p:txBody>
      </p:sp>
      <p:sp>
        <p:nvSpPr>
          <p:cNvPr id="10" name="TextBox 9"/>
          <p:cNvSpPr txBox="1"/>
          <p:nvPr/>
        </p:nvSpPr>
        <p:spPr>
          <a:xfrm>
            <a:off x="7285543" y="2023375"/>
            <a:ext cx="90264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2</a:t>
            </a:r>
          </a:p>
        </p:txBody>
      </p:sp>
      <p:sp>
        <p:nvSpPr>
          <p:cNvPr id="11" name="TextBox 10"/>
          <p:cNvSpPr txBox="1"/>
          <p:nvPr/>
        </p:nvSpPr>
        <p:spPr>
          <a:xfrm>
            <a:off x="5100770" y="3310439"/>
            <a:ext cx="90264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12</a:t>
            </a:r>
          </a:p>
        </p:txBody>
      </p:sp>
      <p:sp>
        <p:nvSpPr>
          <p:cNvPr id="12" name="Rounded Rectangle 11"/>
          <p:cNvSpPr/>
          <p:nvPr/>
        </p:nvSpPr>
        <p:spPr>
          <a:xfrm>
            <a:off x="2768888" y="5500227"/>
            <a:ext cx="944130" cy="44264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3317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p:bldP spid="11" grpId="0"/>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2653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413413" y="1058074"/>
          <a:ext cx="5040000" cy="3528000"/>
        </p:xfrm>
        <a:graphic>
          <a:graphicData uri="http://schemas.openxmlformats.org/drawingml/2006/table">
            <a:tbl>
              <a:tblPr firstRow="1" bandRow="1">
                <a:tableStyleId>{5C22544A-7EE6-4342-B048-85BDC9FD1C3A}</a:tableStyleId>
              </a:tblPr>
              <a:tblGrid>
                <a:gridCol w="504000">
                  <a:extLst>
                    <a:ext uri="{9D8B030D-6E8A-4147-A177-3AD203B41FA5}">
                      <a16:colId xmlns:a16="http://schemas.microsoft.com/office/drawing/2014/main" val="3430834287"/>
                    </a:ext>
                  </a:extLst>
                </a:gridCol>
                <a:gridCol w="504000">
                  <a:extLst>
                    <a:ext uri="{9D8B030D-6E8A-4147-A177-3AD203B41FA5}">
                      <a16:colId xmlns:a16="http://schemas.microsoft.com/office/drawing/2014/main" val="3118840842"/>
                    </a:ext>
                  </a:extLst>
                </a:gridCol>
                <a:gridCol w="504000">
                  <a:extLst>
                    <a:ext uri="{9D8B030D-6E8A-4147-A177-3AD203B41FA5}">
                      <a16:colId xmlns:a16="http://schemas.microsoft.com/office/drawing/2014/main" val="2647771978"/>
                    </a:ext>
                  </a:extLst>
                </a:gridCol>
                <a:gridCol w="504000">
                  <a:extLst>
                    <a:ext uri="{9D8B030D-6E8A-4147-A177-3AD203B41FA5}">
                      <a16:colId xmlns:a16="http://schemas.microsoft.com/office/drawing/2014/main" val="2152385744"/>
                    </a:ext>
                  </a:extLst>
                </a:gridCol>
                <a:gridCol w="504000">
                  <a:extLst>
                    <a:ext uri="{9D8B030D-6E8A-4147-A177-3AD203B41FA5}">
                      <a16:colId xmlns:a16="http://schemas.microsoft.com/office/drawing/2014/main" val="371143817"/>
                    </a:ext>
                  </a:extLst>
                </a:gridCol>
                <a:gridCol w="504000">
                  <a:extLst>
                    <a:ext uri="{9D8B030D-6E8A-4147-A177-3AD203B41FA5}">
                      <a16:colId xmlns:a16="http://schemas.microsoft.com/office/drawing/2014/main" val="4287644847"/>
                    </a:ext>
                  </a:extLst>
                </a:gridCol>
                <a:gridCol w="504000">
                  <a:extLst>
                    <a:ext uri="{9D8B030D-6E8A-4147-A177-3AD203B41FA5}">
                      <a16:colId xmlns:a16="http://schemas.microsoft.com/office/drawing/2014/main" val="4115157896"/>
                    </a:ext>
                  </a:extLst>
                </a:gridCol>
                <a:gridCol w="504000">
                  <a:extLst>
                    <a:ext uri="{9D8B030D-6E8A-4147-A177-3AD203B41FA5}">
                      <a16:colId xmlns:a16="http://schemas.microsoft.com/office/drawing/2014/main" val="1901769775"/>
                    </a:ext>
                  </a:extLst>
                </a:gridCol>
                <a:gridCol w="504000">
                  <a:extLst>
                    <a:ext uri="{9D8B030D-6E8A-4147-A177-3AD203B41FA5}">
                      <a16:colId xmlns:a16="http://schemas.microsoft.com/office/drawing/2014/main" val="948267230"/>
                    </a:ext>
                  </a:extLst>
                </a:gridCol>
                <a:gridCol w="504000">
                  <a:extLst>
                    <a:ext uri="{9D8B030D-6E8A-4147-A177-3AD203B41FA5}">
                      <a16:colId xmlns:a16="http://schemas.microsoft.com/office/drawing/2014/main" val="3932146019"/>
                    </a:ext>
                  </a:extLst>
                </a:gridCol>
              </a:tblGrid>
              <a:tr h="504000">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226848632"/>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48640435"/>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31760844"/>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33629487"/>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438997720"/>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510017413"/>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04954769"/>
                  </a:ext>
                </a:extLst>
              </a:tr>
            </a:tbl>
          </a:graphicData>
        </a:graphic>
      </p:graphicFrame>
      <p:cxnSp>
        <p:nvCxnSpPr>
          <p:cNvPr id="5" name="Straight Arrow Connector 4"/>
          <p:cNvCxnSpPr/>
          <p:nvPr/>
        </p:nvCxnSpPr>
        <p:spPr>
          <a:xfrm>
            <a:off x="7938655" y="956245"/>
            <a:ext cx="514759"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848758" y="574991"/>
            <a:ext cx="159045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cm</a:t>
            </a:r>
          </a:p>
        </p:txBody>
      </p:sp>
      <p:sp>
        <p:nvSpPr>
          <p:cNvPr id="7" name="Rectangle 6"/>
          <p:cNvSpPr/>
          <p:nvPr/>
        </p:nvSpPr>
        <p:spPr>
          <a:xfrm>
            <a:off x="4423930" y="2064838"/>
            <a:ext cx="3000375" cy="1495425"/>
          </a:xfrm>
          <a:prstGeom prst="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8" name="TextBox 7"/>
              <p:cNvSpPr txBox="1"/>
              <p:nvPr/>
            </p:nvSpPr>
            <p:spPr>
              <a:xfrm>
                <a:off x="2404188" y="4614601"/>
                <a:ext cx="7383624"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Perimeter </a:t>
                </a:r>
                <a14:m>
                  <m:oMath xmlns:m="http://schemas.openxmlformats.org/officeDocument/2006/math">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m:t>
                    </m:r>
                  </m:oMath>
                </a14:m>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the length around a closed 2D shape</a:t>
                </a:r>
              </a:p>
            </p:txBody>
          </p:sp>
        </mc:Choice>
        <mc:Fallback>
          <p:sp>
            <p:nvSpPr>
              <p:cNvPr id="8" name="TextBox 7"/>
              <p:cNvSpPr txBox="1">
                <a:spLocks noRot="1" noChangeAspect="1" noMove="1" noResize="1" noEditPoints="1" noAdjustHandles="1" noChangeArrowheads="1" noChangeShapeType="1" noTextEdit="1"/>
              </p:cNvSpPr>
              <p:nvPr/>
            </p:nvSpPr>
            <p:spPr>
              <a:xfrm>
                <a:off x="2404188" y="4614601"/>
                <a:ext cx="7383624" cy="523220"/>
              </a:xfrm>
              <a:prstGeom prst="rect">
                <a:avLst/>
              </a:prstGeom>
              <a:blipFill>
                <a:blip r:embed="rId3"/>
                <a:stretch>
                  <a:fillRect l="-1650" t="-11628" r="-578" b="-32558"/>
                </a:stretch>
              </a:blipFill>
            </p:spPr>
            <p:txBody>
              <a:bodyPr/>
              <a:lstStyle/>
              <a:p>
                <a:r>
                  <a:rPr lang="en-GB">
                    <a:noFill/>
                  </a:rPr>
                  <a:t> </a:t>
                </a:r>
              </a:p>
            </p:txBody>
          </p:sp>
        </mc:Fallback>
      </mc:AlternateContent>
      <p:cxnSp>
        <p:nvCxnSpPr>
          <p:cNvPr id="9" name="Straight Arrow Connector 8"/>
          <p:cNvCxnSpPr/>
          <p:nvPr/>
        </p:nvCxnSpPr>
        <p:spPr>
          <a:xfrm>
            <a:off x="4423928" y="1817224"/>
            <a:ext cx="3000375"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570255" y="1350168"/>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 cm</a:t>
            </a:r>
          </a:p>
        </p:txBody>
      </p:sp>
      <p:cxnSp>
        <p:nvCxnSpPr>
          <p:cNvPr id="12" name="Straight Arrow Connector 11"/>
          <p:cNvCxnSpPr/>
          <p:nvPr/>
        </p:nvCxnSpPr>
        <p:spPr>
          <a:xfrm flipV="1">
            <a:off x="7691851" y="2031734"/>
            <a:ext cx="0" cy="1528528"/>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662829" y="2530422"/>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cm</a:t>
            </a:r>
          </a:p>
        </p:txBody>
      </p:sp>
      <p:sp>
        <p:nvSpPr>
          <p:cNvPr id="17" name="TextBox 16"/>
          <p:cNvSpPr txBox="1"/>
          <p:nvPr/>
        </p:nvSpPr>
        <p:spPr>
          <a:xfrm>
            <a:off x="2772557" y="5088611"/>
            <a:ext cx="352692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6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3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6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3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18 cm</a:t>
            </a:r>
          </a:p>
        </p:txBody>
      </p:sp>
      <p:sp>
        <p:nvSpPr>
          <p:cNvPr id="18" name="TextBox 17"/>
          <p:cNvSpPr txBox="1"/>
          <p:nvPr/>
        </p:nvSpPr>
        <p:spPr>
          <a:xfrm>
            <a:off x="2772557" y="5554719"/>
            <a:ext cx="358303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6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3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Arial" panose="020B0604020202020204" pitchFamily="34" charset="0"/>
              </a:rPr>
              <a:t>18 cm</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19" name="TextBox 18"/>
          <p:cNvSpPr txBox="1"/>
          <p:nvPr/>
        </p:nvSpPr>
        <p:spPr>
          <a:xfrm>
            <a:off x="7137468" y="5088267"/>
            <a:ext cx="141256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6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3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20" name="TextBox 19"/>
          <p:cNvSpPr txBox="1"/>
          <p:nvPr/>
        </p:nvSpPr>
        <p:spPr>
          <a:xfrm>
            <a:off x="8442466" y="5088267"/>
            <a:ext cx="44916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9 </a:t>
            </a:r>
          </a:p>
        </p:txBody>
      </p:sp>
      <p:sp>
        <p:nvSpPr>
          <p:cNvPr id="21" name="TextBox 20"/>
          <p:cNvSpPr txBox="1"/>
          <p:nvPr/>
        </p:nvSpPr>
        <p:spPr>
          <a:xfrm>
            <a:off x="7160705" y="5554375"/>
            <a:ext cx="1401346"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9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22" name="TextBox 21"/>
          <p:cNvSpPr txBox="1"/>
          <p:nvPr/>
        </p:nvSpPr>
        <p:spPr>
          <a:xfrm>
            <a:off x="8450463" y="5554375"/>
            <a:ext cx="115288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18 cm </a:t>
            </a:r>
          </a:p>
        </p:txBody>
      </p:sp>
      <p:cxnSp>
        <p:nvCxnSpPr>
          <p:cNvPr id="13" name="Straight Connector 12">
            <a:extLst>
              <a:ext uri="{FF2B5EF4-FFF2-40B4-BE49-F238E27FC236}">
                <a16:creationId xmlns:a16="http://schemas.microsoft.com/office/drawing/2014/main" id="{A8028E8C-9D0C-493A-AA69-2F3484A81858}"/>
              </a:ext>
            </a:extLst>
          </p:cNvPr>
          <p:cNvCxnSpPr/>
          <p:nvPr/>
        </p:nvCxnSpPr>
        <p:spPr>
          <a:xfrm flipV="1">
            <a:off x="4666827" y="1921647"/>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2D43850-527D-42D8-B74C-05DC467E3E22}"/>
              </a:ext>
            </a:extLst>
          </p:cNvPr>
          <p:cNvCxnSpPr/>
          <p:nvPr/>
        </p:nvCxnSpPr>
        <p:spPr>
          <a:xfrm flipV="1">
            <a:off x="5151121" y="1914874"/>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A26EEE-568C-43E6-BD74-16FBC6272600}"/>
              </a:ext>
            </a:extLst>
          </p:cNvPr>
          <p:cNvCxnSpPr/>
          <p:nvPr/>
        </p:nvCxnSpPr>
        <p:spPr>
          <a:xfrm flipV="1">
            <a:off x="5635415" y="1908101"/>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A586845-AF92-4BD0-BB01-45A11D207F99}"/>
              </a:ext>
            </a:extLst>
          </p:cNvPr>
          <p:cNvCxnSpPr/>
          <p:nvPr/>
        </p:nvCxnSpPr>
        <p:spPr>
          <a:xfrm flipV="1">
            <a:off x="6119709" y="1901328"/>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B122FFA-80AE-4B86-8713-27774C7F15F9}"/>
              </a:ext>
            </a:extLst>
          </p:cNvPr>
          <p:cNvCxnSpPr/>
          <p:nvPr/>
        </p:nvCxnSpPr>
        <p:spPr>
          <a:xfrm flipV="1">
            <a:off x="6604003" y="1894555"/>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911DE35-717C-4AE3-BCC9-A55FADEAB630}"/>
              </a:ext>
            </a:extLst>
          </p:cNvPr>
          <p:cNvCxnSpPr/>
          <p:nvPr/>
        </p:nvCxnSpPr>
        <p:spPr>
          <a:xfrm flipV="1">
            <a:off x="7196196" y="1887782"/>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2C4EE2-7488-4043-A9C5-20CD2D315B47}"/>
              </a:ext>
            </a:extLst>
          </p:cNvPr>
          <p:cNvCxnSpPr>
            <a:cxnSpLocks/>
          </p:cNvCxnSpPr>
          <p:nvPr/>
        </p:nvCxnSpPr>
        <p:spPr>
          <a:xfrm rot="5400000" flipV="1">
            <a:off x="7432748" y="2192582"/>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3CB8B00-BAA5-480A-98F7-BB7B051EDF31}"/>
              </a:ext>
            </a:extLst>
          </p:cNvPr>
          <p:cNvCxnSpPr>
            <a:cxnSpLocks/>
          </p:cNvCxnSpPr>
          <p:nvPr/>
        </p:nvCxnSpPr>
        <p:spPr>
          <a:xfrm rot="5400000" flipV="1">
            <a:off x="7439263" y="2659942"/>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7C0C9C-C7D9-4366-B391-61C024A8175C}"/>
              </a:ext>
            </a:extLst>
          </p:cNvPr>
          <p:cNvCxnSpPr>
            <a:cxnSpLocks/>
          </p:cNvCxnSpPr>
          <p:nvPr/>
        </p:nvCxnSpPr>
        <p:spPr>
          <a:xfrm rot="5400000" flipV="1">
            <a:off x="7445778" y="3127302"/>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DAC9C48-2CF0-4CED-8FC4-110E36E068F4}"/>
              </a:ext>
            </a:extLst>
          </p:cNvPr>
          <p:cNvCxnSpPr>
            <a:cxnSpLocks/>
          </p:cNvCxnSpPr>
          <p:nvPr/>
        </p:nvCxnSpPr>
        <p:spPr>
          <a:xfrm rot="10800000" flipV="1">
            <a:off x="7196196" y="3429000"/>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F57FE88-889F-4AA8-B26D-08783BA5D4C3}"/>
              </a:ext>
            </a:extLst>
          </p:cNvPr>
          <p:cNvCxnSpPr>
            <a:cxnSpLocks/>
          </p:cNvCxnSpPr>
          <p:nvPr/>
        </p:nvCxnSpPr>
        <p:spPr>
          <a:xfrm rot="10800000" flipV="1">
            <a:off x="6682454" y="3420419"/>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E1C3ABF-5174-478C-B5C6-8CFD09EBB0A4}"/>
              </a:ext>
            </a:extLst>
          </p:cNvPr>
          <p:cNvCxnSpPr>
            <a:cxnSpLocks/>
          </p:cNvCxnSpPr>
          <p:nvPr/>
        </p:nvCxnSpPr>
        <p:spPr>
          <a:xfrm rot="10800000" flipV="1">
            <a:off x="6168712" y="3411838"/>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15A3E8A-480A-4F9C-BE11-27F99B18B59A}"/>
              </a:ext>
            </a:extLst>
          </p:cNvPr>
          <p:cNvCxnSpPr>
            <a:cxnSpLocks/>
          </p:cNvCxnSpPr>
          <p:nvPr/>
        </p:nvCxnSpPr>
        <p:spPr>
          <a:xfrm rot="10800000" flipV="1">
            <a:off x="5654970" y="3403257"/>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1E79228-A8D7-4184-AF1C-09392979B1D9}"/>
              </a:ext>
            </a:extLst>
          </p:cNvPr>
          <p:cNvCxnSpPr>
            <a:cxnSpLocks/>
          </p:cNvCxnSpPr>
          <p:nvPr/>
        </p:nvCxnSpPr>
        <p:spPr>
          <a:xfrm rot="10800000" flipV="1">
            <a:off x="5141228" y="3394676"/>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1660BEF-0A9B-460D-AE09-99C097544EE8}"/>
              </a:ext>
            </a:extLst>
          </p:cNvPr>
          <p:cNvCxnSpPr>
            <a:cxnSpLocks/>
          </p:cNvCxnSpPr>
          <p:nvPr/>
        </p:nvCxnSpPr>
        <p:spPr>
          <a:xfrm rot="10800000" flipV="1">
            <a:off x="4627486" y="3386095"/>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B69E6E-C27E-4FC0-BEA8-2FDB5C84933A}"/>
              </a:ext>
            </a:extLst>
          </p:cNvPr>
          <p:cNvCxnSpPr>
            <a:cxnSpLocks/>
          </p:cNvCxnSpPr>
          <p:nvPr/>
        </p:nvCxnSpPr>
        <p:spPr>
          <a:xfrm rot="16200000" flipV="1">
            <a:off x="4406976" y="3161167"/>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BC50FB1-3EA5-496D-8204-7E56B449A775}"/>
              </a:ext>
            </a:extLst>
          </p:cNvPr>
          <p:cNvCxnSpPr>
            <a:cxnSpLocks/>
          </p:cNvCxnSpPr>
          <p:nvPr/>
        </p:nvCxnSpPr>
        <p:spPr>
          <a:xfrm rot="16200000" flipV="1">
            <a:off x="4406976" y="2692401"/>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46FE9E7-566C-42C1-9424-4EFCED275944}"/>
              </a:ext>
            </a:extLst>
          </p:cNvPr>
          <p:cNvCxnSpPr>
            <a:cxnSpLocks/>
          </p:cNvCxnSpPr>
          <p:nvPr/>
        </p:nvCxnSpPr>
        <p:spPr>
          <a:xfrm rot="16200000" flipV="1">
            <a:off x="4406976" y="2192582"/>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D59CEAA-F433-4963-8855-031B96E4666F}"/>
              </a:ext>
            </a:extLst>
          </p:cNvPr>
          <p:cNvCxnSpPr/>
          <p:nvPr/>
        </p:nvCxnSpPr>
        <p:spPr>
          <a:xfrm>
            <a:off x="4423927" y="3818744"/>
            <a:ext cx="3000375"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5DECDA1-D7B4-4652-A0F4-7E3C41663331}"/>
              </a:ext>
            </a:extLst>
          </p:cNvPr>
          <p:cNvCxnSpPr/>
          <p:nvPr/>
        </p:nvCxnSpPr>
        <p:spPr>
          <a:xfrm flipV="1">
            <a:off x="4085051" y="2067980"/>
            <a:ext cx="0" cy="1528528"/>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821D39A-9947-4977-9F92-FF5F630337B2}"/>
              </a:ext>
            </a:extLst>
          </p:cNvPr>
          <p:cNvSpPr txBox="1"/>
          <p:nvPr/>
        </p:nvSpPr>
        <p:spPr>
          <a:xfrm>
            <a:off x="5570255" y="3765917"/>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 cm</a:t>
            </a:r>
          </a:p>
        </p:txBody>
      </p:sp>
      <p:sp>
        <p:nvSpPr>
          <p:cNvPr id="43" name="TextBox 42">
            <a:extLst>
              <a:ext uri="{FF2B5EF4-FFF2-40B4-BE49-F238E27FC236}">
                <a16:creationId xmlns:a16="http://schemas.microsoft.com/office/drawing/2014/main" id="{6EE516F5-D14A-4B71-81DB-5404DD06C1E3}"/>
              </a:ext>
            </a:extLst>
          </p:cNvPr>
          <p:cNvSpPr txBox="1"/>
          <p:nvPr/>
        </p:nvSpPr>
        <p:spPr>
          <a:xfrm>
            <a:off x="3229682" y="2478294"/>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cm</a:t>
            </a:r>
          </a:p>
        </p:txBody>
      </p:sp>
    </p:spTree>
    <p:custDataLst>
      <p:tags r:id="rId1"/>
    </p:custDataLst>
    <p:extLst>
      <p:ext uri="{BB962C8B-B14F-4D97-AF65-F5344CB8AC3E}">
        <p14:creationId xmlns:p14="http://schemas.microsoft.com/office/powerpoint/2010/main" val="243277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750"/>
                                        <p:tgtEl>
                                          <p:spTgt spid="9"/>
                                        </p:tgtEl>
                                      </p:cBhvr>
                                    </p:animEffect>
                                  </p:childTnLst>
                                </p:cTn>
                              </p:par>
                            </p:childTnLst>
                          </p:cTn>
                        </p:par>
                        <p:par>
                          <p:cTn id="12" fill="hold">
                            <p:stCondLst>
                              <p:cond delay="750"/>
                            </p:stCondLst>
                            <p:childTnLst>
                              <p:par>
                                <p:cTn id="13" presetID="22" presetClass="entr" presetSubtype="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750"/>
                                        <p:tgtEl>
                                          <p:spTgt spid="12"/>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right)">
                                      <p:cBhvr>
                                        <p:cTn id="19" dur="750"/>
                                        <p:tgtEl>
                                          <p:spTgt spid="40"/>
                                        </p:tgtEl>
                                      </p:cBhvr>
                                    </p:animEffect>
                                  </p:childTnLst>
                                </p:cTn>
                              </p:par>
                            </p:childTnLst>
                          </p:cTn>
                        </p:par>
                        <p:par>
                          <p:cTn id="20" fill="hold">
                            <p:stCondLst>
                              <p:cond delay="2250"/>
                            </p:stCondLst>
                            <p:childTnLst>
                              <p:par>
                                <p:cTn id="21" presetID="22" presetClass="entr" presetSubtype="4" fill="hold"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75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5"/>
                                        </p:tgtEl>
                                      </p:cBhvr>
                                    </p:animEffect>
                                    <p:animScale>
                                      <p:cBhvr>
                                        <p:cTn id="36" dur="250" autoRev="1" fill="hold"/>
                                        <p:tgtEl>
                                          <p:spTgt spid="5"/>
                                        </p:tgtEl>
                                      </p:cBhvr>
                                      <p:by x="105000" y="105000"/>
                                    </p:animScale>
                                  </p:childTnLst>
                                </p:cTn>
                              </p:par>
                              <p:par>
                                <p:cTn id="37" presetID="26" presetClass="emph" presetSubtype="0" fill="hold" grpId="1" nodeType="withEffect">
                                  <p:stCondLst>
                                    <p:cond delay="0"/>
                                  </p:stCondLst>
                                  <p:childTnLst>
                                    <p:animEffect transition="out" filter="fade">
                                      <p:cBhvr>
                                        <p:cTn id="38" dur="500" tmFilter="0, 0; .2, .5; .8, .5; 1, 0"/>
                                        <p:tgtEl>
                                          <p:spTgt spid="6"/>
                                        </p:tgtEl>
                                      </p:cBhvr>
                                    </p:animEffect>
                                    <p:animScale>
                                      <p:cBhvr>
                                        <p:cTn id="39" dur="250" autoRev="1" fill="hold"/>
                                        <p:tgtEl>
                                          <p:spTgt spid="6"/>
                                        </p:tgtEl>
                                      </p:cBhvr>
                                      <p:by x="105000" y="105000"/>
                                    </p:animScale>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par>
                          <p:cTn id="49" fill="hold">
                            <p:stCondLst>
                              <p:cond delay="1000"/>
                            </p:stCondLst>
                            <p:childTnLst>
                              <p:par>
                                <p:cTn id="50" presetID="10" presetClass="entr" presetSubtype="0"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par>
                          <p:cTn id="53" fill="hold">
                            <p:stCondLst>
                              <p:cond delay="1500"/>
                            </p:stCondLst>
                            <p:childTnLst>
                              <p:par>
                                <p:cTn id="54" presetID="10" presetClass="entr" presetSubtype="0" fill="hold" nodeType="after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childTnLst>
                          </p:cTn>
                        </p:par>
                        <p:par>
                          <p:cTn id="57" fill="hold">
                            <p:stCondLst>
                              <p:cond delay="2000"/>
                            </p:stCondLst>
                            <p:childTnLst>
                              <p:par>
                                <p:cTn id="58" presetID="10" presetClass="entr" presetSubtype="0" fill="hold" nodeType="after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par>
                          <p:cTn id="61" fill="hold">
                            <p:stCondLst>
                              <p:cond delay="2500"/>
                            </p:stCondLst>
                            <p:childTnLst>
                              <p:par>
                                <p:cTn id="62" presetID="10" presetClass="entr" presetSubtype="0" fill="hold"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fade">
                                      <p:cBhvr>
                                        <p:cTn id="73" dur="500"/>
                                        <p:tgtEl>
                                          <p:spTgt spid="28"/>
                                        </p:tgtEl>
                                      </p:cBhvr>
                                    </p:animEffect>
                                  </p:childTnLst>
                                </p:cTn>
                              </p:par>
                            </p:childTnLst>
                          </p:cTn>
                        </p:par>
                        <p:par>
                          <p:cTn id="74" fill="hold">
                            <p:stCondLst>
                              <p:cond delay="500"/>
                            </p:stCondLst>
                            <p:childTnLst>
                              <p:par>
                                <p:cTn id="75" presetID="10" presetClass="entr" presetSubtype="0" fill="hold" nodeType="after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par>
                          <p:cTn id="78" fill="hold">
                            <p:stCondLst>
                              <p:cond delay="1000"/>
                            </p:stCondLst>
                            <p:childTnLst>
                              <p:par>
                                <p:cTn id="79" presetID="10" presetClass="entr" presetSubtype="0" fill="hold" nodeType="after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14"/>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1"/>
                                        </p:tgtEl>
                                        <p:attrNameLst>
                                          <p:attrName>style.visibility</p:attrName>
                                        </p:attrNameLst>
                                      </p:cBhvr>
                                      <p:to>
                                        <p:strVal val="visible"/>
                                      </p:to>
                                    </p:set>
                                    <p:animEffect transition="in" filter="fade">
                                      <p:cBhvr>
                                        <p:cTn id="90" dur="500"/>
                                        <p:tgtEl>
                                          <p:spTgt spid="31"/>
                                        </p:tgtEl>
                                      </p:cBhvr>
                                    </p:animEffect>
                                  </p:childTnLst>
                                </p:cTn>
                              </p:par>
                            </p:childTnLst>
                          </p:cTn>
                        </p:par>
                        <p:par>
                          <p:cTn id="91" fill="hold">
                            <p:stCondLst>
                              <p:cond delay="500"/>
                            </p:stCondLst>
                            <p:childTnLst>
                              <p:par>
                                <p:cTn id="92" presetID="10" presetClass="entr" presetSubtype="0" fill="hold" nodeType="afterEffect">
                                  <p:stCondLst>
                                    <p:cond delay="0"/>
                                  </p:stCondLst>
                                  <p:childTnLst>
                                    <p:set>
                                      <p:cBhvr>
                                        <p:cTn id="93" dur="1" fill="hold">
                                          <p:stCondLst>
                                            <p:cond delay="0"/>
                                          </p:stCondLst>
                                        </p:cTn>
                                        <p:tgtEl>
                                          <p:spTgt spid="32"/>
                                        </p:tgtEl>
                                        <p:attrNameLst>
                                          <p:attrName>style.visibility</p:attrName>
                                        </p:attrNameLst>
                                      </p:cBhvr>
                                      <p:to>
                                        <p:strVal val="visible"/>
                                      </p:to>
                                    </p:set>
                                    <p:animEffect transition="in" filter="fade">
                                      <p:cBhvr>
                                        <p:cTn id="94" dur="500"/>
                                        <p:tgtEl>
                                          <p:spTgt spid="32"/>
                                        </p:tgtEl>
                                      </p:cBhvr>
                                    </p:animEffect>
                                  </p:childTnLst>
                                </p:cTn>
                              </p:par>
                            </p:childTnLst>
                          </p:cTn>
                        </p:par>
                        <p:par>
                          <p:cTn id="95" fill="hold">
                            <p:stCondLst>
                              <p:cond delay="1000"/>
                            </p:stCondLst>
                            <p:childTnLst>
                              <p:par>
                                <p:cTn id="96" presetID="10" presetClass="entr" presetSubtype="0" fill="hold" nodeType="after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500"/>
                                        <p:tgtEl>
                                          <p:spTgt spid="33"/>
                                        </p:tgtEl>
                                      </p:cBhvr>
                                    </p:animEffect>
                                  </p:childTnLst>
                                </p:cTn>
                              </p:par>
                            </p:childTnLst>
                          </p:cTn>
                        </p:par>
                        <p:par>
                          <p:cTn id="99" fill="hold">
                            <p:stCondLst>
                              <p:cond delay="1500"/>
                            </p:stCondLst>
                            <p:childTnLst>
                              <p:par>
                                <p:cTn id="100" presetID="10" presetClass="entr" presetSubtype="0" fill="hold" nodeType="after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fade">
                                      <p:cBhvr>
                                        <p:cTn id="102" dur="500"/>
                                        <p:tgtEl>
                                          <p:spTgt spid="34"/>
                                        </p:tgtEl>
                                      </p:cBhvr>
                                    </p:animEffect>
                                  </p:childTnLst>
                                </p:cTn>
                              </p:par>
                            </p:childTnLst>
                          </p:cTn>
                        </p:par>
                        <p:par>
                          <p:cTn id="103" fill="hold">
                            <p:stCondLst>
                              <p:cond delay="2000"/>
                            </p:stCondLst>
                            <p:childTnLst>
                              <p:par>
                                <p:cTn id="104" presetID="10" presetClass="entr" presetSubtype="0" fill="hold" nodeType="afterEffect">
                                  <p:stCondLst>
                                    <p:cond delay="0"/>
                                  </p:stCondLst>
                                  <p:childTnLst>
                                    <p:set>
                                      <p:cBhvr>
                                        <p:cTn id="105" dur="1" fill="hold">
                                          <p:stCondLst>
                                            <p:cond delay="0"/>
                                          </p:stCondLst>
                                        </p:cTn>
                                        <p:tgtEl>
                                          <p:spTgt spid="35"/>
                                        </p:tgtEl>
                                        <p:attrNameLst>
                                          <p:attrName>style.visibility</p:attrName>
                                        </p:attrNameLst>
                                      </p:cBhvr>
                                      <p:to>
                                        <p:strVal val="visible"/>
                                      </p:to>
                                    </p:set>
                                    <p:animEffect transition="in" filter="fade">
                                      <p:cBhvr>
                                        <p:cTn id="106" dur="500"/>
                                        <p:tgtEl>
                                          <p:spTgt spid="35"/>
                                        </p:tgtEl>
                                      </p:cBhvr>
                                    </p:animEffect>
                                  </p:childTnLst>
                                </p:cTn>
                              </p:par>
                            </p:childTnLst>
                          </p:cTn>
                        </p:par>
                        <p:par>
                          <p:cTn id="107" fill="hold">
                            <p:stCondLst>
                              <p:cond delay="2500"/>
                            </p:stCondLst>
                            <p:childTnLst>
                              <p:par>
                                <p:cTn id="108" presetID="10" presetClass="entr" presetSubtype="0" fill="hold" nodeType="afterEffect">
                                  <p:stCondLst>
                                    <p:cond delay="0"/>
                                  </p:stCondLst>
                                  <p:childTnLst>
                                    <p:set>
                                      <p:cBhvr>
                                        <p:cTn id="109" dur="1" fill="hold">
                                          <p:stCondLst>
                                            <p:cond delay="0"/>
                                          </p:stCondLst>
                                        </p:cTn>
                                        <p:tgtEl>
                                          <p:spTgt spid="36"/>
                                        </p:tgtEl>
                                        <p:attrNameLst>
                                          <p:attrName>style.visibility</p:attrName>
                                        </p:attrNameLst>
                                      </p:cBhvr>
                                      <p:to>
                                        <p:strVal val="visible"/>
                                      </p:to>
                                    </p:set>
                                    <p:animEffect transition="in" filter="fade">
                                      <p:cBhvr>
                                        <p:cTn id="110" dur="500"/>
                                        <p:tgtEl>
                                          <p:spTgt spid="36"/>
                                        </p:tgtEl>
                                      </p:cBhvr>
                                    </p:animEffec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4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nodeType="clickEffect">
                                  <p:stCondLst>
                                    <p:cond delay="0"/>
                                  </p:stCondLst>
                                  <p:childTnLst>
                                    <p:set>
                                      <p:cBhvr>
                                        <p:cTn id="118" dur="1" fill="hold">
                                          <p:stCondLst>
                                            <p:cond delay="0"/>
                                          </p:stCondLst>
                                        </p:cTn>
                                        <p:tgtEl>
                                          <p:spTgt spid="37"/>
                                        </p:tgtEl>
                                        <p:attrNameLst>
                                          <p:attrName>style.visibility</p:attrName>
                                        </p:attrNameLst>
                                      </p:cBhvr>
                                      <p:to>
                                        <p:strVal val="visible"/>
                                      </p:to>
                                    </p:set>
                                    <p:animEffect transition="in" filter="fade">
                                      <p:cBhvr>
                                        <p:cTn id="119" dur="500"/>
                                        <p:tgtEl>
                                          <p:spTgt spid="37"/>
                                        </p:tgtEl>
                                      </p:cBhvr>
                                    </p:animEffect>
                                  </p:childTnLst>
                                </p:cTn>
                              </p:par>
                            </p:childTnLst>
                          </p:cTn>
                        </p:par>
                        <p:par>
                          <p:cTn id="120" fill="hold">
                            <p:stCondLst>
                              <p:cond delay="500"/>
                            </p:stCondLst>
                            <p:childTnLst>
                              <p:par>
                                <p:cTn id="121" presetID="10" presetClass="entr" presetSubtype="0" fill="hold" nodeType="afterEffect">
                                  <p:stCondLst>
                                    <p:cond delay="0"/>
                                  </p:stCondLst>
                                  <p:childTnLst>
                                    <p:set>
                                      <p:cBhvr>
                                        <p:cTn id="122" dur="1" fill="hold">
                                          <p:stCondLst>
                                            <p:cond delay="0"/>
                                          </p:stCondLst>
                                        </p:cTn>
                                        <p:tgtEl>
                                          <p:spTgt spid="38"/>
                                        </p:tgtEl>
                                        <p:attrNameLst>
                                          <p:attrName>style.visibility</p:attrName>
                                        </p:attrNameLst>
                                      </p:cBhvr>
                                      <p:to>
                                        <p:strVal val="visible"/>
                                      </p:to>
                                    </p:set>
                                    <p:animEffect transition="in" filter="fade">
                                      <p:cBhvr>
                                        <p:cTn id="123" dur="500"/>
                                        <p:tgtEl>
                                          <p:spTgt spid="38"/>
                                        </p:tgtEl>
                                      </p:cBhvr>
                                    </p:animEffect>
                                  </p:childTnLst>
                                </p:cTn>
                              </p:par>
                            </p:childTnLst>
                          </p:cTn>
                        </p:par>
                        <p:par>
                          <p:cTn id="124" fill="hold">
                            <p:stCondLst>
                              <p:cond delay="1000"/>
                            </p:stCondLst>
                            <p:childTnLst>
                              <p:par>
                                <p:cTn id="125" presetID="10" presetClass="entr" presetSubtype="0" fill="hold" nodeType="afterEffect">
                                  <p:stCondLst>
                                    <p:cond delay="0"/>
                                  </p:stCondLst>
                                  <p:childTnLst>
                                    <p:set>
                                      <p:cBhvr>
                                        <p:cTn id="126" dur="1" fill="hold">
                                          <p:stCondLst>
                                            <p:cond delay="0"/>
                                          </p:stCondLst>
                                        </p:cTn>
                                        <p:tgtEl>
                                          <p:spTgt spid="39"/>
                                        </p:tgtEl>
                                        <p:attrNameLst>
                                          <p:attrName>style.visibility</p:attrName>
                                        </p:attrNameLst>
                                      </p:cBhvr>
                                      <p:to>
                                        <p:strVal val="visible"/>
                                      </p:to>
                                    </p:set>
                                    <p:animEffect transition="in" filter="fade">
                                      <p:cBhvr>
                                        <p:cTn id="127" dur="500"/>
                                        <p:tgtEl>
                                          <p:spTgt spid="39"/>
                                        </p:tgtEl>
                                      </p:cBhvr>
                                    </p:animEffec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17"/>
                                        </p:tgtEl>
                                        <p:attrNameLst>
                                          <p:attrName>style.visibility</p:attrName>
                                        </p:attrNameLst>
                                      </p:cBhvr>
                                      <p:to>
                                        <p:strVal val="visible"/>
                                      </p:to>
                                    </p:set>
                                  </p:childTnLst>
                                </p:cTn>
                              </p:par>
                            </p:childTnLst>
                          </p:cTn>
                        </p:par>
                      </p:childTnLst>
                    </p:cTn>
                  </p:par>
                  <p:par>
                    <p:cTn id="136" fill="hold">
                      <p:stCondLst>
                        <p:cond delay="indefinite"/>
                      </p:stCondLst>
                      <p:childTnLst>
                        <p:par>
                          <p:cTn id="137" fill="hold">
                            <p:stCondLst>
                              <p:cond delay="0"/>
                            </p:stCondLst>
                            <p:childTnLst>
                              <p:par>
                                <p:cTn id="138" presetID="26" presetClass="emph" presetSubtype="0" fill="hold" nodeType="clickEffect">
                                  <p:stCondLst>
                                    <p:cond delay="0"/>
                                  </p:stCondLst>
                                  <p:childTnLst>
                                    <p:animEffect transition="out" filter="fade">
                                      <p:cBhvr>
                                        <p:cTn id="139" dur="500" tmFilter="0, 0; .2, .5; .8, .5; 1, 0"/>
                                        <p:tgtEl>
                                          <p:spTgt spid="9"/>
                                        </p:tgtEl>
                                      </p:cBhvr>
                                    </p:animEffect>
                                    <p:animScale>
                                      <p:cBhvr>
                                        <p:cTn id="140" dur="250" autoRev="1" fill="hold"/>
                                        <p:tgtEl>
                                          <p:spTgt spid="9"/>
                                        </p:tgtEl>
                                      </p:cBhvr>
                                      <p:by x="105000" y="105000"/>
                                    </p:animScale>
                                  </p:childTnLst>
                                </p:cTn>
                              </p:par>
                              <p:par>
                                <p:cTn id="141" presetID="26" presetClass="emph" presetSubtype="0" fill="hold" nodeType="withEffect">
                                  <p:stCondLst>
                                    <p:cond delay="0"/>
                                  </p:stCondLst>
                                  <p:childTnLst>
                                    <p:animEffect transition="out" filter="fade">
                                      <p:cBhvr>
                                        <p:cTn id="142" dur="500" tmFilter="0, 0; .2, .5; .8, .5; 1, 0"/>
                                        <p:tgtEl>
                                          <p:spTgt spid="40"/>
                                        </p:tgtEl>
                                      </p:cBhvr>
                                    </p:animEffect>
                                    <p:animScale>
                                      <p:cBhvr>
                                        <p:cTn id="143" dur="250" autoRev="1" fill="hold"/>
                                        <p:tgtEl>
                                          <p:spTgt spid="40"/>
                                        </p:tgtEl>
                                      </p:cBhvr>
                                      <p:by x="105000" y="105000"/>
                                    </p:animScale>
                                  </p:childTnLst>
                                </p:cTn>
                              </p:par>
                              <p:par>
                                <p:cTn id="144" presetID="26" presetClass="emph" presetSubtype="0" fill="hold" grpId="1" nodeType="withEffect">
                                  <p:stCondLst>
                                    <p:cond delay="0"/>
                                  </p:stCondLst>
                                  <p:childTnLst>
                                    <p:animEffect transition="out" filter="fade">
                                      <p:cBhvr>
                                        <p:cTn id="145" dur="500" tmFilter="0, 0; .2, .5; .8, .5; 1, 0"/>
                                        <p:tgtEl>
                                          <p:spTgt spid="11"/>
                                        </p:tgtEl>
                                      </p:cBhvr>
                                    </p:animEffect>
                                    <p:animScale>
                                      <p:cBhvr>
                                        <p:cTn id="146" dur="250" autoRev="1" fill="hold"/>
                                        <p:tgtEl>
                                          <p:spTgt spid="11"/>
                                        </p:tgtEl>
                                      </p:cBhvr>
                                      <p:by x="105000" y="105000"/>
                                    </p:animScale>
                                  </p:childTnLst>
                                </p:cTn>
                              </p:par>
                              <p:par>
                                <p:cTn id="147" presetID="26" presetClass="emph" presetSubtype="0" fill="hold" grpId="1" nodeType="withEffect">
                                  <p:stCondLst>
                                    <p:cond delay="0"/>
                                  </p:stCondLst>
                                  <p:childTnLst>
                                    <p:animEffect transition="out" filter="fade">
                                      <p:cBhvr>
                                        <p:cTn id="148" dur="500" tmFilter="0, 0; .2, .5; .8, .5; 1, 0"/>
                                        <p:tgtEl>
                                          <p:spTgt spid="42"/>
                                        </p:tgtEl>
                                      </p:cBhvr>
                                    </p:animEffect>
                                    <p:animScale>
                                      <p:cBhvr>
                                        <p:cTn id="149" dur="250" autoRev="1" fill="hold"/>
                                        <p:tgtEl>
                                          <p:spTgt spid="42"/>
                                        </p:tgtEl>
                                      </p:cBhvr>
                                      <p:by x="105000" y="105000"/>
                                    </p:animScale>
                                  </p:childTnLst>
                                </p:cTn>
                              </p:par>
                            </p:childTnLst>
                          </p:cTn>
                        </p:par>
                      </p:childTnLst>
                    </p:cTn>
                  </p:par>
                  <p:par>
                    <p:cTn id="150" fill="hold">
                      <p:stCondLst>
                        <p:cond delay="indefinite"/>
                      </p:stCondLst>
                      <p:childTnLst>
                        <p:par>
                          <p:cTn id="151" fill="hold">
                            <p:stCondLst>
                              <p:cond delay="0"/>
                            </p:stCondLst>
                            <p:childTnLst>
                              <p:par>
                                <p:cTn id="152" presetID="26" presetClass="emph" presetSubtype="0" fill="hold" nodeType="clickEffect">
                                  <p:stCondLst>
                                    <p:cond delay="0"/>
                                  </p:stCondLst>
                                  <p:childTnLst>
                                    <p:animEffect transition="out" filter="fade">
                                      <p:cBhvr>
                                        <p:cTn id="153" dur="500" tmFilter="0, 0; .2, .5; .8, .5; 1, 0"/>
                                        <p:tgtEl>
                                          <p:spTgt spid="12"/>
                                        </p:tgtEl>
                                      </p:cBhvr>
                                    </p:animEffect>
                                    <p:animScale>
                                      <p:cBhvr>
                                        <p:cTn id="154" dur="250" autoRev="1" fill="hold"/>
                                        <p:tgtEl>
                                          <p:spTgt spid="12"/>
                                        </p:tgtEl>
                                      </p:cBhvr>
                                      <p:by x="105000" y="105000"/>
                                    </p:animScale>
                                  </p:childTnLst>
                                </p:cTn>
                              </p:par>
                              <p:par>
                                <p:cTn id="155" presetID="26" presetClass="emph" presetSubtype="0" fill="hold" nodeType="withEffect">
                                  <p:stCondLst>
                                    <p:cond delay="0"/>
                                  </p:stCondLst>
                                  <p:childTnLst>
                                    <p:animEffect transition="out" filter="fade">
                                      <p:cBhvr>
                                        <p:cTn id="156" dur="500" tmFilter="0, 0; .2, .5; .8, .5; 1, 0"/>
                                        <p:tgtEl>
                                          <p:spTgt spid="41"/>
                                        </p:tgtEl>
                                      </p:cBhvr>
                                    </p:animEffect>
                                    <p:animScale>
                                      <p:cBhvr>
                                        <p:cTn id="157" dur="250" autoRev="1" fill="hold"/>
                                        <p:tgtEl>
                                          <p:spTgt spid="41"/>
                                        </p:tgtEl>
                                      </p:cBhvr>
                                      <p:by x="105000" y="105000"/>
                                    </p:animScale>
                                  </p:childTnLst>
                                </p:cTn>
                              </p:par>
                              <p:par>
                                <p:cTn id="158" presetID="26" presetClass="emph" presetSubtype="0" fill="hold" grpId="1" nodeType="withEffect">
                                  <p:stCondLst>
                                    <p:cond delay="0"/>
                                  </p:stCondLst>
                                  <p:childTnLst>
                                    <p:animEffect transition="out" filter="fade">
                                      <p:cBhvr>
                                        <p:cTn id="159" dur="500" tmFilter="0, 0; .2, .5; .8, .5; 1, 0"/>
                                        <p:tgtEl>
                                          <p:spTgt spid="14"/>
                                        </p:tgtEl>
                                      </p:cBhvr>
                                    </p:animEffect>
                                    <p:animScale>
                                      <p:cBhvr>
                                        <p:cTn id="160" dur="250" autoRev="1" fill="hold"/>
                                        <p:tgtEl>
                                          <p:spTgt spid="14"/>
                                        </p:tgtEl>
                                      </p:cBhvr>
                                      <p:by x="105000" y="105000"/>
                                    </p:animScale>
                                  </p:childTnLst>
                                </p:cTn>
                              </p:par>
                              <p:par>
                                <p:cTn id="161" presetID="26" presetClass="emph" presetSubtype="0" fill="hold" grpId="1" nodeType="withEffect">
                                  <p:stCondLst>
                                    <p:cond delay="0"/>
                                  </p:stCondLst>
                                  <p:childTnLst>
                                    <p:animEffect transition="out" filter="fade">
                                      <p:cBhvr>
                                        <p:cTn id="162" dur="500" tmFilter="0, 0; .2, .5; .8, .5; 1, 0"/>
                                        <p:tgtEl>
                                          <p:spTgt spid="43"/>
                                        </p:tgtEl>
                                      </p:cBhvr>
                                    </p:animEffect>
                                    <p:animScale>
                                      <p:cBhvr>
                                        <p:cTn id="163" dur="250" autoRev="1" fill="hold"/>
                                        <p:tgtEl>
                                          <p:spTgt spid="43"/>
                                        </p:tgtEl>
                                      </p:cBhvr>
                                      <p:by x="105000" y="105000"/>
                                    </p:animScale>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18"/>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3" presetClass="emph" presetSubtype="2" fill="hold" grpId="2" nodeType="clickEffect">
                                  <p:stCondLst>
                                    <p:cond delay="0"/>
                                  </p:stCondLst>
                                  <p:childTnLst>
                                    <p:animClr clrSpc="rgb" dir="cw">
                                      <p:cBhvr override="childStyle">
                                        <p:cTn id="171" dur="1000" fill="hold"/>
                                        <p:tgtEl>
                                          <p:spTgt spid="11"/>
                                        </p:tgtEl>
                                        <p:attrNameLst>
                                          <p:attrName>style.color</p:attrName>
                                        </p:attrNameLst>
                                      </p:cBhvr>
                                      <p:to>
                                        <a:srgbClr val="FF0000"/>
                                      </p:to>
                                    </p:animClr>
                                  </p:childTnLst>
                                </p:cTn>
                              </p:par>
                              <p:par>
                                <p:cTn id="172" presetID="3" presetClass="emph" presetSubtype="2" fill="hold" grpId="2" nodeType="withEffect">
                                  <p:stCondLst>
                                    <p:cond delay="0"/>
                                  </p:stCondLst>
                                  <p:childTnLst>
                                    <p:animClr clrSpc="rgb" dir="cw">
                                      <p:cBhvr override="childStyle">
                                        <p:cTn id="173" dur="1000" fill="hold"/>
                                        <p:tgtEl>
                                          <p:spTgt spid="14"/>
                                        </p:tgtEl>
                                        <p:attrNameLst>
                                          <p:attrName>style.color</p:attrName>
                                        </p:attrNameLst>
                                      </p:cBhvr>
                                      <p:to>
                                        <a:srgbClr val="FF0000"/>
                                      </p:to>
                                    </p:animClr>
                                  </p:childTnLst>
                                </p:cTn>
                              </p:par>
                              <p:par>
                                <p:cTn id="174" presetID="7" presetClass="emph" presetSubtype="2" fill="hold" nodeType="withEffect">
                                  <p:stCondLst>
                                    <p:cond delay="0"/>
                                  </p:stCondLst>
                                  <p:childTnLst>
                                    <p:animClr clrSpc="rgb" dir="cw">
                                      <p:cBhvr>
                                        <p:cTn id="175" dur="1000" fill="hold"/>
                                        <p:tgtEl>
                                          <p:spTgt spid="9"/>
                                        </p:tgtEl>
                                        <p:attrNameLst>
                                          <p:attrName>stroke.color</p:attrName>
                                        </p:attrNameLst>
                                      </p:cBhvr>
                                      <p:to>
                                        <a:srgbClr val="FF0000"/>
                                      </p:to>
                                    </p:animClr>
                                    <p:set>
                                      <p:cBhvr>
                                        <p:cTn id="176" dur="1000" fill="hold"/>
                                        <p:tgtEl>
                                          <p:spTgt spid="9"/>
                                        </p:tgtEl>
                                        <p:attrNameLst>
                                          <p:attrName>stroke.on</p:attrName>
                                        </p:attrNameLst>
                                      </p:cBhvr>
                                      <p:to>
                                        <p:strVal val="true"/>
                                      </p:to>
                                    </p:set>
                                  </p:childTnLst>
                                </p:cTn>
                              </p:par>
                              <p:par>
                                <p:cTn id="177" presetID="7" presetClass="emph" presetSubtype="2" fill="hold" nodeType="withEffect">
                                  <p:stCondLst>
                                    <p:cond delay="0"/>
                                  </p:stCondLst>
                                  <p:childTnLst>
                                    <p:animClr clrSpc="rgb" dir="cw">
                                      <p:cBhvr>
                                        <p:cTn id="178" dur="1000" fill="hold"/>
                                        <p:tgtEl>
                                          <p:spTgt spid="12"/>
                                        </p:tgtEl>
                                        <p:attrNameLst>
                                          <p:attrName>stroke.color</p:attrName>
                                        </p:attrNameLst>
                                      </p:cBhvr>
                                      <p:to>
                                        <a:srgbClr val="FF0000"/>
                                      </p:to>
                                    </p:animClr>
                                    <p:set>
                                      <p:cBhvr>
                                        <p:cTn id="179" dur="1000" fill="hold"/>
                                        <p:tgtEl>
                                          <p:spTgt spid="12"/>
                                        </p:tgtEl>
                                        <p:attrNameLst>
                                          <p:attrName>stroke.on</p:attrName>
                                        </p:attrNameLst>
                                      </p:cBhvr>
                                      <p:to>
                                        <p:strVal val="true"/>
                                      </p:to>
                                    </p:set>
                                  </p:childTnLst>
                                </p:cTn>
                              </p:par>
                            </p:childTnLst>
                          </p:cTn>
                        </p:par>
                      </p:childTnLst>
                    </p:cTn>
                  </p:par>
                  <p:par>
                    <p:cTn id="180" fill="hold">
                      <p:stCondLst>
                        <p:cond delay="indefinite"/>
                      </p:stCondLst>
                      <p:childTnLst>
                        <p:par>
                          <p:cTn id="181" fill="hold">
                            <p:stCondLst>
                              <p:cond delay="0"/>
                            </p:stCondLst>
                            <p:childTnLst>
                              <p:par>
                                <p:cTn id="182" presetID="1" presetClass="entr" presetSubtype="0" fill="hold" grpId="0" nodeType="clickEffect">
                                  <p:stCondLst>
                                    <p:cond delay="0"/>
                                  </p:stCondLst>
                                  <p:childTnLst>
                                    <p:set>
                                      <p:cBhvr>
                                        <p:cTn id="183" dur="1" fill="hold">
                                          <p:stCondLst>
                                            <p:cond delay="0"/>
                                          </p:stCondLst>
                                        </p:cTn>
                                        <p:tgtEl>
                                          <p:spTgt spid="19"/>
                                        </p:tgtEl>
                                        <p:attrNameLst>
                                          <p:attrName>style.visibility</p:attrName>
                                        </p:attrNameLst>
                                      </p:cBhvr>
                                      <p:to>
                                        <p:strVal val="visible"/>
                                      </p:to>
                                    </p:set>
                                  </p:childTnLst>
                                </p:cTn>
                              </p:par>
                              <p:par>
                                <p:cTn id="184" presetID="1" presetClass="entr" presetSubtype="0" fill="hold" grpId="0" nodeType="withEffect">
                                  <p:stCondLst>
                                    <p:cond delay="0"/>
                                  </p:stCondLst>
                                  <p:childTnLst>
                                    <p:set>
                                      <p:cBhvr>
                                        <p:cTn id="185" dur="1" fill="hold">
                                          <p:stCondLst>
                                            <p:cond delay="0"/>
                                          </p:stCondLst>
                                        </p:cTn>
                                        <p:tgtEl>
                                          <p:spTgt spid="20"/>
                                        </p:tgtEl>
                                        <p:attrNameLst>
                                          <p:attrName>style.visibility</p:attrName>
                                        </p:attrNameLst>
                                      </p:cBhvr>
                                      <p:to>
                                        <p:strVal val="visible"/>
                                      </p:to>
                                    </p:set>
                                  </p:childTnLst>
                                </p:cTn>
                              </p:par>
                            </p:childTnLst>
                          </p:cTn>
                        </p:par>
                      </p:childTnLst>
                    </p:cTn>
                  </p:par>
                  <p:par>
                    <p:cTn id="186" fill="hold">
                      <p:stCondLst>
                        <p:cond delay="indefinite"/>
                      </p:stCondLst>
                      <p:childTnLst>
                        <p:par>
                          <p:cTn id="187" fill="hold">
                            <p:stCondLst>
                              <p:cond delay="0"/>
                            </p:stCondLst>
                            <p:childTnLst>
                              <p:par>
                                <p:cTn id="188" presetID="3" presetClass="emph" presetSubtype="2" fill="hold" grpId="2" nodeType="clickEffect">
                                  <p:stCondLst>
                                    <p:cond delay="0"/>
                                  </p:stCondLst>
                                  <p:childTnLst>
                                    <p:animClr clrSpc="rgb" dir="cw">
                                      <p:cBhvr override="childStyle">
                                        <p:cTn id="189" dur="1000" fill="hold"/>
                                        <p:tgtEl>
                                          <p:spTgt spid="42"/>
                                        </p:tgtEl>
                                        <p:attrNameLst>
                                          <p:attrName>style.color</p:attrName>
                                        </p:attrNameLst>
                                      </p:cBhvr>
                                      <p:to>
                                        <a:schemeClr val="accent2"/>
                                      </p:to>
                                    </p:animClr>
                                  </p:childTnLst>
                                </p:cTn>
                              </p:par>
                              <p:par>
                                <p:cTn id="190" presetID="3" presetClass="emph" presetSubtype="2" fill="hold" grpId="2" nodeType="withEffect">
                                  <p:stCondLst>
                                    <p:cond delay="0"/>
                                  </p:stCondLst>
                                  <p:childTnLst>
                                    <p:animClr clrSpc="rgb" dir="cw">
                                      <p:cBhvr override="childStyle">
                                        <p:cTn id="191" dur="1000" fill="hold"/>
                                        <p:tgtEl>
                                          <p:spTgt spid="43"/>
                                        </p:tgtEl>
                                        <p:attrNameLst>
                                          <p:attrName>style.color</p:attrName>
                                        </p:attrNameLst>
                                      </p:cBhvr>
                                      <p:to>
                                        <a:schemeClr val="accent2"/>
                                      </p:to>
                                    </p:animClr>
                                  </p:childTnLst>
                                </p:cTn>
                              </p:par>
                              <p:par>
                                <p:cTn id="192" presetID="7" presetClass="emph" presetSubtype="2" fill="hold" nodeType="withEffect">
                                  <p:stCondLst>
                                    <p:cond delay="0"/>
                                  </p:stCondLst>
                                  <p:childTnLst>
                                    <p:animClr clrSpc="rgb" dir="cw">
                                      <p:cBhvr>
                                        <p:cTn id="193" dur="1000" fill="hold"/>
                                        <p:tgtEl>
                                          <p:spTgt spid="40"/>
                                        </p:tgtEl>
                                        <p:attrNameLst>
                                          <p:attrName>stroke.color</p:attrName>
                                        </p:attrNameLst>
                                      </p:cBhvr>
                                      <p:to>
                                        <a:schemeClr val="accent2"/>
                                      </p:to>
                                    </p:animClr>
                                    <p:set>
                                      <p:cBhvr>
                                        <p:cTn id="194" dur="1000" fill="hold"/>
                                        <p:tgtEl>
                                          <p:spTgt spid="40"/>
                                        </p:tgtEl>
                                        <p:attrNameLst>
                                          <p:attrName>stroke.on</p:attrName>
                                        </p:attrNameLst>
                                      </p:cBhvr>
                                      <p:to>
                                        <p:strVal val="true"/>
                                      </p:to>
                                    </p:set>
                                  </p:childTnLst>
                                </p:cTn>
                              </p:par>
                              <p:par>
                                <p:cTn id="195" presetID="7" presetClass="emph" presetSubtype="2" fill="hold" nodeType="withEffect">
                                  <p:stCondLst>
                                    <p:cond delay="0"/>
                                  </p:stCondLst>
                                  <p:childTnLst>
                                    <p:animClr clrSpc="rgb" dir="cw">
                                      <p:cBhvr>
                                        <p:cTn id="196" dur="1000" fill="hold"/>
                                        <p:tgtEl>
                                          <p:spTgt spid="41"/>
                                        </p:tgtEl>
                                        <p:attrNameLst>
                                          <p:attrName>stroke.color</p:attrName>
                                        </p:attrNameLst>
                                      </p:cBhvr>
                                      <p:to>
                                        <a:schemeClr val="accent2"/>
                                      </p:to>
                                    </p:animClr>
                                    <p:set>
                                      <p:cBhvr>
                                        <p:cTn id="197" dur="1000" fill="hold"/>
                                        <p:tgtEl>
                                          <p:spTgt spid="41"/>
                                        </p:tgtEl>
                                        <p:attrNameLst>
                                          <p:attrName>stroke.on</p:attrName>
                                        </p:attrNameLst>
                                      </p:cBhvr>
                                      <p:to>
                                        <p:strVal val="true"/>
                                      </p:to>
                                    </p:set>
                                  </p:childTnLst>
                                </p:cTn>
                              </p:par>
                            </p:childTnLst>
                          </p:cTn>
                        </p:par>
                      </p:childTnLst>
                    </p:cTn>
                  </p:par>
                  <p:par>
                    <p:cTn id="198" fill="hold">
                      <p:stCondLst>
                        <p:cond delay="indefinite"/>
                      </p:stCondLst>
                      <p:childTnLst>
                        <p:par>
                          <p:cTn id="199" fill="hold">
                            <p:stCondLst>
                              <p:cond delay="0"/>
                            </p:stCondLst>
                            <p:childTnLst>
                              <p:par>
                                <p:cTn id="200" presetID="1" presetClass="entr" presetSubtype="0" fill="hold" grpId="0" nodeType="clickEffect">
                                  <p:stCondLst>
                                    <p:cond delay="0"/>
                                  </p:stCondLst>
                                  <p:childTnLst>
                                    <p:set>
                                      <p:cBhvr>
                                        <p:cTn id="201" dur="1" fill="hold">
                                          <p:stCondLst>
                                            <p:cond delay="0"/>
                                          </p:stCondLst>
                                        </p:cTn>
                                        <p:tgtEl>
                                          <p:spTgt spid="21"/>
                                        </p:tgtEl>
                                        <p:attrNameLst>
                                          <p:attrName>style.visibility</p:attrName>
                                        </p:attrNameLst>
                                      </p:cBhvr>
                                      <p:to>
                                        <p:strVal val="visible"/>
                                      </p:to>
                                    </p:set>
                                  </p:childTnLst>
                                </p:cTn>
                              </p:par>
                              <p:par>
                                <p:cTn id="202" presetID="1" presetClass="entr" presetSubtype="0" fill="hold" grpId="0" nodeType="withEffect">
                                  <p:stCondLst>
                                    <p:cond delay="0"/>
                                  </p:stCondLst>
                                  <p:childTnLst>
                                    <p:set>
                                      <p:cBhvr>
                                        <p:cTn id="20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11" grpId="0"/>
      <p:bldP spid="11" grpId="1"/>
      <p:bldP spid="11" grpId="2"/>
      <p:bldP spid="14" grpId="0"/>
      <p:bldP spid="14" grpId="1"/>
      <p:bldP spid="14" grpId="2"/>
      <p:bldP spid="17" grpId="0"/>
      <p:bldP spid="18" grpId="0"/>
      <p:bldP spid="19" grpId="0"/>
      <p:bldP spid="20" grpId="0"/>
      <p:bldP spid="21" grpId="0"/>
      <p:bldP spid="22" grpId="0"/>
      <p:bldP spid="42" grpId="0"/>
      <p:bldP spid="42" grpId="1"/>
      <p:bldP spid="42" grpId="2"/>
      <p:bldP spid="43" grpId="0"/>
      <p:bldP spid="43" grpId="1"/>
      <p:bldP spid="43"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413413" y="1058074"/>
          <a:ext cx="5040000" cy="3528000"/>
        </p:xfrm>
        <a:graphic>
          <a:graphicData uri="http://schemas.openxmlformats.org/drawingml/2006/table">
            <a:tbl>
              <a:tblPr firstRow="1" bandRow="1">
                <a:tableStyleId>{5C22544A-7EE6-4342-B048-85BDC9FD1C3A}</a:tableStyleId>
              </a:tblPr>
              <a:tblGrid>
                <a:gridCol w="504000">
                  <a:extLst>
                    <a:ext uri="{9D8B030D-6E8A-4147-A177-3AD203B41FA5}">
                      <a16:colId xmlns:a16="http://schemas.microsoft.com/office/drawing/2014/main" val="3430834287"/>
                    </a:ext>
                  </a:extLst>
                </a:gridCol>
                <a:gridCol w="504000">
                  <a:extLst>
                    <a:ext uri="{9D8B030D-6E8A-4147-A177-3AD203B41FA5}">
                      <a16:colId xmlns:a16="http://schemas.microsoft.com/office/drawing/2014/main" val="3118840842"/>
                    </a:ext>
                  </a:extLst>
                </a:gridCol>
                <a:gridCol w="504000">
                  <a:extLst>
                    <a:ext uri="{9D8B030D-6E8A-4147-A177-3AD203B41FA5}">
                      <a16:colId xmlns:a16="http://schemas.microsoft.com/office/drawing/2014/main" val="2647771978"/>
                    </a:ext>
                  </a:extLst>
                </a:gridCol>
                <a:gridCol w="504000">
                  <a:extLst>
                    <a:ext uri="{9D8B030D-6E8A-4147-A177-3AD203B41FA5}">
                      <a16:colId xmlns:a16="http://schemas.microsoft.com/office/drawing/2014/main" val="2152385744"/>
                    </a:ext>
                  </a:extLst>
                </a:gridCol>
                <a:gridCol w="504000">
                  <a:extLst>
                    <a:ext uri="{9D8B030D-6E8A-4147-A177-3AD203B41FA5}">
                      <a16:colId xmlns:a16="http://schemas.microsoft.com/office/drawing/2014/main" val="371143817"/>
                    </a:ext>
                  </a:extLst>
                </a:gridCol>
                <a:gridCol w="504000">
                  <a:extLst>
                    <a:ext uri="{9D8B030D-6E8A-4147-A177-3AD203B41FA5}">
                      <a16:colId xmlns:a16="http://schemas.microsoft.com/office/drawing/2014/main" val="4287644847"/>
                    </a:ext>
                  </a:extLst>
                </a:gridCol>
                <a:gridCol w="504000">
                  <a:extLst>
                    <a:ext uri="{9D8B030D-6E8A-4147-A177-3AD203B41FA5}">
                      <a16:colId xmlns:a16="http://schemas.microsoft.com/office/drawing/2014/main" val="4115157896"/>
                    </a:ext>
                  </a:extLst>
                </a:gridCol>
                <a:gridCol w="504000">
                  <a:extLst>
                    <a:ext uri="{9D8B030D-6E8A-4147-A177-3AD203B41FA5}">
                      <a16:colId xmlns:a16="http://schemas.microsoft.com/office/drawing/2014/main" val="1901769775"/>
                    </a:ext>
                  </a:extLst>
                </a:gridCol>
                <a:gridCol w="504000">
                  <a:extLst>
                    <a:ext uri="{9D8B030D-6E8A-4147-A177-3AD203B41FA5}">
                      <a16:colId xmlns:a16="http://schemas.microsoft.com/office/drawing/2014/main" val="948267230"/>
                    </a:ext>
                  </a:extLst>
                </a:gridCol>
                <a:gridCol w="504000">
                  <a:extLst>
                    <a:ext uri="{9D8B030D-6E8A-4147-A177-3AD203B41FA5}">
                      <a16:colId xmlns:a16="http://schemas.microsoft.com/office/drawing/2014/main" val="3932146019"/>
                    </a:ext>
                  </a:extLst>
                </a:gridCol>
              </a:tblGrid>
              <a:tr h="504000">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226848632"/>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48640435"/>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31760844"/>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33629487"/>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438997720"/>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510017413"/>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04954769"/>
                  </a:ext>
                </a:extLst>
              </a:tr>
            </a:tbl>
          </a:graphicData>
        </a:graphic>
      </p:graphicFrame>
      <p:cxnSp>
        <p:nvCxnSpPr>
          <p:cNvPr id="5" name="Straight Arrow Connector 4"/>
          <p:cNvCxnSpPr>
            <a:cxnSpLocks/>
          </p:cNvCxnSpPr>
          <p:nvPr/>
        </p:nvCxnSpPr>
        <p:spPr>
          <a:xfrm rot="5400000">
            <a:off x="3044138" y="1311943"/>
            <a:ext cx="514759"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642482" y="1111888"/>
            <a:ext cx="159045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cm</a:t>
            </a:r>
          </a:p>
        </p:txBody>
      </p:sp>
      <p:sp>
        <p:nvSpPr>
          <p:cNvPr id="7" name="L-Shape 6"/>
          <p:cNvSpPr/>
          <p:nvPr/>
        </p:nvSpPr>
        <p:spPr>
          <a:xfrm>
            <a:off x="4423930" y="1551099"/>
            <a:ext cx="3000375" cy="2009164"/>
          </a:xfrm>
          <a:prstGeom prst="corner">
            <a:avLst>
              <a:gd name="adj1" fmla="val 49450"/>
              <a:gd name="adj2" fmla="val 50356"/>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4519726" y="975101"/>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cm</a:t>
            </a:r>
          </a:p>
        </p:txBody>
      </p:sp>
      <p:sp>
        <p:nvSpPr>
          <p:cNvPr id="14" name="TextBox 13"/>
          <p:cNvSpPr txBox="1"/>
          <p:nvPr/>
        </p:nvSpPr>
        <p:spPr>
          <a:xfrm>
            <a:off x="7585621" y="2782223"/>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cm</a:t>
            </a:r>
          </a:p>
        </p:txBody>
      </p:sp>
      <p:sp>
        <p:nvSpPr>
          <p:cNvPr id="17" name="TextBox 16"/>
          <p:cNvSpPr txBox="1"/>
          <p:nvPr/>
        </p:nvSpPr>
        <p:spPr>
          <a:xfrm>
            <a:off x="2772557" y="5088611"/>
            <a:ext cx="475482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4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6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4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20 cm</a:t>
            </a:r>
          </a:p>
        </p:txBody>
      </p:sp>
      <p:sp>
        <p:nvSpPr>
          <p:cNvPr id="18" name="TextBox 17"/>
          <p:cNvSpPr txBox="1"/>
          <p:nvPr/>
        </p:nvSpPr>
        <p:spPr>
          <a:xfrm>
            <a:off x="2772558" y="5554719"/>
            <a:ext cx="177484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6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4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Arial" panose="020B0604020202020204" pitchFamily="34" charset="0"/>
              </a:rPr>
              <a:t>10</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cxnSp>
        <p:nvCxnSpPr>
          <p:cNvPr id="13" name="Straight Connector 12">
            <a:extLst>
              <a:ext uri="{FF2B5EF4-FFF2-40B4-BE49-F238E27FC236}">
                <a16:creationId xmlns:a16="http://schemas.microsoft.com/office/drawing/2014/main" id="{A8028E8C-9D0C-493A-AA69-2F3484A81858}"/>
              </a:ext>
            </a:extLst>
          </p:cNvPr>
          <p:cNvCxnSpPr/>
          <p:nvPr/>
        </p:nvCxnSpPr>
        <p:spPr>
          <a:xfrm flipV="1">
            <a:off x="4666827" y="1411256"/>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2D43850-527D-42D8-B74C-05DC467E3E22}"/>
              </a:ext>
            </a:extLst>
          </p:cNvPr>
          <p:cNvCxnSpPr>
            <a:cxnSpLocks/>
          </p:cNvCxnSpPr>
          <p:nvPr/>
        </p:nvCxnSpPr>
        <p:spPr>
          <a:xfrm flipV="1">
            <a:off x="5151121" y="1411256"/>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A26EEE-568C-43E6-BD74-16FBC6272600}"/>
              </a:ext>
            </a:extLst>
          </p:cNvPr>
          <p:cNvCxnSpPr>
            <a:cxnSpLocks/>
          </p:cNvCxnSpPr>
          <p:nvPr/>
        </p:nvCxnSpPr>
        <p:spPr>
          <a:xfrm rot="5400000" flipV="1">
            <a:off x="5430412" y="1730016"/>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A586845-AF92-4BD0-BB01-45A11D207F99}"/>
              </a:ext>
            </a:extLst>
          </p:cNvPr>
          <p:cNvCxnSpPr>
            <a:cxnSpLocks/>
          </p:cNvCxnSpPr>
          <p:nvPr/>
        </p:nvCxnSpPr>
        <p:spPr>
          <a:xfrm rot="5400000" flipV="1">
            <a:off x="5430412" y="2179455"/>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B122FFA-80AE-4B86-8713-27774C7F15F9}"/>
              </a:ext>
            </a:extLst>
          </p:cNvPr>
          <p:cNvCxnSpPr/>
          <p:nvPr/>
        </p:nvCxnSpPr>
        <p:spPr>
          <a:xfrm flipV="1">
            <a:off x="5695953" y="2422611"/>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911DE35-717C-4AE3-BCC9-A55FADEAB630}"/>
              </a:ext>
            </a:extLst>
          </p:cNvPr>
          <p:cNvCxnSpPr/>
          <p:nvPr/>
        </p:nvCxnSpPr>
        <p:spPr>
          <a:xfrm flipV="1">
            <a:off x="6177978" y="2422611"/>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2C4EE2-7488-4043-A9C5-20CD2D315B47}"/>
              </a:ext>
            </a:extLst>
          </p:cNvPr>
          <p:cNvCxnSpPr>
            <a:cxnSpLocks/>
          </p:cNvCxnSpPr>
          <p:nvPr/>
        </p:nvCxnSpPr>
        <p:spPr>
          <a:xfrm rot="10800000" flipV="1">
            <a:off x="6682454" y="2422611"/>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3CB8B00-BAA5-480A-98F7-BB7B051EDF31}"/>
              </a:ext>
            </a:extLst>
          </p:cNvPr>
          <p:cNvCxnSpPr>
            <a:cxnSpLocks/>
          </p:cNvCxnSpPr>
          <p:nvPr/>
        </p:nvCxnSpPr>
        <p:spPr>
          <a:xfrm rot="5400000" flipV="1">
            <a:off x="7439263" y="2659942"/>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7C0C9C-C7D9-4366-B391-61C024A8175C}"/>
              </a:ext>
            </a:extLst>
          </p:cNvPr>
          <p:cNvCxnSpPr>
            <a:cxnSpLocks/>
          </p:cNvCxnSpPr>
          <p:nvPr/>
        </p:nvCxnSpPr>
        <p:spPr>
          <a:xfrm rot="5400000" flipV="1">
            <a:off x="7445778" y="3127302"/>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DAC9C48-2CF0-4CED-8FC4-110E36E068F4}"/>
              </a:ext>
            </a:extLst>
          </p:cNvPr>
          <p:cNvCxnSpPr>
            <a:cxnSpLocks/>
          </p:cNvCxnSpPr>
          <p:nvPr/>
        </p:nvCxnSpPr>
        <p:spPr>
          <a:xfrm rot="10800000" flipV="1">
            <a:off x="7196196" y="3429000"/>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F57FE88-889F-4AA8-B26D-08783BA5D4C3}"/>
              </a:ext>
            </a:extLst>
          </p:cNvPr>
          <p:cNvCxnSpPr>
            <a:cxnSpLocks/>
          </p:cNvCxnSpPr>
          <p:nvPr/>
        </p:nvCxnSpPr>
        <p:spPr>
          <a:xfrm rot="10800000" flipV="1">
            <a:off x="6682454" y="3420419"/>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E1C3ABF-5174-478C-B5C6-8CFD09EBB0A4}"/>
              </a:ext>
            </a:extLst>
          </p:cNvPr>
          <p:cNvCxnSpPr>
            <a:cxnSpLocks/>
          </p:cNvCxnSpPr>
          <p:nvPr/>
        </p:nvCxnSpPr>
        <p:spPr>
          <a:xfrm rot="10800000" flipV="1">
            <a:off x="6168712" y="3411838"/>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15A3E8A-480A-4F9C-BE11-27F99B18B59A}"/>
              </a:ext>
            </a:extLst>
          </p:cNvPr>
          <p:cNvCxnSpPr>
            <a:cxnSpLocks/>
          </p:cNvCxnSpPr>
          <p:nvPr/>
        </p:nvCxnSpPr>
        <p:spPr>
          <a:xfrm rot="10800000" flipV="1">
            <a:off x="5654970" y="3403257"/>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1E79228-A8D7-4184-AF1C-09392979B1D9}"/>
              </a:ext>
            </a:extLst>
          </p:cNvPr>
          <p:cNvCxnSpPr>
            <a:cxnSpLocks/>
          </p:cNvCxnSpPr>
          <p:nvPr/>
        </p:nvCxnSpPr>
        <p:spPr>
          <a:xfrm rot="10800000" flipV="1">
            <a:off x="5141228" y="3394676"/>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1660BEF-0A9B-460D-AE09-99C097544EE8}"/>
              </a:ext>
            </a:extLst>
          </p:cNvPr>
          <p:cNvCxnSpPr>
            <a:cxnSpLocks/>
          </p:cNvCxnSpPr>
          <p:nvPr/>
        </p:nvCxnSpPr>
        <p:spPr>
          <a:xfrm rot="10800000" flipV="1">
            <a:off x="4627486" y="3386095"/>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B69E6E-C27E-4FC0-BEA8-2FDB5C84933A}"/>
              </a:ext>
            </a:extLst>
          </p:cNvPr>
          <p:cNvCxnSpPr>
            <a:cxnSpLocks/>
          </p:cNvCxnSpPr>
          <p:nvPr/>
        </p:nvCxnSpPr>
        <p:spPr>
          <a:xfrm rot="16200000" flipV="1">
            <a:off x="4406976" y="3161167"/>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BC50FB1-3EA5-496D-8204-7E56B449A775}"/>
              </a:ext>
            </a:extLst>
          </p:cNvPr>
          <p:cNvCxnSpPr>
            <a:cxnSpLocks/>
          </p:cNvCxnSpPr>
          <p:nvPr/>
        </p:nvCxnSpPr>
        <p:spPr>
          <a:xfrm rot="16200000" flipV="1">
            <a:off x="4406976" y="2692401"/>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46FE9E7-566C-42C1-9424-4EFCED275944}"/>
              </a:ext>
            </a:extLst>
          </p:cNvPr>
          <p:cNvCxnSpPr>
            <a:cxnSpLocks/>
          </p:cNvCxnSpPr>
          <p:nvPr/>
        </p:nvCxnSpPr>
        <p:spPr>
          <a:xfrm rot="16200000" flipV="1">
            <a:off x="4406976" y="2192582"/>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821D39A-9947-4977-9F92-FF5F630337B2}"/>
              </a:ext>
            </a:extLst>
          </p:cNvPr>
          <p:cNvSpPr txBox="1"/>
          <p:nvPr/>
        </p:nvSpPr>
        <p:spPr>
          <a:xfrm>
            <a:off x="5487541" y="3657525"/>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6 cm</a:t>
            </a:r>
          </a:p>
        </p:txBody>
      </p:sp>
      <p:sp>
        <p:nvSpPr>
          <p:cNvPr id="43" name="TextBox 42">
            <a:extLst>
              <a:ext uri="{FF2B5EF4-FFF2-40B4-BE49-F238E27FC236}">
                <a16:creationId xmlns:a16="http://schemas.microsoft.com/office/drawing/2014/main" id="{6EE516F5-D14A-4B71-81DB-5404DD06C1E3}"/>
              </a:ext>
            </a:extLst>
          </p:cNvPr>
          <p:cNvSpPr txBox="1"/>
          <p:nvPr/>
        </p:nvSpPr>
        <p:spPr>
          <a:xfrm>
            <a:off x="3390938" y="2443847"/>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cm</a:t>
            </a:r>
          </a:p>
        </p:txBody>
      </p:sp>
      <p:cxnSp>
        <p:nvCxnSpPr>
          <p:cNvPr id="44" name="Straight Connector 43">
            <a:extLst>
              <a:ext uri="{FF2B5EF4-FFF2-40B4-BE49-F238E27FC236}">
                <a16:creationId xmlns:a16="http://schemas.microsoft.com/office/drawing/2014/main" id="{5BE6EF81-62BD-471E-BA52-88A6EF5904E5}"/>
              </a:ext>
            </a:extLst>
          </p:cNvPr>
          <p:cNvCxnSpPr>
            <a:cxnSpLocks/>
          </p:cNvCxnSpPr>
          <p:nvPr/>
        </p:nvCxnSpPr>
        <p:spPr>
          <a:xfrm rot="10800000" flipV="1">
            <a:off x="7160705" y="2414585"/>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2F39B94-CA49-40D5-BA30-4604D73C00DA}"/>
              </a:ext>
            </a:extLst>
          </p:cNvPr>
          <p:cNvCxnSpPr>
            <a:cxnSpLocks/>
          </p:cNvCxnSpPr>
          <p:nvPr/>
        </p:nvCxnSpPr>
        <p:spPr>
          <a:xfrm rot="16200000" flipV="1">
            <a:off x="4419533" y="1710809"/>
            <a:ext cx="0" cy="2796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3576C6D-88D3-421C-819D-F68E37CCABC4}"/>
              </a:ext>
            </a:extLst>
          </p:cNvPr>
          <p:cNvSpPr txBox="1"/>
          <p:nvPr/>
        </p:nvSpPr>
        <p:spPr>
          <a:xfrm>
            <a:off x="5514361" y="1713339"/>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cm</a:t>
            </a:r>
          </a:p>
        </p:txBody>
      </p:sp>
      <p:sp>
        <p:nvSpPr>
          <p:cNvPr id="47" name="TextBox 46">
            <a:extLst>
              <a:ext uri="{FF2B5EF4-FFF2-40B4-BE49-F238E27FC236}">
                <a16:creationId xmlns:a16="http://schemas.microsoft.com/office/drawing/2014/main" id="{1A249B3A-5CA4-4D4F-864F-F904E20C88BD}"/>
              </a:ext>
            </a:extLst>
          </p:cNvPr>
          <p:cNvSpPr txBox="1"/>
          <p:nvPr/>
        </p:nvSpPr>
        <p:spPr>
          <a:xfrm>
            <a:off x="6253301" y="2013529"/>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cm</a:t>
            </a:r>
          </a:p>
        </p:txBody>
      </p:sp>
      <p:sp>
        <p:nvSpPr>
          <p:cNvPr id="48" name="TextBox 47">
            <a:extLst>
              <a:ext uri="{FF2B5EF4-FFF2-40B4-BE49-F238E27FC236}">
                <a16:creationId xmlns:a16="http://schemas.microsoft.com/office/drawing/2014/main" id="{D502E978-5572-46AA-9312-C8A4963CBBB8}"/>
              </a:ext>
            </a:extLst>
          </p:cNvPr>
          <p:cNvSpPr txBox="1"/>
          <p:nvPr/>
        </p:nvSpPr>
        <p:spPr>
          <a:xfrm>
            <a:off x="2195752" y="4588917"/>
            <a:ext cx="525002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Do I need to count all the squares?</a:t>
            </a:r>
          </a:p>
        </p:txBody>
      </p:sp>
      <p:pic>
        <p:nvPicPr>
          <p:cNvPr id="49" name="Picture 48">
            <a:extLst>
              <a:ext uri="{FF2B5EF4-FFF2-40B4-BE49-F238E27FC236}">
                <a16:creationId xmlns:a16="http://schemas.microsoft.com/office/drawing/2014/main" id="{0FAB0C44-208F-44D9-8A57-D95310741F4E}"/>
              </a:ext>
            </a:extLst>
          </p:cNvPr>
          <p:cNvPicPr>
            <a:picLocks noChangeAspect="1"/>
          </p:cNvPicPr>
          <p:nvPr/>
        </p:nvPicPr>
        <p:blipFill>
          <a:blip r:embed="rId3"/>
          <a:stretch>
            <a:fillRect/>
          </a:stretch>
        </p:blipFill>
        <p:spPr>
          <a:xfrm>
            <a:off x="8746572" y="3919136"/>
            <a:ext cx="747045" cy="747045"/>
          </a:xfrm>
          <a:prstGeom prst="rect">
            <a:avLst/>
          </a:prstGeom>
        </p:spPr>
      </p:pic>
      <p:sp>
        <p:nvSpPr>
          <p:cNvPr id="50" name="TextBox 49">
            <a:extLst>
              <a:ext uri="{FF2B5EF4-FFF2-40B4-BE49-F238E27FC236}">
                <a16:creationId xmlns:a16="http://schemas.microsoft.com/office/drawing/2014/main" id="{A4BE8B24-7C97-41EB-BD25-8B282C5A1B94}"/>
              </a:ext>
            </a:extLst>
          </p:cNvPr>
          <p:cNvSpPr txBox="1"/>
          <p:nvPr/>
        </p:nvSpPr>
        <p:spPr>
          <a:xfrm>
            <a:off x="8128503" y="4638247"/>
            <a:ext cx="209513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Have a think</a:t>
            </a:r>
          </a:p>
        </p:txBody>
      </p:sp>
      <p:sp>
        <p:nvSpPr>
          <p:cNvPr id="51" name="TextBox 50">
            <a:extLst>
              <a:ext uri="{FF2B5EF4-FFF2-40B4-BE49-F238E27FC236}">
                <a16:creationId xmlns:a16="http://schemas.microsoft.com/office/drawing/2014/main" id="{1DCEB95C-0783-4ACA-955D-3BE54BB6148F}"/>
              </a:ext>
            </a:extLst>
          </p:cNvPr>
          <p:cNvSpPr txBox="1"/>
          <p:nvPr/>
        </p:nvSpPr>
        <p:spPr>
          <a:xfrm>
            <a:off x="2195751" y="443880"/>
            <a:ext cx="706533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What is the perimeter of this rectilinear shape?</a:t>
            </a:r>
          </a:p>
        </p:txBody>
      </p:sp>
      <p:sp>
        <p:nvSpPr>
          <p:cNvPr id="52" name="TextBox 51">
            <a:extLst>
              <a:ext uri="{FF2B5EF4-FFF2-40B4-BE49-F238E27FC236}">
                <a16:creationId xmlns:a16="http://schemas.microsoft.com/office/drawing/2014/main" id="{E074AF4D-3EF5-4894-AAB2-E32CE1989CF0}"/>
              </a:ext>
            </a:extLst>
          </p:cNvPr>
          <p:cNvSpPr txBox="1"/>
          <p:nvPr/>
        </p:nvSpPr>
        <p:spPr>
          <a:xfrm>
            <a:off x="6418588" y="5097151"/>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20 cm</a:t>
            </a:r>
          </a:p>
        </p:txBody>
      </p:sp>
      <mc:AlternateContent xmlns:mc="http://schemas.openxmlformats.org/markup-compatibility/2006">
        <mc:Choice xmlns:a14="http://schemas.microsoft.com/office/drawing/2010/main" Requires="a14">
          <p:sp>
            <p:nvSpPr>
              <p:cNvPr id="53" name="TextBox 52">
                <a:extLst>
                  <a:ext uri="{FF2B5EF4-FFF2-40B4-BE49-F238E27FC236}">
                    <a16:creationId xmlns:a16="http://schemas.microsoft.com/office/drawing/2014/main" id="{03440AB2-540C-4508-A12A-5D8D9CA7CC73}"/>
                  </a:ext>
                </a:extLst>
              </p:cNvPr>
              <p:cNvSpPr txBox="1"/>
              <p:nvPr/>
            </p:nvSpPr>
            <p:spPr>
              <a:xfrm>
                <a:off x="5036693" y="5554719"/>
                <a:ext cx="246734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10 </a:t>
                </a:r>
                <a14:m>
                  <m:oMath xmlns:m="http://schemas.openxmlformats.org/officeDocument/2006/math">
                    <m:r>
                      <a:rPr kumimoji="0" lang="en-GB" sz="28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m:t>
                    </m:r>
                  </m:oMath>
                </a14:m>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Arial" panose="020B0604020202020204" pitchFamily="34" charset="0"/>
                  </a:rPr>
                  <a:t>20 cm</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mc:Choice>
        <mc:Fallback>
          <p:sp>
            <p:nvSpPr>
              <p:cNvPr id="53" name="TextBox 52">
                <a:extLst>
                  <a:ext uri="{FF2B5EF4-FFF2-40B4-BE49-F238E27FC236}">
                    <a16:creationId xmlns:a16="http://schemas.microsoft.com/office/drawing/2014/main" id="{03440AB2-540C-4508-A12A-5D8D9CA7CC73}"/>
                  </a:ext>
                </a:extLst>
              </p:cNvPr>
              <p:cNvSpPr txBox="1">
                <a:spLocks noRot="1" noChangeAspect="1" noMove="1" noResize="1" noEditPoints="1" noAdjustHandles="1" noChangeArrowheads="1" noChangeShapeType="1" noTextEdit="1"/>
              </p:cNvSpPr>
              <p:nvPr/>
            </p:nvSpPr>
            <p:spPr>
              <a:xfrm>
                <a:off x="5036693" y="5554719"/>
                <a:ext cx="2467342" cy="523220"/>
              </a:xfrm>
              <a:prstGeom prst="rect">
                <a:avLst/>
              </a:prstGeom>
              <a:blipFill>
                <a:blip r:embed="rId4"/>
                <a:stretch>
                  <a:fillRect l="-4938" t="-13953" r="-4198" b="-32558"/>
                </a:stretch>
              </a:blipFill>
            </p:spPr>
            <p:txBody>
              <a:bodyPr/>
              <a:lstStyle/>
              <a:p>
                <a:r>
                  <a:rPr lang="en-GB">
                    <a:noFill/>
                  </a:rPr>
                  <a:t> </a:t>
                </a:r>
              </a:p>
            </p:txBody>
          </p:sp>
        </mc:Fallback>
      </mc:AlternateContent>
      <p:cxnSp>
        <p:nvCxnSpPr>
          <p:cNvPr id="10" name="Straight Connector 9">
            <a:extLst>
              <a:ext uri="{FF2B5EF4-FFF2-40B4-BE49-F238E27FC236}">
                <a16:creationId xmlns:a16="http://schemas.microsoft.com/office/drawing/2014/main" id="{D8ABECA0-9830-4E3C-9CD3-89E71F88DE67}"/>
              </a:ext>
            </a:extLst>
          </p:cNvPr>
          <p:cNvCxnSpPr>
            <a:cxnSpLocks/>
          </p:cNvCxnSpPr>
          <p:nvPr/>
        </p:nvCxnSpPr>
        <p:spPr>
          <a:xfrm>
            <a:off x="5431373" y="1531112"/>
            <a:ext cx="0" cy="104372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D365230-6E8B-4761-B47C-847B5C3F49DE}"/>
              </a:ext>
            </a:extLst>
          </p:cNvPr>
          <p:cNvCxnSpPr>
            <a:cxnSpLocks/>
          </p:cNvCxnSpPr>
          <p:nvPr/>
        </p:nvCxnSpPr>
        <p:spPr>
          <a:xfrm flipH="1" flipV="1">
            <a:off x="5431373" y="2566105"/>
            <a:ext cx="2007890" cy="873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E492F3CB-9DBF-4633-95AD-C8CCF34DF256}"/>
              </a:ext>
            </a:extLst>
          </p:cNvPr>
          <p:cNvSpPr/>
          <p:nvPr/>
        </p:nvSpPr>
        <p:spPr>
          <a:xfrm>
            <a:off x="4437743" y="1573371"/>
            <a:ext cx="2983439" cy="1980650"/>
          </a:xfrm>
          <a:prstGeom prst="rect">
            <a:avLst/>
          </a:pr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4750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childTnLst>
                          </p:cTn>
                        </p:par>
                        <p:par>
                          <p:cTn id="42" fill="hold">
                            <p:stCondLst>
                              <p:cond delay="500"/>
                            </p:stCondLst>
                            <p:childTnLst>
                              <p:par>
                                <p:cTn id="43" presetID="10" presetClass="entr" presetSubtype="0" fill="hold" nodeType="after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500"/>
                                        <p:tgtEl>
                                          <p:spTgt spid="28"/>
                                        </p:tgtEl>
                                      </p:cBhvr>
                                    </p:animEffect>
                                  </p:childTnLst>
                                </p:cTn>
                              </p:par>
                            </p:childTnLst>
                          </p:cTn>
                        </p:par>
                        <p:par>
                          <p:cTn id="50" fill="hold">
                            <p:stCondLst>
                              <p:cond delay="1500"/>
                            </p:stCondLst>
                            <p:childTnLst>
                              <p:par>
                                <p:cTn id="51" presetID="10" presetClass="entr" presetSubtype="0" fill="hold" nodeType="after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fade">
                                      <p:cBhvr>
                                        <p:cTn id="79" dur="500"/>
                                        <p:tgtEl>
                                          <p:spTgt spid="32"/>
                                        </p:tgtEl>
                                      </p:cBhvr>
                                    </p:animEffect>
                                  </p:childTnLst>
                                </p:cTn>
                              </p:par>
                            </p:childTnLst>
                          </p:cTn>
                        </p:par>
                        <p:par>
                          <p:cTn id="80" fill="hold">
                            <p:stCondLst>
                              <p:cond delay="1000"/>
                            </p:stCondLst>
                            <p:childTnLst>
                              <p:par>
                                <p:cTn id="81" presetID="10" presetClass="entr" presetSubtype="0" fill="hold" nodeType="after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fade">
                                      <p:cBhvr>
                                        <p:cTn id="83" dur="500"/>
                                        <p:tgtEl>
                                          <p:spTgt spid="33"/>
                                        </p:tgtEl>
                                      </p:cBhvr>
                                    </p:animEffect>
                                  </p:childTnLst>
                                </p:cTn>
                              </p:par>
                            </p:childTnLst>
                          </p:cTn>
                        </p:par>
                        <p:par>
                          <p:cTn id="84" fill="hold">
                            <p:stCondLst>
                              <p:cond delay="1500"/>
                            </p:stCondLst>
                            <p:childTnLst>
                              <p:par>
                                <p:cTn id="85" presetID="10" presetClass="entr" presetSubtype="0" fill="hold" nodeType="after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cTn>
                              </p:par>
                            </p:childTnLst>
                          </p:cTn>
                        </p:par>
                        <p:par>
                          <p:cTn id="88" fill="hold">
                            <p:stCondLst>
                              <p:cond delay="2000"/>
                            </p:stCondLst>
                            <p:childTnLst>
                              <p:par>
                                <p:cTn id="89" presetID="10"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fade">
                                      <p:cBhvr>
                                        <p:cTn id="91" dur="500"/>
                                        <p:tgtEl>
                                          <p:spTgt spid="35"/>
                                        </p:tgtEl>
                                      </p:cBhvr>
                                    </p:animEffect>
                                  </p:childTnLst>
                                </p:cTn>
                              </p:par>
                            </p:childTnLst>
                          </p:cTn>
                        </p:par>
                        <p:par>
                          <p:cTn id="92" fill="hold">
                            <p:stCondLst>
                              <p:cond delay="2500"/>
                            </p:stCondLst>
                            <p:childTnLst>
                              <p:par>
                                <p:cTn id="93" presetID="10" presetClass="entr" presetSubtype="0" fill="hold" nodeType="afterEffect">
                                  <p:stCondLst>
                                    <p:cond delay="0"/>
                                  </p:stCondLst>
                                  <p:childTnLst>
                                    <p:set>
                                      <p:cBhvr>
                                        <p:cTn id="94" dur="1" fill="hold">
                                          <p:stCondLst>
                                            <p:cond delay="0"/>
                                          </p:stCondLst>
                                        </p:cTn>
                                        <p:tgtEl>
                                          <p:spTgt spid="36"/>
                                        </p:tgtEl>
                                        <p:attrNameLst>
                                          <p:attrName>style.visibility</p:attrName>
                                        </p:attrNameLst>
                                      </p:cBhvr>
                                      <p:to>
                                        <p:strVal val="visible"/>
                                      </p:to>
                                    </p:set>
                                    <p:animEffect transition="in" filter="fade">
                                      <p:cBhvr>
                                        <p:cTn id="95" dur="500"/>
                                        <p:tgtEl>
                                          <p:spTgt spid="36"/>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42"/>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fade">
                                      <p:cBhvr>
                                        <p:cTn id="104" dur="500"/>
                                        <p:tgtEl>
                                          <p:spTgt spid="37"/>
                                        </p:tgtEl>
                                      </p:cBhvr>
                                    </p:animEffect>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38"/>
                                        </p:tgtEl>
                                        <p:attrNameLst>
                                          <p:attrName>style.visibility</p:attrName>
                                        </p:attrNameLst>
                                      </p:cBhvr>
                                      <p:to>
                                        <p:strVal val="visible"/>
                                      </p:to>
                                    </p:set>
                                    <p:animEffect transition="in" filter="fade">
                                      <p:cBhvr>
                                        <p:cTn id="108" dur="500"/>
                                        <p:tgtEl>
                                          <p:spTgt spid="38"/>
                                        </p:tgtEl>
                                      </p:cBhvr>
                                    </p:animEffect>
                                  </p:childTnLst>
                                </p:cTn>
                              </p:par>
                            </p:childTnLst>
                          </p:cTn>
                        </p:par>
                        <p:par>
                          <p:cTn id="109" fill="hold">
                            <p:stCondLst>
                              <p:cond delay="1000"/>
                            </p:stCondLst>
                            <p:childTnLst>
                              <p:par>
                                <p:cTn id="110" presetID="10" presetClass="entr" presetSubtype="0" fill="hold" nodeType="afterEffect">
                                  <p:stCondLst>
                                    <p:cond delay="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500"/>
                                        <p:tgtEl>
                                          <p:spTgt spid="39"/>
                                        </p:tgtEl>
                                      </p:cBhvr>
                                    </p:animEffect>
                                  </p:childTnLst>
                                </p:cTn>
                              </p:par>
                            </p:childTnLst>
                          </p:cTn>
                        </p:par>
                        <p:par>
                          <p:cTn id="113" fill="hold">
                            <p:stCondLst>
                              <p:cond delay="1500"/>
                            </p:stCondLst>
                            <p:childTnLst>
                              <p:par>
                                <p:cTn id="114" presetID="10" presetClass="entr" presetSubtype="0" fill="hold" nodeType="after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fade">
                                      <p:cBhvr>
                                        <p:cTn id="116" dur="500"/>
                                        <p:tgtEl>
                                          <p:spTgt spid="45"/>
                                        </p:tgtEl>
                                      </p:cBhvr>
                                    </p:animEffec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43"/>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500"/>
                                        <p:tgtEl>
                                          <p:spTgt spid="17"/>
                                        </p:tgtEl>
                                      </p:cBhvr>
                                    </p:animEffect>
                                  </p:childTnLst>
                                </p:cTn>
                              </p:par>
                            </p:childTnLst>
                          </p:cTn>
                        </p:par>
                      </p:childTnLst>
                    </p:cTn>
                  </p:par>
                  <p:par>
                    <p:cTn id="126" fill="hold">
                      <p:stCondLst>
                        <p:cond delay="indefinite"/>
                      </p:stCondLst>
                      <p:childTnLst>
                        <p:par>
                          <p:cTn id="127" fill="hold">
                            <p:stCondLst>
                              <p:cond delay="0"/>
                            </p:stCondLst>
                            <p:childTnLst>
                              <p:par>
                                <p:cTn id="128" presetID="26" presetClass="emph" presetSubtype="0" fill="hold" grpId="1" nodeType="clickEffect">
                                  <p:stCondLst>
                                    <p:cond delay="0"/>
                                  </p:stCondLst>
                                  <p:childTnLst>
                                    <p:animEffect transition="out" filter="fade">
                                      <p:cBhvr>
                                        <p:cTn id="129" dur="500" tmFilter="0, 0; .2, .5; .8, .5; 1, 0"/>
                                        <p:tgtEl>
                                          <p:spTgt spid="48"/>
                                        </p:tgtEl>
                                      </p:cBhvr>
                                    </p:animEffect>
                                    <p:animScale>
                                      <p:cBhvr>
                                        <p:cTn id="130" dur="250" autoRev="1" fill="hold"/>
                                        <p:tgtEl>
                                          <p:spTgt spid="48"/>
                                        </p:tgtEl>
                                      </p:cBhvr>
                                      <p:by x="105000" y="105000"/>
                                    </p:animScale>
                                  </p:childTnLst>
                                </p:cTn>
                              </p:par>
                            </p:childTnLst>
                          </p:cTn>
                        </p:par>
                      </p:childTnLst>
                    </p:cTn>
                  </p:par>
                  <p:par>
                    <p:cTn id="131" fill="hold">
                      <p:stCondLst>
                        <p:cond delay="indefinite"/>
                      </p:stCondLst>
                      <p:childTnLst>
                        <p:par>
                          <p:cTn id="132" fill="hold">
                            <p:stCondLst>
                              <p:cond delay="0"/>
                            </p:stCondLst>
                            <p:childTnLst>
                              <p:par>
                                <p:cTn id="133" presetID="3" presetClass="emph" presetSubtype="2" fill="hold" grpId="1" nodeType="clickEffect">
                                  <p:stCondLst>
                                    <p:cond delay="0"/>
                                  </p:stCondLst>
                                  <p:childTnLst>
                                    <p:animClr clrSpc="rgb" dir="cw">
                                      <p:cBhvr override="childStyle">
                                        <p:cTn id="134" dur="1000" fill="hold"/>
                                        <p:tgtEl>
                                          <p:spTgt spid="42"/>
                                        </p:tgtEl>
                                        <p:attrNameLst>
                                          <p:attrName>style.color</p:attrName>
                                        </p:attrNameLst>
                                      </p:cBhvr>
                                      <p:to>
                                        <a:srgbClr val="FF0000"/>
                                      </p:to>
                                    </p:animClr>
                                  </p:childTnLst>
                                </p:cTn>
                              </p:par>
                              <p:par>
                                <p:cTn id="135" presetID="3" presetClass="emph" presetSubtype="2" fill="hold" grpId="1" nodeType="withEffect">
                                  <p:stCondLst>
                                    <p:cond delay="0"/>
                                  </p:stCondLst>
                                  <p:childTnLst>
                                    <p:animClr clrSpc="rgb" dir="cw">
                                      <p:cBhvr override="childStyle">
                                        <p:cTn id="136" dur="1000" fill="hold"/>
                                        <p:tgtEl>
                                          <p:spTgt spid="43"/>
                                        </p:tgtEl>
                                        <p:attrNameLst>
                                          <p:attrName>style.color</p:attrName>
                                        </p:attrNameLst>
                                      </p:cBhvr>
                                      <p:to>
                                        <a:srgbClr val="FF0000"/>
                                      </p:to>
                                    </p:animClr>
                                  </p:childTnLst>
                                </p:cTn>
                              </p:par>
                              <p:par>
                                <p:cTn id="137" presetID="10" presetClass="entr" presetSubtype="0" fill="hold" grpId="0" nodeType="withEffect">
                                  <p:stCondLst>
                                    <p:cond delay="0"/>
                                  </p:stCondLst>
                                  <p:childTnLst>
                                    <p:set>
                                      <p:cBhvr>
                                        <p:cTn id="138" dur="1" fill="hold">
                                          <p:stCondLst>
                                            <p:cond delay="0"/>
                                          </p:stCondLst>
                                        </p:cTn>
                                        <p:tgtEl>
                                          <p:spTgt spid="52"/>
                                        </p:tgtEl>
                                        <p:attrNameLst>
                                          <p:attrName>style.visibility</p:attrName>
                                        </p:attrNameLst>
                                      </p:cBhvr>
                                      <p:to>
                                        <p:strVal val="visible"/>
                                      </p:to>
                                    </p:set>
                                    <p:animEffect transition="in" filter="fade">
                                      <p:cBhvr>
                                        <p:cTn id="139" dur="500"/>
                                        <p:tgtEl>
                                          <p:spTgt spid="52"/>
                                        </p:tgtEl>
                                      </p:cBhvr>
                                    </p:animEffec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18"/>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53"/>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1" presetClass="entr" presetSubtype="0" fill="hold" nodeType="clickEffect">
                                  <p:stCondLst>
                                    <p:cond delay="0"/>
                                  </p:stCondLst>
                                  <p:childTnLst>
                                    <p:set>
                                      <p:cBhvr>
                                        <p:cTn id="151" dur="1" fill="hold">
                                          <p:stCondLst>
                                            <p:cond delay="0"/>
                                          </p:stCondLst>
                                        </p:cTn>
                                        <p:tgtEl>
                                          <p:spTgt spid="54"/>
                                        </p:tgtEl>
                                        <p:attrNameLst>
                                          <p:attrName>style.visibility</p:attrName>
                                        </p:attrNameLst>
                                      </p:cBhvr>
                                      <p:to>
                                        <p:strVal val="visible"/>
                                      </p:to>
                                    </p:set>
                                  </p:childTnLst>
                                </p:cTn>
                              </p:par>
                              <p:par>
                                <p:cTn id="152" presetID="1" presetClass="entr" presetSubtype="0" fill="hold" nodeType="withEffect">
                                  <p:stCondLst>
                                    <p:cond delay="0"/>
                                  </p:stCondLst>
                                  <p:childTnLst>
                                    <p:set>
                                      <p:cBhvr>
                                        <p:cTn id="153" dur="1" fill="hold">
                                          <p:stCondLst>
                                            <p:cond delay="0"/>
                                          </p:stCondLst>
                                        </p:cTn>
                                        <p:tgtEl>
                                          <p:spTgt spid="10"/>
                                        </p:tgtEl>
                                        <p:attrNameLst>
                                          <p:attrName>style.visibility</p:attrName>
                                        </p:attrNameLst>
                                      </p:cBhvr>
                                      <p:to>
                                        <p:strVal val="visible"/>
                                      </p:to>
                                    </p:set>
                                  </p:childTnLst>
                                </p:cTn>
                              </p:par>
                            </p:childTnLst>
                          </p:cTn>
                        </p:par>
                      </p:childTnLst>
                    </p:cTn>
                  </p:par>
                  <p:par>
                    <p:cTn id="154" fill="hold">
                      <p:stCondLst>
                        <p:cond delay="indefinite"/>
                      </p:stCondLst>
                      <p:childTnLst>
                        <p:par>
                          <p:cTn id="155" fill="hold">
                            <p:stCondLst>
                              <p:cond delay="0"/>
                            </p:stCondLst>
                            <p:childTnLst>
                              <p:par>
                                <p:cTn id="156" presetID="64" presetClass="path" presetSubtype="0" accel="50000" decel="50000" fill="hold" nodeType="clickEffect">
                                  <p:stCondLst>
                                    <p:cond delay="0"/>
                                  </p:stCondLst>
                                  <p:childTnLst>
                                    <p:animMotion origin="layout" path="M 8.33333E-7 1.48148E-6 L 8.33333E-7 -0.14861 " pathEditMode="relative" rAng="0" ptsTypes="AA">
                                      <p:cBhvr>
                                        <p:cTn id="157" dur="2000" fill="hold"/>
                                        <p:tgtEl>
                                          <p:spTgt spid="54"/>
                                        </p:tgtEl>
                                        <p:attrNameLst>
                                          <p:attrName>ppt_x</p:attrName>
                                          <p:attrName>ppt_y</p:attrName>
                                        </p:attrNameLst>
                                      </p:cBhvr>
                                      <p:rCtr x="0" y="-7431"/>
                                    </p:animMotion>
                                  </p:childTnLst>
                                </p:cTn>
                              </p:par>
                              <p:par>
                                <p:cTn id="158" presetID="63" presetClass="path" presetSubtype="0" accel="50000" decel="50000" fill="hold" nodeType="withEffect">
                                  <p:stCondLst>
                                    <p:cond delay="0"/>
                                  </p:stCondLst>
                                  <p:childTnLst>
                                    <p:animMotion origin="layout" path="M 3.05556E-6 4.44444E-6 L 0.21962 0.00162 " pathEditMode="relative" rAng="0" ptsTypes="AA">
                                      <p:cBhvr>
                                        <p:cTn id="159" dur="2000" fill="hold"/>
                                        <p:tgtEl>
                                          <p:spTgt spid="10"/>
                                        </p:tgtEl>
                                        <p:attrNameLst>
                                          <p:attrName>ppt_x</p:attrName>
                                          <p:attrName>ppt_y</p:attrName>
                                        </p:attrNameLst>
                                      </p:cBhvr>
                                      <p:rCtr x="10972" y="69"/>
                                    </p:animMotion>
                                  </p:childTnLst>
                                </p:cTn>
                              </p:par>
                            </p:childTnLst>
                          </p:cTn>
                        </p:par>
                        <p:par>
                          <p:cTn id="160" fill="hold">
                            <p:stCondLst>
                              <p:cond delay="2000"/>
                            </p:stCondLst>
                            <p:childTnLst>
                              <p:par>
                                <p:cTn id="161" presetID="22" presetClass="entr" presetSubtype="4" fill="hold" grpId="0" nodeType="afterEffect">
                                  <p:stCondLst>
                                    <p:cond delay="0"/>
                                  </p:stCondLst>
                                  <p:childTnLst>
                                    <p:set>
                                      <p:cBhvr>
                                        <p:cTn id="162" dur="1" fill="hold">
                                          <p:stCondLst>
                                            <p:cond delay="0"/>
                                          </p:stCondLst>
                                        </p:cTn>
                                        <p:tgtEl>
                                          <p:spTgt spid="60"/>
                                        </p:tgtEl>
                                        <p:attrNameLst>
                                          <p:attrName>style.visibility</p:attrName>
                                        </p:attrNameLst>
                                      </p:cBhvr>
                                      <p:to>
                                        <p:strVal val="visible"/>
                                      </p:to>
                                    </p:set>
                                    <p:animEffect transition="in" filter="wipe(down)">
                                      <p:cBhvr>
                                        <p:cTn id="16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7" grpId="0"/>
      <p:bldP spid="18" grpId="0"/>
      <p:bldP spid="42" grpId="0"/>
      <p:bldP spid="42" grpId="1"/>
      <p:bldP spid="43" grpId="0"/>
      <p:bldP spid="43" grpId="1"/>
      <p:bldP spid="46" grpId="0"/>
      <p:bldP spid="47" grpId="0"/>
      <p:bldP spid="48" grpId="0"/>
      <p:bldP spid="48" grpId="1"/>
      <p:bldP spid="50" grpId="0"/>
      <p:bldP spid="52" grpId="0"/>
      <p:bldP spid="53" grpId="0"/>
      <p:bldP spid="6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latin typeface="Calibri" panose="020F0502020204030204" pitchFamily="34" charset="0"/>
                <a:cs typeface="Calibri" panose="020F0502020204030204" pitchFamily="34" charset="0"/>
              </a:rPr>
              <a:t>Have a go at questions </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1 - 2 on the worksheet</a:t>
            </a:r>
          </a:p>
        </p:txBody>
      </p:sp>
    </p:spTree>
    <p:extLst>
      <p:ext uri="{BB962C8B-B14F-4D97-AF65-F5344CB8AC3E}">
        <p14:creationId xmlns:p14="http://schemas.microsoft.com/office/powerpoint/2010/main" val="3040135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486983" y="1094197"/>
          <a:ext cx="3024000" cy="3528000"/>
        </p:xfrm>
        <a:graphic>
          <a:graphicData uri="http://schemas.openxmlformats.org/drawingml/2006/table">
            <a:tbl>
              <a:tblPr firstRow="1" bandRow="1">
                <a:tableStyleId>{5C22544A-7EE6-4342-B048-85BDC9FD1C3A}</a:tableStyleId>
              </a:tblPr>
              <a:tblGrid>
                <a:gridCol w="504000">
                  <a:extLst>
                    <a:ext uri="{9D8B030D-6E8A-4147-A177-3AD203B41FA5}">
                      <a16:colId xmlns:a16="http://schemas.microsoft.com/office/drawing/2014/main" val="3430834287"/>
                    </a:ext>
                  </a:extLst>
                </a:gridCol>
                <a:gridCol w="504000">
                  <a:extLst>
                    <a:ext uri="{9D8B030D-6E8A-4147-A177-3AD203B41FA5}">
                      <a16:colId xmlns:a16="http://schemas.microsoft.com/office/drawing/2014/main" val="3118840842"/>
                    </a:ext>
                  </a:extLst>
                </a:gridCol>
                <a:gridCol w="504000">
                  <a:extLst>
                    <a:ext uri="{9D8B030D-6E8A-4147-A177-3AD203B41FA5}">
                      <a16:colId xmlns:a16="http://schemas.microsoft.com/office/drawing/2014/main" val="2647771978"/>
                    </a:ext>
                  </a:extLst>
                </a:gridCol>
                <a:gridCol w="504000">
                  <a:extLst>
                    <a:ext uri="{9D8B030D-6E8A-4147-A177-3AD203B41FA5}">
                      <a16:colId xmlns:a16="http://schemas.microsoft.com/office/drawing/2014/main" val="2152385744"/>
                    </a:ext>
                  </a:extLst>
                </a:gridCol>
                <a:gridCol w="504000">
                  <a:extLst>
                    <a:ext uri="{9D8B030D-6E8A-4147-A177-3AD203B41FA5}">
                      <a16:colId xmlns:a16="http://schemas.microsoft.com/office/drawing/2014/main" val="371143817"/>
                    </a:ext>
                  </a:extLst>
                </a:gridCol>
                <a:gridCol w="504000">
                  <a:extLst>
                    <a:ext uri="{9D8B030D-6E8A-4147-A177-3AD203B41FA5}">
                      <a16:colId xmlns:a16="http://schemas.microsoft.com/office/drawing/2014/main" val="4287644847"/>
                    </a:ext>
                  </a:extLst>
                </a:gridCol>
              </a:tblGrid>
              <a:tr h="504000">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226848632"/>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48640435"/>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31760844"/>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33629487"/>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438997720"/>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510017413"/>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04954769"/>
                  </a:ext>
                </a:extLst>
              </a:tr>
            </a:tbl>
          </a:graphicData>
        </a:graphic>
      </p:graphicFrame>
      <p:cxnSp>
        <p:nvCxnSpPr>
          <p:cNvPr id="5" name="Straight Arrow Connector 4"/>
          <p:cNvCxnSpPr/>
          <p:nvPr/>
        </p:nvCxnSpPr>
        <p:spPr>
          <a:xfrm>
            <a:off x="2452429" y="953216"/>
            <a:ext cx="514759"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368305" y="567419"/>
            <a:ext cx="90662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cm</a:t>
            </a:r>
          </a:p>
        </p:txBody>
      </p:sp>
      <p:graphicFrame>
        <p:nvGraphicFramePr>
          <p:cNvPr id="23" name="Table 22"/>
          <p:cNvGraphicFramePr>
            <a:graphicFrameLocks noGrp="1"/>
          </p:cNvGraphicFramePr>
          <p:nvPr/>
        </p:nvGraphicFramePr>
        <p:xfrm>
          <a:off x="6380350" y="1083684"/>
          <a:ext cx="3024000" cy="3528000"/>
        </p:xfrm>
        <a:graphic>
          <a:graphicData uri="http://schemas.openxmlformats.org/drawingml/2006/table">
            <a:tbl>
              <a:tblPr firstRow="1" bandRow="1">
                <a:tableStyleId>{5C22544A-7EE6-4342-B048-85BDC9FD1C3A}</a:tableStyleId>
              </a:tblPr>
              <a:tblGrid>
                <a:gridCol w="504000">
                  <a:extLst>
                    <a:ext uri="{9D8B030D-6E8A-4147-A177-3AD203B41FA5}">
                      <a16:colId xmlns:a16="http://schemas.microsoft.com/office/drawing/2014/main" val="3430834287"/>
                    </a:ext>
                  </a:extLst>
                </a:gridCol>
                <a:gridCol w="504000">
                  <a:extLst>
                    <a:ext uri="{9D8B030D-6E8A-4147-A177-3AD203B41FA5}">
                      <a16:colId xmlns:a16="http://schemas.microsoft.com/office/drawing/2014/main" val="3118840842"/>
                    </a:ext>
                  </a:extLst>
                </a:gridCol>
                <a:gridCol w="504000">
                  <a:extLst>
                    <a:ext uri="{9D8B030D-6E8A-4147-A177-3AD203B41FA5}">
                      <a16:colId xmlns:a16="http://schemas.microsoft.com/office/drawing/2014/main" val="2647771978"/>
                    </a:ext>
                  </a:extLst>
                </a:gridCol>
                <a:gridCol w="504000">
                  <a:extLst>
                    <a:ext uri="{9D8B030D-6E8A-4147-A177-3AD203B41FA5}">
                      <a16:colId xmlns:a16="http://schemas.microsoft.com/office/drawing/2014/main" val="2152385744"/>
                    </a:ext>
                  </a:extLst>
                </a:gridCol>
                <a:gridCol w="504000">
                  <a:extLst>
                    <a:ext uri="{9D8B030D-6E8A-4147-A177-3AD203B41FA5}">
                      <a16:colId xmlns:a16="http://schemas.microsoft.com/office/drawing/2014/main" val="371143817"/>
                    </a:ext>
                  </a:extLst>
                </a:gridCol>
                <a:gridCol w="504000">
                  <a:extLst>
                    <a:ext uri="{9D8B030D-6E8A-4147-A177-3AD203B41FA5}">
                      <a16:colId xmlns:a16="http://schemas.microsoft.com/office/drawing/2014/main" val="4287644847"/>
                    </a:ext>
                  </a:extLst>
                </a:gridCol>
              </a:tblGrid>
              <a:tr h="504000">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226848632"/>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48640435"/>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31760844"/>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33629487"/>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438997720"/>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510017413"/>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04954769"/>
                  </a:ext>
                </a:extLst>
              </a:tr>
            </a:tbl>
          </a:graphicData>
        </a:graphic>
      </p:graphicFrame>
      <p:sp>
        <p:nvSpPr>
          <p:cNvPr id="24" name="TextBox 23"/>
          <p:cNvSpPr txBox="1"/>
          <p:nvPr/>
        </p:nvSpPr>
        <p:spPr>
          <a:xfrm>
            <a:off x="6290288" y="567419"/>
            <a:ext cx="992907"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 cm</a:t>
            </a:r>
          </a:p>
        </p:txBody>
      </p:sp>
      <p:cxnSp>
        <p:nvCxnSpPr>
          <p:cNvPr id="10" name="Straight Connector 9"/>
          <p:cNvCxnSpPr/>
          <p:nvPr/>
        </p:nvCxnSpPr>
        <p:spPr>
          <a:xfrm>
            <a:off x="3488861" y="2081777"/>
            <a:ext cx="9525" cy="1536555"/>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cxnSpLocks/>
          </p:cNvCxnSpPr>
          <p:nvPr/>
        </p:nvCxnSpPr>
        <p:spPr>
          <a:xfrm flipH="1">
            <a:off x="4487389" y="3605479"/>
            <a:ext cx="51313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5510983" y="1094198"/>
            <a:ext cx="0" cy="1522599"/>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499923" y="1094197"/>
            <a:ext cx="1011061"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499923" y="1105684"/>
            <a:ext cx="9523" cy="1511113"/>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998983" y="2594425"/>
            <a:ext cx="510464"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998983" y="2099416"/>
            <a:ext cx="0" cy="496914"/>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3488519" y="2099416"/>
            <a:ext cx="510464"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cxnSpLocks/>
          </p:cNvCxnSpPr>
          <p:nvPr/>
        </p:nvCxnSpPr>
        <p:spPr>
          <a:xfrm>
            <a:off x="6880447" y="3605479"/>
            <a:ext cx="0" cy="1018688"/>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23" idx="2"/>
          </p:cNvCxnSpPr>
          <p:nvPr/>
        </p:nvCxnSpPr>
        <p:spPr>
          <a:xfrm flipH="1">
            <a:off x="6868724" y="4611684"/>
            <a:ext cx="1023626"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cxnSpLocks/>
          </p:cNvCxnSpPr>
          <p:nvPr/>
        </p:nvCxnSpPr>
        <p:spPr>
          <a:xfrm flipH="1">
            <a:off x="7862090" y="4101404"/>
            <a:ext cx="1042918" cy="615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7884110" y="4124813"/>
            <a:ext cx="0" cy="49478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p:cNvCxnSpPr>
          <p:nvPr/>
        </p:nvCxnSpPr>
        <p:spPr>
          <a:xfrm>
            <a:off x="8889282" y="3605480"/>
            <a:ext cx="0" cy="501089"/>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6876530" y="3611781"/>
            <a:ext cx="2005825" cy="791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7151761" y="3648516"/>
            <a:ext cx="63526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a:t>
            </a:r>
          </a:p>
        </p:txBody>
      </p:sp>
      <p:cxnSp>
        <p:nvCxnSpPr>
          <p:cNvPr id="69" name="Straight Arrow Connector 68"/>
          <p:cNvCxnSpPr/>
          <p:nvPr/>
        </p:nvCxnSpPr>
        <p:spPr>
          <a:xfrm>
            <a:off x="6353965" y="953216"/>
            <a:ext cx="514759"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2277240" y="5182266"/>
            <a:ext cx="658981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Which shape has the greater perimeter?</a:t>
            </a:r>
          </a:p>
        </p:txBody>
      </p:sp>
      <p:pic>
        <p:nvPicPr>
          <p:cNvPr id="71" name="Picture 70"/>
          <p:cNvPicPr>
            <a:picLocks noChangeAspect="1"/>
          </p:cNvPicPr>
          <p:nvPr/>
        </p:nvPicPr>
        <p:blipFill>
          <a:blip r:embed="rId3"/>
          <a:stretch>
            <a:fillRect/>
          </a:stretch>
        </p:blipFill>
        <p:spPr>
          <a:xfrm>
            <a:off x="8952777" y="4474022"/>
            <a:ext cx="747045" cy="747045"/>
          </a:xfrm>
          <a:prstGeom prst="rect">
            <a:avLst/>
          </a:prstGeom>
        </p:spPr>
      </p:pic>
      <p:sp>
        <p:nvSpPr>
          <p:cNvPr id="72" name="TextBox 71"/>
          <p:cNvSpPr txBox="1"/>
          <p:nvPr/>
        </p:nvSpPr>
        <p:spPr>
          <a:xfrm>
            <a:off x="7255620" y="4616711"/>
            <a:ext cx="209513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Have a think</a:t>
            </a:r>
          </a:p>
        </p:txBody>
      </p:sp>
      <p:sp>
        <p:nvSpPr>
          <p:cNvPr id="73" name="TextBox 72"/>
          <p:cNvSpPr txBox="1"/>
          <p:nvPr/>
        </p:nvSpPr>
        <p:spPr>
          <a:xfrm>
            <a:off x="4494429" y="1983482"/>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22 cm</a:t>
            </a:r>
          </a:p>
        </p:txBody>
      </p:sp>
      <p:sp>
        <p:nvSpPr>
          <p:cNvPr id="74" name="TextBox 73"/>
          <p:cNvSpPr txBox="1"/>
          <p:nvPr/>
        </p:nvSpPr>
        <p:spPr>
          <a:xfrm>
            <a:off x="6868725" y="3986629"/>
            <a:ext cx="122254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24 cm</a:t>
            </a:r>
          </a:p>
        </p:txBody>
      </p:sp>
      <p:sp>
        <p:nvSpPr>
          <p:cNvPr id="75" name="TextBox 74"/>
          <p:cNvSpPr txBox="1"/>
          <p:nvPr/>
        </p:nvSpPr>
        <p:spPr>
          <a:xfrm>
            <a:off x="8114688" y="5530037"/>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Shape B</a:t>
            </a:r>
          </a:p>
        </p:txBody>
      </p:sp>
      <p:sp>
        <p:nvSpPr>
          <p:cNvPr id="44" name="TextBox 43"/>
          <p:cNvSpPr txBox="1"/>
          <p:nvPr/>
        </p:nvSpPr>
        <p:spPr>
          <a:xfrm>
            <a:off x="4782924" y="1527379"/>
            <a:ext cx="64906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a:t>
            </a:r>
          </a:p>
        </p:txBody>
      </p:sp>
      <p:cxnSp>
        <p:nvCxnSpPr>
          <p:cNvPr id="38" name="Straight Connector 37">
            <a:extLst>
              <a:ext uri="{FF2B5EF4-FFF2-40B4-BE49-F238E27FC236}">
                <a16:creationId xmlns:a16="http://schemas.microsoft.com/office/drawing/2014/main" id="{DD33AF49-B000-4542-AB87-A91ED75F8C3F}"/>
              </a:ext>
            </a:extLst>
          </p:cNvPr>
          <p:cNvCxnSpPr/>
          <p:nvPr/>
        </p:nvCxnSpPr>
        <p:spPr>
          <a:xfrm flipH="1">
            <a:off x="5000519" y="2600303"/>
            <a:ext cx="510464"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339A4D6-33A2-4ED9-A9BD-22FCFEC66B10}"/>
              </a:ext>
            </a:extLst>
          </p:cNvPr>
          <p:cNvCxnSpPr>
            <a:cxnSpLocks/>
          </p:cNvCxnSpPr>
          <p:nvPr/>
        </p:nvCxnSpPr>
        <p:spPr>
          <a:xfrm>
            <a:off x="5003425" y="2578805"/>
            <a:ext cx="0" cy="1032976"/>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770CF28-9098-4999-A537-81B479E5AAE1}"/>
              </a:ext>
            </a:extLst>
          </p:cNvPr>
          <p:cNvCxnSpPr/>
          <p:nvPr/>
        </p:nvCxnSpPr>
        <p:spPr>
          <a:xfrm flipH="1">
            <a:off x="3989458" y="3095293"/>
            <a:ext cx="510464"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3748271-4F89-47B0-BA94-4A2931120C58}"/>
              </a:ext>
            </a:extLst>
          </p:cNvPr>
          <p:cNvCxnSpPr/>
          <p:nvPr/>
        </p:nvCxnSpPr>
        <p:spPr>
          <a:xfrm flipH="1">
            <a:off x="3478994" y="3605479"/>
            <a:ext cx="510464"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48B64EA3-8F4F-46F5-AD61-2D05ACB03EC6}"/>
              </a:ext>
            </a:extLst>
          </p:cNvPr>
          <p:cNvCxnSpPr>
            <a:cxnSpLocks/>
          </p:cNvCxnSpPr>
          <p:nvPr/>
        </p:nvCxnSpPr>
        <p:spPr>
          <a:xfrm>
            <a:off x="3989458" y="3095293"/>
            <a:ext cx="0" cy="52440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6DFE64B-90FF-4148-AA4B-76335F81BE53}"/>
              </a:ext>
            </a:extLst>
          </p:cNvPr>
          <p:cNvCxnSpPr>
            <a:cxnSpLocks/>
          </p:cNvCxnSpPr>
          <p:nvPr/>
        </p:nvCxnSpPr>
        <p:spPr>
          <a:xfrm>
            <a:off x="4493317" y="3095293"/>
            <a:ext cx="0" cy="524402"/>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162D332C-C04A-4DB8-9319-D5F0B4F54035}"/>
              </a:ext>
            </a:extLst>
          </p:cNvPr>
          <p:cNvSpPr txBox="1"/>
          <p:nvPr/>
        </p:nvSpPr>
        <p:spPr>
          <a:xfrm>
            <a:off x="3582416" y="1635711"/>
            <a:ext cx="51147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1</a:t>
            </a:r>
          </a:p>
        </p:txBody>
      </p:sp>
      <p:sp>
        <p:nvSpPr>
          <p:cNvPr id="57" name="TextBox 56">
            <a:extLst>
              <a:ext uri="{FF2B5EF4-FFF2-40B4-BE49-F238E27FC236}">
                <a16:creationId xmlns:a16="http://schemas.microsoft.com/office/drawing/2014/main" id="{776C2C5C-A530-4FFF-A678-036104CD0FE8}"/>
              </a:ext>
            </a:extLst>
          </p:cNvPr>
          <p:cNvSpPr txBox="1"/>
          <p:nvPr/>
        </p:nvSpPr>
        <p:spPr>
          <a:xfrm>
            <a:off x="3920534" y="2034356"/>
            <a:ext cx="49954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1</a:t>
            </a:r>
          </a:p>
        </p:txBody>
      </p:sp>
      <p:sp>
        <p:nvSpPr>
          <p:cNvPr id="58" name="TextBox 57">
            <a:extLst>
              <a:ext uri="{FF2B5EF4-FFF2-40B4-BE49-F238E27FC236}">
                <a16:creationId xmlns:a16="http://schemas.microsoft.com/office/drawing/2014/main" id="{8B9AD805-F536-456D-B036-07DD2BF6FEED}"/>
              </a:ext>
            </a:extLst>
          </p:cNvPr>
          <p:cNvSpPr txBox="1"/>
          <p:nvPr/>
        </p:nvSpPr>
        <p:spPr>
          <a:xfrm>
            <a:off x="4125451" y="2155318"/>
            <a:ext cx="46802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1</a:t>
            </a:r>
          </a:p>
        </p:txBody>
      </p:sp>
      <p:sp>
        <p:nvSpPr>
          <p:cNvPr id="59" name="TextBox 58">
            <a:extLst>
              <a:ext uri="{FF2B5EF4-FFF2-40B4-BE49-F238E27FC236}">
                <a16:creationId xmlns:a16="http://schemas.microsoft.com/office/drawing/2014/main" id="{41D8955D-A1D3-4656-BA88-2D1E83F56F69}"/>
              </a:ext>
            </a:extLst>
          </p:cNvPr>
          <p:cNvSpPr txBox="1"/>
          <p:nvPr/>
        </p:nvSpPr>
        <p:spPr>
          <a:xfrm>
            <a:off x="4221071" y="1597219"/>
            <a:ext cx="45741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3</a:t>
            </a:r>
          </a:p>
        </p:txBody>
      </p:sp>
      <p:sp>
        <p:nvSpPr>
          <p:cNvPr id="60" name="TextBox 59">
            <a:extLst>
              <a:ext uri="{FF2B5EF4-FFF2-40B4-BE49-F238E27FC236}">
                <a16:creationId xmlns:a16="http://schemas.microsoft.com/office/drawing/2014/main" id="{B2C2E2CA-535D-49D0-B022-16334C675452}"/>
              </a:ext>
            </a:extLst>
          </p:cNvPr>
          <p:cNvSpPr txBox="1"/>
          <p:nvPr/>
        </p:nvSpPr>
        <p:spPr>
          <a:xfrm>
            <a:off x="4838039" y="637796"/>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2</a:t>
            </a:r>
          </a:p>
        </p:txBody>
      </p:sp>
      <p:sp>
        <p:nvSpPr>
          <p:cNvPr id="61" name="TextBox 60">
            <a:extLst>
              <a:ext uri="{FF2B5EF4-FFF2-40B4-BE49-F238E27FC236}">
                <a16:creationId xmlns:a16="http://schemas.microsoft.com/office/drawing/2014/main" id="{6A541E18-D120-4EC7-AD08-CB7D72E09B2F}"/>
              </a:ext>
            </a:extLst>
          </p:cNvPr>
          <p:cNvSpPr txBox="1"/>
          <p:nvPr/>
        </p:nvSpPr>
        <p:spPr>
          <a:xfrm>
            <a:off x="5473074" y="1703133"/>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3</a:t>
            </a:r>
          </a:p>
        </p:txBody>
      </p:sp>
      <p:sp>
        <p:nvSpPr>
          <p:cNvPr id="63" name="TextBox 62">
            <a:extLst>
              <a:ext uri="{FF2B5EF4-FFF2-40B4-BE49-F238E27FC236}">
                <a16:creationId xmlns:a16="http://schemas.microsoft.com/office/drawing/2014/main" id="{623438FA-AA7B-4F2E-8628-EC586DF72D0F}"/>
              </a:ext>
            </a:extLst>
          </p:cNvPr>
          <p:cNvSpPr txBox="1"/>
          <p:nvPr/>
        </p:nvSpPr>
        <p:spPr>
          <a:xfrm>
            <a:off x="5115874" y="2486802"/>
            <a:ext cx="49954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1</a:t>
            </a:r>
          </a:p>
        </p:txBody>
      </p:sp>
      <p:sp>
        <p:nvSpPr>
          <p:cNvPr id="64" name="TextBox 63">
            <a:extLst>
              <a:ext uri="{FF2B5EF4-FFF2-40B4-BE49-F238E27FC236}">
                <a16:creationId xmlns:a16="http://schemas.microsoft.com/office/drawing/2014/main" id="{9D64BBF2-0604-49D8-80ED-B4452FB8B2E6}"/>
              </a:ext>
            </a:extLst>
          </p:cNvPr>
          <p:cNvSpPr txBox="1"/>
          <p:nvPr/>
        </p:nvSpPr>
        <p:spPr>
          <a:xfrm>
            <a:off x="4972742" y="2897459"/>
            <a:ext cx="49954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2</a:t>
            </a:r>
          </a:p>
        </p:txBody>
      </p:sp>
      <p:sp>
        <p:nvSpPr>
          <p:cNvPr id="65" name="TextBox 64">
            <a:extLst>
              <a:ext uri="{FF2B5EF4-FFF2-40B4-BE49-F238E27FC236}">
                <a16:creationId xmlns:a16="http://schemas.microsoft.com/office/drawing/2014/main" id="{F4D32D22-B5C9-4306-9524-3297ED06864A}"/>
              </a:ext>
            </a:extLst>
          </p:cNvPr>
          <p:cNvSpPr txBox="1"/>
          <p:nvPr/>
        </p:nvSpPr>
        <p:spPr>
          <a:xfrm>
            <a:off x="4556239" y="3498218"/>
            <a:ext cx="49954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1</a:t>
            </a:r>
          </a:p>
        </p:txBody>
      </p:sp>
      <p:sp>
        <p:nvSpPr>
          <p:cNvPr id="66" name="TextBox 65">
            <a:extLst>
              <a:ext uri="{FF2B5EF4-FFF2-40B4-BE49-F238E27FC236}">
                <a16:creationId xmlns:a16="http://schemas.microsoft.com/office/drawing/2014/main" id="{F3A90AAF-A295-4113-B503-C92EC9196E04}"/>
              </a:ext>
            </a:extLst>
          </p:cNvPr>
          <p:cNvSpPr txBox="1"/>
          <p:nvPr/>
        </p:nvSpPr>
        <p:spPr>
          <a:xfrm>
            <a:off x="4192514" y="3097428"/>
            <a:ext cx="49954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1</a:t>
            </a:r>
          </a:p>
        </p:txBody>
      </p:sp>
      <p:sp>
        <p:nvSpPr>
          <p:cNvPr id="67" name="TextBox 66">
            <a:extLst>
              <a:ext uri="{FF2B5EF4-FFF2-40B4-BE49-F238E27FC236}">
                <a16:creationId xmlns:a16="http://schemas.microsoft.com/office/drawing/2014/main" id="{8AC8E790-F505-4BC2-B518-778C46C5CAE9}"/>
              </a:ext>
            </a:extLst>
          </p:cNvPr>
          <p:cNvSpPr txBox="1"/>
          <p:nvPr/>
        </p:nvSpPr>
        <p:spPr>
          <a:xfrm>
            <a:off x="4056926" y="2973493"/>
            <a:ext cx="49954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1</a:t>
            </a:r>
          </a:p>
        </p:txBody>
      </p:sp>
      <p:sp>
        <p:nvSpPr>
          <p:cNvPr id="76" name="TextBox 75">
            <a:extLst>
              <a:ext uri="{FF2B5EF4-FFF2-40B4-BE49-F238E27FC236}">
                <a16:creationId xmlns:a16="http://schemas.microsoft.com/office/drawing/2014/main" id="{1FDFD0A0-6FE9-4796-8969-6F2A418F852B}"/>
              </a:ext>
            </a:extLst>
          </p:cNvPr>
          <p:cNvSpPr txBox="1"/>
          <p:nvPr/>
        </p:nvSpPr>
        <p:spPr>
          <a:xfrm>
            <a:off x="3911830" y="3095111"/>
            <a:ext cx="49954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1</a:t>
            </a:r>
          </a:p>
        </p:txBody>
      </p:sp>
      <p:sp>
        <p:nvSpPr>
          <p:cNvPr id="77" name="TextBox 76">
            <a:extLst>
              <a:ext uri="{FF2B5EF4-FFF2-40B4-BE49-F238E27FC236}">
                <a16:creationId xmlns:a16="http://schemas.microsoft.com/office/drawing/2014/main" id="{0E1B424B-EDF9-4E55-B5F2-D539D3EEBE64}"/>
              </a:ext>
            </a:extLst>
          </p:cNvPr>
          <p:cNvSpPr txBox="1"/>
          <p:nvPr/>
        </p:nvSpPr>
        <p:spPr>
          <a:xfrm>
            <a:off x="3580522" y="3531592"/>
            <a:ext cx="49954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1</a:t>
            </a:r>
          </a:p>
        </p:txBody>
      </p:sp>
      <p:sp>
        <p:nvSpPr>
          <p:cNvPr id="78" name="TextBox 77">
            <a:extLst>
              <a:ext uri="{FF2B5EF4-FFF2-40B4-BE49-F238E27FC236}">
                <a16:creationId xmlns:a16="http://schemas.microsoft.com/office/drawing/2014/main" id="{457FCC6C-74C9-4099-84E8-DBF383D4F9E3}"/>
              </a:ext>
            </a:extLst>
          </p:cNvPr>
          <p:cNvSpPr txBox="1"/>
          <p:nvPr/>
        </p:nvSpPr>
        <p:spPr>
          <a:xfrm>
            <a:off x="3153442" y="2616796"/>
            <a:ext cx="499544"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70AD47"/>
                </a:solidFill>
                <a:effectLst/>
                <a:uLnTx/>
                <a:uFillTx/>
                <a:latin typeface="Calibri" panose="020F0502020204030204" pitchFamily="34" charset="0"/>
                <a:ea typeface="+mn-ea"/>
                <a:cs typeface="Calibri" panose="020F0502020204030204" pitchFamily="34" charset="0"/>
              </a:rPr>
              <a:t>3</a:t>
            </a:r>
          </a:p>
        </p:txBody>
      </p:sp>
      <p:sp>
        <p:nvSpPr>
          <p:cNvPr id="79" name="TextBox 78">
            <a:extLst>
              <a:ext uri="{FF2B5EF4-FFF2-40B4-BE49-F238E27FC236}">
                <a16:creationId xmlns:a16="http://schemas.microsoft.com/office/drawing/2014/main" id="{3A9DB5C4-162D-4857-9580-4283A999ABCA}"/>
              </a:ext>
            </a:extLst>
          </p:cNvPr>
          <p:cNvSpPr txBox="1"/>
          <p:nvPr/>
        </p:nvSpPr>
        <p:spPr>
          <a:xfrm>
            <a:off x="7730024" y="3108038"/>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8</a:t>
            </a:r>
          </a:p>
        </p:txBody>
      </p:sp>
      <p:sp>
        <p:nvSpPr>
          <p:cNvPr id="80" name="TextBox 79">
            <a:extLst>
              <a:ext uri="{FF2B5EF4-FFF2-40B4-BE49-F238E27FC236}">
                <a16:creationId xmlns:a16="http://schemas.microsoft.com/office/drawing/2014/main" id="{E58AE25D-B201-40B6-BF46-288D75E06869}"/>
              </a:ext>
            </a:extLst>
          </p:cNvPr>
          <p:cNvSpPr txBox="1"/>
          <p:nvPr/>
        </p:nvSpPr>
        <p:spPr>
          <a:xfrm>
            <a:off x="6500143" y="3822402"/>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4</a:t>
            </a:r>
          </a:p>
        </p:txBody>
      </p:sp>
      <mc:AlternateContent xmlns:mc="http://schemas.openxmlformats.org/markup-compatibility/2006">
        <mc:Choice xmlns:a14="http://schemas.microsoft.com/office/drawing/2010/main" Requires="a14">
          <p:sp>
            <p:nvSpPr>
              <p:cNvPr id="81" name="TextBox 80">
                <a:extLst>
                  <a:ext uri="{FF2B5EF4-FFF2-40B4-BE49-F238E27FC236}">
                    <a16:creationId xmlns:a16="http://schemas.microsoft.com/office/drawing/2014/main" id="{05DBC425-6866-4BFB-B41F-D73BD61AB974}"/>
                  </a:ext>
                </a:extLst>
              </p:cNvPr>
              <p:cNvSpPr txBox="1"/>
              <p:nvPr/>
            </p:nvSpPr>
            <p:spPr>
              <a:xfrm>
                <a:off x="7380538" y="1549042"/>
                <a:ext cx="191854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8 </a:t>
                </a:r>
                <a14:m>
                  <m:oMath xmlns:m="http://schemas.openxmlformats.org/officeDocument/2006/math">
                    <m:r>
                      <a:rPr kumimoji="0" lang="en-GB" sz="2800" b="0" i="1" u="none" strike="noStrike" kern="1200" cap="none" spc="0" normalizeH="0" baseline="0" noProof="0">
                        <a:ln>
                          <a:noFill/>
                        </a:ln>
                        <a:solidFill>
                          <a:srgbClr val="ED7D31"/>
                        </a:solidFill>
                        <a:effectLst/>
                        <a:uLnTx/>
                        <a:uFillTx/>
                        <a:latin typeface="Cambria Math" panose="02040503050406030204" pitchFamily="18" charset="0"/>
                        <a:ea typeface="+mn-ea"/>
                        <a:cs typeface="Calibri" panose="020F0502020204030204" pitchFamily="34" charset="0"/>
                      </a:rPr>
                      <m:t>+</m:t>
                    </m:r>
                  </m:oMath>
                </a14:m>
                <a:r>
                  <a:rPr kumimoji="0" lang="en-GB" sz="2800" b="0"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4 </a:t>
                </a:r>
                <a14:m>
                  <m:oMath xmlns:m="http://schemas.openxmlformats.org/officeDocument/2006/math">
                    <m:r>
                      <a:rPr kumimoji="0" lang="en-GB" sz="2800" b="0" i="1" u="none" strike="noStrike" kern="1200" cap="none" spc="0" normalizeH="0" baseline="0" noProof="0">
                        <a:ln>
                          <a:noFill/>
                        </a:ln>
                        <a:solidFill>
                          <a:srgbClr val="ED7D31"/>
                        </a:solidFill>
                        <a:effectLst/>
                        <a:uLnTx/>
                        <a:uFillTx/>
                        <a:latin typeface="Cambria Math" panose="02040503050406030204" pitchFamily="18" charset="0"/>
                        <a:ea typeface="+mn-ea"/>
                        <a:cs typeface="Calibri" panose="020F0502020204030204" pitchFamily="34" charset="0"/>
                      </a:rPr>
                      <m:t>=</m:t>
                    </m:r>
                  </m:oMath>
                </a14:m>
                <a:r>
                  <a:rPr kumimoji="0" lang="en-GB" sz="2800" b="0"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12</a:t>
                </a:r>
              </a:p>
            </p:txBody>
          </p:sp>
        </mc:Choice>
        <mc:Fallback>
          <p:sp>
            <p:nvSpPr>
              <p:cNvPr id="81" name="TextBox 80">
                <a:extLst>
                  <a:ext uri="{FF2B5EF4-FFF2-40B4-BE49-F238E27FC236}">
                    <a16:creationId xmlns:a16="http://schemas.microsoft.com/office/drawing/2014/main" id="{05DBC425-6866-4BFB-B41F-D73BD61AB974}"/>
                  </a:ext>
                </a:extLst>
              </p:cNvPr>
              <p:cNvSpPr txBox="1">
                <a:spLocks noRot="1" noChangeAspect="1" noMove="1" noResize="1" noEditPoints="1" noAdjustHandles="1" noChangeArrowheads="1" noChangeShapeType="1" noTextEdit="1"/>
              </p:cNvSpPr>
              <p:nvPr/>
            </p:nvSpPr>
            <p:spPr>
              <a:xfrm>
                <a:off x="7380538" y="1549042"/>
                <a:ext cx="1918541" cy="523220"/>
              </a:xfrm>
              <a:prstGeom prst="rect">
                <a:avLst/>
              </a:prstGeom>
              <a:blipFill>
                <a:blip r:embed="rId4"/>
                <a:stretch>
                  <a:fillRect l="-6688" t="-10465" b="-32558"/>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82" name="TextBox 81">
                <a:extLst>
                  <a:ext uri="{FF2B5EF4-FFF2-40B4-BE49-F238E27FC236}">
                    <a16:creationId xmlns:a16="http://schemas.microsoft.com/office/drawing/2014/main" id="{9C0BB43A-5733-4E0A-8922-67718EFA1A82}"/>
                  </a:ext>
                </a:extLst>
              </p:cNvPr>
              <p:cNvSpPr txBox="1"/>
              <p:nvPr/>
            </p:nvSpPr>
            <p:spPr>
              <a:xfrm>
                <a:off x="7380538" y="2086006"/>
                <a:ext cx="227872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12 </a:t>
                </a:r>
                <a14:m>
                  <m:oMath xmlns:m="http://schemas.openxmlformats.org/officeDocument/2006/math">
                    <m:r>
                      <a:rPr kumimoji="0" lang="en-GB" sz="2800" b="0" i="1" u="none" strike="noStrike" kern="1200" cap="none" spc="0" normalizeH="0" baseline="0" noProof="0">
                        <a:ln>
                          <a:noFill/>
                        </a:ln>
                        <a:solidFill>
                          <a:srgbClr val="ED7D31"/>
                        </a:solidFill>
                        <a:effectLst/>
                        <a:uLnTx/>
                        <a:uFillTx/>
                        <a:latin typeface="Cambria Math" panose="02040503050406030204" pitchFamily="18" charset="0"/>
                        <a:ea typeface="Cambria Math" panose="02040503050406030204" pitchFamily="18" charset="0"/>
                        <a:cs typeface="Calibri" panose="020F0502020204030204" pitchFamily="34" charset="0"/>
                      </a:rPr>
                      <m:t>×</m:t>
                    </m:r>
                  </m:oMath>
                </a14:m>
                <a:r>
                  <a:rPr kumimoji="0" lang="en-GB" sz="2800" b="0"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2 </a:t>
                </a:r>
                <a14:m>
                  <m:oMath xmlns:m="http://schemas.openxmlformats.org/officeDocument/2006/math">
                    <m:r>
                      <a:rPr kumimoji="0" lang="en-GB" sz="2800" b="0" i="1" u="none" strike="noStrike" kern="1200" cap="none" spc="0" normalizeH="0" baseline="0" noProof="0">
                        <a:ln>
                          <a:noFill/>
                        </a:ln>
                        <a:solidFill>
                          <a:srgbClr val="ED7D31"/>
                        </a:solidFill>
                        <a:effectLst/>
                        <a:uLnTx/>
                        <a:uFillTx/>
                        <a:latin typeface="Cambria Math" panose="02040503050406030204" pitchFamily="18" charset="0"/>
                        <a:ea typeface="+mn-ea"/>
                        <a:cs typeface="Calibri" panose="020F0502020204030204" pitchFamily="34" charset="0"/>
                      </a:rPr>
                      <m:t>=</m:t>
                    </m:r>
                  </m:oMath>
                </a14:m>
                <a:r>
                  <a:rPr kumimoji="0" lang="en-GB" sz="2800" b="0" i="0" u="none" strike="noStrike" kern="1200" cap="none" spc="0" normalizeH="0" baseline="0" noProof="0" dirty="0">
                    <a:ln>
                      <a:noFill/>
                    </a:ln>
                    <a:solidFill>
                      <a:srgbClr val="ED7D31"/>
                    </a:solidFill>
                    <a:effectLst/>
                    <a:uLnTx/>
                    <a:uFillTx/>
                    <a:latin typeface="Calibri" panose="020F0502020204030204" pitchFamily="34" charset="0"/>
                    <a:ea typeface="+mn-ea"/>
                    <a:cs typeface="Calibri" panose="020F0502020204030204" pitchFamily="34" charset="0"/>
                  </a:rPr>
                  <a:t> 24</a:t>
                </a:r>
              </a:p>
            </p:txBody>
          </p:sp>
        </mc:Choice>
        <mc:Fallback>
          <p:sp>
            <p:nvSpPr>
              <p:cNvPr id="82" name="TextBox 81">
                <a:extLst>
                  <a:ext uri="{FF2B5EF4-FFF2-40B4-BE49-F238E27FC236}">
                    <a16:creationId xmlns:a16="http://schemas.microsoft.com/office/drawing/2014/main" id="{9C0BB43A-5733-4E0A-8922-67718EFA1A82}"/>
                  </a:ext>
                </a:extLst>
              </p:cNvPr>
              <p:cNvSpPr txBox="1">
                <a:spLocks noRot="1" noChangeAspect="1" noMove="1" noResize="1" noEditPoints="1" noAdjustHandles="1" noChangeArrowheads="1" noChangeShapeType="1" noTextEdit="1"/>
              </p:cNvSpPr>
              <p:nvPr/>
            </p:nvSpPr>
            <p:spPr>
              <a:xfrm>
                <a:off x="7380538" y="2086006"/>
                <a:ext cx="2278729" cy="523220"/>
              </a:xfrm>
              <a:prstGeom prst="rect">
                <a:avLst/>
              </a:prstGeom>
              <a:blipFill>
                <a:blip r:embed="rId5"/>
                <a:stretch>
                  <a:fillRect l="-5615" t="-10465" b="-32558"/>
                </a:stretch>
              </a:blipFill>
            </p:spPr>
            <p:txBody>
              <a:bodyPr/>
              <a:lstStyle/>
              <a:p>
                <a:r>
                  <a:rPr lang="en-GB">
                    <a:noFill/>
                  </a:rPr>
                  <a:t> </a:t>
                </a:r>
              </a:p>
            </p:txBody>
          </p:sp>
        </mc:Fallback>
      </mc:AlternateContent>
    </p:spTree>
    <p:custDataLst>
      <p:tags r:id="rId1"/>
    </p:custDataLst>
    <p:extLst>
      <p:ext uri="{BB962C8B-B14F-4D97-AF65-F5344CB8AC3E}">
        <p14:creationId xmlns:p14="http://schemas.microsoft.com/office/powerpoint/2010/main" val="356085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fade">
                                      <p:cBhvr>
                                        <p:cTn id="10" dur="500"/>
                                        <p:tgtEl>
                                          <p:spTgt spid="7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500"/>
                                        <p:tgtEl>
                                          <p:spTgt spid="70"/>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par>
                                <p:cTn id="19" presetID="26" presetClass="emph" presetSubtype="0" fill="hold" grpId="0" nodeType="withEffect">
                                  <p:stCondLst>
                                    <p:cond delay="0"/>
                                  </p:stCondLst>
                                  <p:childTnLst>
                                    <p:animEffect transition="out" filter="fade">
                                      <p:cBhvr>
                                        <p:cTn id="20" dur="500" tmFilter="0, 0; .2, .5; .8, .5; 1, 0"/>
                                        <p:tgtEl>
                                          <p:spTgt spid="6"/>
                                        </p:tgtEl>
                                      </p:cBhvr>
                                    </p:animEffect>
                                    <p:animScale>
                                      <p:cBhvr>
                                        <p:cTn id="21" dur="250" autoRev="1" fill="hold"/>
                                        <p:tgtEl>
                                          <p:spTgt spid="6"/>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fade">
                                      <p:cBhvr>
                                        <p:cTn id="26" dur="500"/>
                                        <p:tgtEl>
                                          <p:spTgt spid="5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50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fade">
                                      <p:cBhvr>
                                        <p:cTn id="41" dur="500"/>
                                        <p:tgtEl>
                                          <p:spTgt spid="5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0"/>
                                        </p:tgtEl>
                                        <p:attrNameLst>
                                          <p:attrName>style.visibility</p:attrName>
                                        </p:attrNameLst>
                                      </p:cBhvr>
                                      <p:to>
                                        <p:strVal val="visible"/>
                                      </p:to>
                                    </p:set>
                                    <p:animEffect transition="in" filter="fade">
                                      <p:cBhvr>
                                        <p:cTn id="46" dur="500"/>
                                        <p:tgtEl>
                                          <p:spTgt spid="6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500"/>
                                        <p:tgtEl>
                                          <p:spTgt spid="6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4"/>
                                        </p:tgtEl>
                                        <p:attrNameLst>
                                          <p:attrName>style.visibility</p:attrName>
                                        </p:attrNameLst>
                                      </p:cBhvr>
                                      <p:to>
                                        <p:strVal val="visible"/>
                                      </p:to>
                                    </p:set>
                                    <p:animEffect transition="in" filter="fade">
                                      <p:cBhvr>
                                        <p:cTn id="61" dur="500"/>
                                        <p:tgtEl>
                                          <p:spTgt spid="6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5"/>
                                        </p:tgtEl>
                                        <p:attrNameLst>
                                          <p:attrName>style.visibility</p:attrName>
                                        </p:attrNameLst>
                                      </p:cBhvr>
                                      <p:to>
                                        <p:strVal val="visible"/>
                                      </p:to>
                                    </p:set>
                                    <p:animEffect transition="in" filter="fade">
                                      <p:cBhvr>
                                        <p:cTn id="66" dur="500"/>
                                        <p:tgtEl>
                                          <p:spTgt spid="6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6"/>
                                        </p:tgtEl>
                                        <p:attrNameLst>
                                          <p:attrName>style.visibility</p:attrName>
                                        </p:attrNameLst>
                                      </p:cBhvr>
                                      <p:to>
                                        <p:strVal val="visible"/>
                                      </p:to>
                                    </p:set>
                                    <p:animEffect transition="in" filter="fade">
                                      <p:cBhvr>
                                        <p:cTn id="71" dur="500"/>
                                        <p:tgtEl>
                                          <p:spTgt spid="6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7"/>
                                        </p:tgtEl>
                                        <p:attrNameLst>
                                          <p:attrName>style.visibility</p:attrName>
                                        </p:attrNameLst>
                                      </p:cBhvr>
                                      <p:to>
                                        <p:strVal val="visible"/>
                                      </p:to>
                                    </p:set>
                                    <p:animEffect transition="in" filter="fade">
                                      <p:cBhvr>
                                        <p:cTn id="76" dur="500"/>
                                        <p:tgtEl>
                                          <p:spTgt spid="67"/>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76"/>
                                        </p:tgtEl>
                                        <p:attrNameLst>
                                          <p:attrName>style.visibility</p:attrName>
                                        </p:attrNameLst>
                                      </p:cBhvr>
                                      <p:to>
                                        <p:strVal val="visible"/>
                                      </p:to>
                                    </p:set>
                                    <p:animEffect transition="in" filter="fade">
                                      <p:cBhvr>
                                        <p:cTn id="81" dur="500"/>
                                        <p:tgtEl>
                                          <p:spTgt spid="76"/>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77"/>
                                        </p:tgtEl>
                                        <p:attrNameLst>
                                          <p:attrName>style.visibility</p:attrName>
                                        </p:attrNameLst>
                                      </p:cBhvr>
                                      <p:to>
                                        <p:strVal val="visible"/>
                                      </p:to>
                                    </p:set>
                                    <p:animEffect transition="in" filter="fade">
                                      <p:cBhvr>
                                        <p:cTn id="86" dur="500"/>
                                        <p:tgtEl>
                                          <p:spTgt spid="7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78"/>
                                        </p:tgtEl>
                                        <p:attrNameLst>
                                          <p:attrName>style.visibility</p:attrName>
                                        </p:attrNameLst>
                                      </p:cBhvr>
                                      <p:to>
                                        <p:strVal val="visible"/>
                                      </p:to>
                                    </p:set>
                                    <p:animEffect transition="in" filter="fade">
                                      <p:cBhvr>
                                        <p:cTn id="91" dur="500"/>
                                        <p:tgtEl>
                                          <p:spTgt spid="78"/>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73"/>
                                        </p:tgtEl>
                                        <p:attrNameLst>
                                          <p:attrName>style.visibility</p:attrName>
                                        </p:attrNameLst>
                                      </p:cBhvr>
                                      <p:to>
                                        <p:strVal val="visible"/>
                                      </p:to>
                                    </p:set>
                                    <p:animEffect transition="in" filter="fade">
                                      <p:cBhvr>
                                        <p:cTn id="96" dur="500"/>
                                        <p:tgtEl>
                                          <p:spTgt spid="73"/>
                                        </p:tgtEl>
                                      </p:cBhvr>
                                    </p:animEffect>
                                  </p:childTnLst>
                                </p:cTn>
                              </p:par>
                            </p:childTnLst>
                          </p:cTn>
                        </p:par>
                      </p:childTnLst>
                    </p:cTn>
                  </p:par>
                  <p:par>
                    <p:cTn id="97" fill="hold">
                      <p:stCondLst>
                        <p:cond delay="indefinite"/>
                      </p:stCondLst>
                      <p:childTnLst>
                        <p:par>
                          <p:cTn id="98" fill="hold">
                            <p:stCondLst>
                              <p:cond delay="0"/>
                            </p:stCondLst>
                            <p:childTnLst>
                              <p:par>
                                <p:cTn id="99" presetID="26" presetClass="emph" presetSubtype="0" fill="hold" nodeType="clickEffect">
                                  <p:stCondLst>
                                    <p:cond delay="0"/>
                                  </p:stCondLst>
                                  <p:childTnLst>
                                    <p:animEffect transition="out" filter="fade">
                                      <p:cBhvr>
                                        <p:cTn id="100" dur="500" tmFilter="0, 0; .2, .5; .8, .5; 1, 0"/>
                                        <p:tgtEl>
                                          <p:spTgt spid="69"/>
                                        </p:tgtEl>
                                      </p:cBhvr>
                                    </p:animEffect>
                                    <p:animScale>
                                      <p:cBhvr>
                                        <p:cTn id="101" dur="250" autoRev="1" fill="hold"/>
                                        <p:tgtEl>
                                          <p:spTgt spid="69"/>
                                        </p:tgtEl>
                                      </p:cBhvr>
                                      <p:by x="105000" y="105000"/>
                                    </p:animScale>
                                  </p:childTnLst>
                                </p:cTn>
                              </p:par>
                              <p:par>
                                <p:cTn id="102" presetID="26" presetClass="emph" presetSubtype="0" fill="hold" grpId="0" nodeType="withEffect">
                                  <p:stCondLst>
                                    <p:cond delay="0"/>
                                  </p:stCondLst>
                                  <p:childTnLst>
                                    <p:animEffect transition="out" filter="fade">
                                      <p:cBhvr>
                                        <p:cTn id="103" dur="500" tmFilter="0, 0; .2, .5; .8, .5; 1, 0"/>
                                        <p:tgtEl>
                                          <p:spTgt spid="24"/>
                                        </p:tgtEl>
                                      </p:cBhvr>
                                    </p:animEffect>
                                    <p:animScale>
                                      <p:cBhvr>
                                        <p:cTn id="104" dur="250" autoRev="1" fill="hold"/>
                                        <p:tgtEl>
                                          <p:spTgt spid="24"/>
                                        </p:tgtEl>
                                      </p:cBhvr>
                                      <p:by x="105000" y="105000"/>
                                    </p:animScale>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79"/>
                                        </p:tgtEl>
                                        <p:attrNameLst>
                                          <p:attrName>style.visibility</p:attrName>
                                        </p:attrNameLst>
                                      </p:cBhvr>
                                      <p:to>
                                        <p:strVal val="visible"/>
                                      </p:to>
                                    </p:set>
                                    <p:animEffect transition="in" filter="fade">
                                      <p:cBhvr>
                                        <p:cTn id="109" dur="500"/>
                                        <p:tgtEl>
                                          <p:spTgt spid="79"/>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80"/>
                                        </p:tgtEl>
                                        <p:attrNameLst>
                                          <p:attrName>style.visibility</p:attrName>
                                        </p:attrNameLst>
                                      </p:cBhvr>
                                      <p:to>
                                        <p:strVal val="visible"/>
                                      </p:to>
                                    </p:set>
                                    <p:animEffect transition="in" filter="fade">
                                      <p:cBhvr>
                                        <p:cTn id="114" dur="500"/>
                                        <p:tgtEl>
                                          <p:spTgt spid="80"/>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81"/>
                                        </p:tgtEl>
                                        <p:attrNameLst>
                                          <p:attrName>style.visibility</p:attrName>
                                        </p:attrNameLst>
                                      </p:cBhvr>
                                      <p:to>
                                        <p:strVal val="visible"/>
                                      </p:to>
                                    </p:set>
                                    <p:animEffect transition="in" filter="fade">
                                      <p:cBhvr>
                                        <p:cTn id="119" dur="500"/>
                                        <p:tgtEl>
                                          <p:spTgt spid="81"/>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82"/>
                                        </p:tgtEl>
                                        <p:attrNameLst>
                                          <p:attrName>style.visibility</p:attrName>
                                        </p:attrNameLst>
                                      </p:cBhvr>
                                      <p:to>
                                        <p:strVal val="visible"/>
                                      </p:to>
                                    </p:set>
                                    <p:animEffect transition="in" filter="fade">
                                      <p:cBhvr>
                                        <p:cTn id="124" dur="500"/>
                                        <p:tgtEl>
                                          <p:spTgt spid="82"/>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74"/>
                                        </p:tgtEl>
                                        <p:attrNameLst>
                                          <p:attrName>style.visibility</p:attrName>
                                        </p:attrNameLst>
                                      </p:cBhvr>
                                      <p:to>
                                        <p:strVal val="visible"/>
                                      </p:to>
                                    </p:set>
                                    <p:animEffect transition="in" filter="fade">
                                      <p:cBhvr>
                                        <p:cTn id="129" dur="500"/>
                                        <p:tgtEl>
                                          <p:spTgt spid="74"/>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75"/>
                                        </p:tgtEl>
                                        <p:attrNameLst>
                                          <p:attrName>style.visibility</p:attrName>
                                        </p:attrNameLst>
                                      </p:cBhvr>
                                      <p:to>
                                        <p:strVal val="visible"/>
                                      </p:to>
                                    </p:set>
                                    <p:animEffect transition="in" filter="fade">
                                      <p:cBhvr>
                                        <p:cTn id="13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4" grpId="0"/>
      <p:bldP spid="70" grpId="0"/>
      <p:bldP spid="72" grpId="0"/>
      <p:bldP spid="73" grpId="0"/>
      <p:bldP spid="74" grpId="0"/>
      <p:bldP spid="75" grpId="0"/>
      <p:bldP spid="54" grpId="0"/>
      <p:bldP spid="57" grpId="0"/>
      <p:bldP spid="58" grpId="0"/>
      <p:bldP spid="59" grpId="0"/>
      <p:bldP spid="60" grpId="0"/>
      <p:bldP spid="61" grpId="0"/>
      <p:bldP spid="63" grpId="0"/>
      <p:bldP spid="64" grpId="0"/>
      <p:bldP spid="65" grpId="0"/>
      <p:bldP spid="66" grpId="0"/>
      <p:bldP spid="67" grpId="0"/>
      <p:bldP spid="76" grpId="0"/>
      <p:bldP spid="77" grpId="0"/>
      <p:bldP spid="78" grpId="0"/>
      <p:bldP spid="79" grpId="0"/>
      <p:bldP spid="80" grpId="0"/>
      <p:bldP spid="81" grpId="0"/>
      <p:bldP spid="8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956035" y="569226"/>
            <a:ext cx="747045" cy="747045"/>
          </a:xfrm>
          <a:prstGeom prst="rect">
            <a:avLst/>
          </a:prstGeom>
        </p:spPr>
      </p:pic>
      <p:sp>
        <p:nvSpPr>
          <p:cNvPr id="4" name="TextBox 3"/>
          <p:cNvSpPr txBox="1"/>
          <p:nvPr/>
        </p:nvSpPr>
        <p:spPr>
          <a:xfrm>
            <a:off x="7258878" y="711915"/>
            <a:ext cx="209513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Have a think</a:t>
            </a:r>
          </a:p>
        </p:txBody>
      </p:sp>
      <p:sp>
        <p:nvSpPr>
          <p:cNvPr id="8" name="TextBox 7"/>
          <p:cNvSpPr txBox="1"/>
          <p:nvPr/>
        </p:nvSpPr>
        <p:spPr>
          <a:xfrm>
            <a:off x="2448162" y="1146851"/>
            <a:ext cx="650787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Draw a rectangle with a perimeter of 20 cm</a:t>
            </a:r>
          </a:p>
        </p:txBody>
      </p:sp>
      <p:sp>
        <p:nvSpPr>
          <p:cNvPr id="9" name="TextBox 8"/>
          <p:cNvSpPr txBox="1"/>
          <p:nvPr/>
        </p:nvSpPr>
        <p:spPr>
          <a:xfrm>
            <a:off x="2448163" y="1698865"/>
            <a:ext cx="3654655"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Two pairs of equal sides</a:t>
            </a:r>
          </a:p>
        </p:txBody>
      </p:sp>
      <p:sp>
        <p:nvSpPr>
          <p:cNvPr id="10" name="TextBox 9"/>
          <p:cNvSpPr txBox="1"/>
          <p:nvPr/>
        </p:nvSpPr>
        <p:spPr>
          <a:xfrm>
            <a:off x="6247718" y="2576045"/>
            <a:ext cx="335059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a:t>= </a:t>
            </a:r>
            <a:r>
              <a:rPr kumimoji="0" lang="en-GB" sz="2800" b="0" i="0" u="none" strike="noStrike" kern="1200" cap="none" spc="0" normalizeH="0" baseline="0" noProof="0" dirty="0">
                <a:ln>
                  <a:noFill/>
                </a:ln>
                <a:solidFill>
                  <a:prstClr val="black"/>
                </a:solidFill>
                <a:effectLst/>
                <a:uLnTx/>
                <a:uFillTx/>
                <a:latin typeface="Calibri" panose="020F0502020204030204"/>
                <a:ea typeface="Cambria Math" panose="02040503050406030204" pitchFamily="18" charset="0"/>
                <a:cs typeface="Arial" panose="020B0604020202020204" pitchFamily="34" charset="0"/>
              </a:rPr>
              <a:t>20</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p>
        </p:txBody>
      </p:sp>
      <p:sp>
        <p:nvSpPr>
          <p:cNvPr id="11" name="Rectangle 10"/>
          <p:cNvSpPr/>
          <p:nvPr/>
        </p:nvSpPr>
        <p:spPr>
          <a:xfrm>
            <a:off x="6103201" y="2586829"/>
            <a:ext cx="443346" cy="4805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7547331" y="2589033"/>
            <a:ext cx="443346" cy="48057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6059733" y="2586828"/>
            <a:ext cx="55015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10</a:t>
            </a:r>
          </a:p>
        </p:txBody>
      </p:sp>
      <p:sp>
        <p:nvSpPr>
          <p:cNvPr id="14" name="TextBox 13"/>
          <p:cNvSpPr txBox="1"/>
          <p:nvPr/>
        </p:nvSpPr>
        <p:spPr>
          <a:xfrm>
            <a:off x="7613876" y="2587830"/>
            <a:ext cx="36740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0</a:t>
            </a:r>
          </a:p>
        </p:txBody>
      </p:sp>
      <p:sp>
        <p:nvSpPr>
          <p:cNvPr id="15" name="TextBox 14"/>
          <p:cNvSpPr txBox="1"/>
          <p:nvPr/>
        </p:nvSpPr>
        <p:spPr>
          <a:xfrm>
            <a:off x="6144937" y="2589032"/>
            <a:ext cx="36740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9</a:t>
            </a:r>
          </a:p>
        </p:txBody>
      </p:sp>
      <p:sp>
        <p:nvSpPr>
          <p:cNvPr id="2" name="Left Brace 1"/>
          <p:cNvSpPr/>
          <p:nvPr/>
        </p:nvSpPr>
        <p:spPr>
          <a:xfrm rot="16200000">
            <a:off x="6545030" y="2749160"/>
            <a:ext cx="129709" cy="903510"/>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p:cNvSpPr txBox="1"/>
          <p:nvPr/>
        </p:nvSpPr>
        <p:spPr>
          <a:xfrm>
            <a:off x="6334808" y="3287268"/>
            <a:ext cx="90264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18</a:t>
            </a:r>
          </a:p>
        </p:txBody>
      </p:sp>
      <p:sp>
        <p:nvSpPr>
          <p:cNvPr id="17" name="TextBox 16"/>
          <p:cNvSpPr txBox="1"/>
          <p:nvPr/>
        </p:nvSpPr>
        <p:spPr>
          <a:xfrm>
            <a:off x="7613876" y="2575271"/>
            <a:ext cx="42504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1</a:t>
            </a:r>
          </a:p>
        </p:txBody>
      </p:sp>
      <p:pic>
        <p:nvPicPr>
          <p:cNvPr id="18" name="Picture 17"/>
          <p:cNvPicPr>
            <a:picLocks noChangeAspect="1"/>
          </p:cNvPicPr>
          <p:nvPr/>
        </p:nvPicPr>
        <p:blipFill>
          <a:blip r:embed="rId3"/>
          <a:stretch>
            <a:fillRect/>
          </a:stretch>
        </p:blipFill>
        <p:spPr>
          <a:xfrm>
            <a:off x="8964281" y="3758481"/>
            <a:ext cx="747045" cy="747045"/>
          </a:xfrm>
          <a:prstGeom prst="rect">
            <a:avLst/>
          </a:prstGeom>
        </p:spPr>
      </p:pic>
      <p:sp>
        <p:nvSpPr>
          <p:cNvPr id="19" name="TextBox 18"/>
          <p:cNvSpPr txBox="1"/>
          <p:nvPr/>
        </p:nvSpPr>
        <p:spPr>
          <a:xfrm>
            <a:off x="7267124" y="3901170"/>
            <a:ext cx="209513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Have a think</a:t>
            </a:r>
          </a:p>
        </p:txBody>
      </p:sp>
      <p:sp>
        <p:nvSpPr>
          <p:cNvPr id="20" name="TextBox 19"/>
          <p:cNvSpPr txBox="1"/>
          <p:nvPr/>
        </p:nvSpPr>
        <p:spPr>
          <a:xfrm>
            <a:off x="6772939" y="4213507"/>
            <a:ext cx="1441720"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8 and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7 and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6 and 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5 and 5</a:t>
            </a:r>
          </a:p>
        </p:txBody>
      </p:sp>
      <p:sp>
        <p:nvSpPr>
          <p:cNvPr id="21" name="Rounded Rectangle 20"/>
          <p:cNvSpPr/>
          <p:nvPr/>
        </p:nvSpPr>
        <p:spPr>
          <a:xfrm>
            <a:off x="6762938" y="5542766"/>
            <a:ext cx="1237165" cy="442646"/>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F9347AB-FC87-46E1-AF1F-F7461A6B6BBB}"/>
              </a:ext>
            </a:extLst>
          </p:cNvPr>
          <p:cNvSpPr/>
          <p:nvPr/>
        </p:nvSpPr>
        <p:spPr>
          <a:xfrm>
            <a:off x="3183751" y="2942985"/>
            <a:ext cx="1698172" cy="2216150"/>
          </a:xfrm>
          <a:prstGeom prst="rect">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F26DB80-A8B4-4455-8D9C-C87ADA4B3F07}"/>
              </a:ext>
            </a:extLst>
          </p:cNvPr>
          <p:cNvSpPr txBox="1"/>
          <p:nvPr/>
        </p:nvSpPr>
        <p:spPr>
          <a:xfrm>
            <a:off x="2633601" y="3748595"/>
            <a:ext cx="55015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10</a:t>
            </a:r>
          </a:p>
        </p:txBody>
      </p:sp>
      <p:sp>
        <p:nvSpPr>
          <p:cNvPr id="24" name="TextBox 23">
            <a:extLst>
              <a:ext uri="{FF2B5EF4-FFF2-40B4-BE49-F238E27FC236}">
                <a16:creationId xmlns:a16="http://schemas.microsoft.com/office/drawing/2014/main" id="{35EA7060-B1DE-47B4-9985-A317C16F97CD}"/>
              </a:ext>
            </a:extLst>
          </p:cNvPr>
          <p:cNvSpPr txBox="1"/>
          <p:nvPr/>
        </p:nvSpPr>
        <p:spPr>
          <a:xfrm>
            <a:off x="4825958" y="3758480"/>
            <a:ext cx="55015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rPr>
              <a:t>10</a:t>
            </a:r>
          </a:p>
        </p:txBody>
      </p:sp>
      <p:sp>
        <p:nvSpPr>
          <p:cNvPr id="25" name="TextBox 24">
            <a:extLst>
              <a:ext uri="{FF2B5EF4-FFF2-40B4-BE49-F238E27FC236}">
                <a16:creationId xmlns:a16="http://schemas.microsoft.com/office/drawing/2014/main" id="{6CA64BA8-5868-4F62-9CEF-A600341ADC48}"/>
              </a:ext>
            </a:extLst>
          </p:cNvPr>
          <p:cNvSpPr txBox="1"/>
          <p:nvPr/>
        </p:nvSpPr>
        <p:spPr>
          <a:xfrm>
            <a:off x="2726411" y="3748595"/>
            <a:ext cx="36740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9</a:t>
            </a:r>
          </a:p>
        </p:txBody>
      </p:sp>
      <p:sp>
        <p:nvSpPr>
          <p:cNvPr id="26" name="TextBox 25">
            <a:extLst>
              <a:ext uri="{FF2B5EF4-FFF2-40B4-BE49-F238E27FC236}">
                <a16:creationId xmlns:a16="http://schemas.microsoft.com/office/drawing/2014/main" id="{72D351FF-5B33-4837-8D79-63B15FB00ABA}"/>
              </a:ext>
            </a:extLst>
          </p:cNvPr>
          <p:cNvSpPr txBox="1"/>
          <p:nvPr/>
        </p:nvSpPr>
        <p:spPr>
          <a:xfrm>
            <a:off x="4951488" y="3758480"/>
            <a:ext cx="36740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9</a:t>
            </a:r>
          </a:p>
        </p:txBody>
      </p:sp>
      <p:sp>
        <p:nvSpPr>
          <p:cNvPr id="27" name="TextBox 26">
            <a:extLst>
              <a:ext uri="{FF2B5EF4-FFF2-40B4-BE49-F238E27FC236}">
                <a16:creationId xmlns:a16="http://schemas.microsoft.com/office/drawing/2014/main" id="{6F132FA3-1DB8-4BCB-8FD1-0419E0B28FA4}"/>
              </a:ext>
            </a:extLst>
          </p:cNvPr>
          <p:cNvSpPr txBox="1"/>
          <p:nvPr/>
        </p:nvSpPr>
        <p:spPr>
          <a:xfrm>
            <a:off x="3855582" y="5159135"/>
            <a:ext cx="42504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1</a:t>
            </a:r>
          </a:p>
        </p:txBody>
      </p:sp>
      <p:sp>
        <p:nvSpPr>
          <p:cNvPr id="28" name="TextBox 27">
            <a:extLst>
              <a:ext uri="{FF2B5EF4-FFF2-40B4-BE49-F238E27FC236}">
                <a16:creationId xmlns:a16="http://schemas.microsoft.com/office/drawing/2014/main" id="{4CAC6ED4-B8F1-41B6-BBA6-0024D8154B55}"/>
              </a:ext>
            </a:extLst>
          </p:cNvPr>
          <p:cNvSpPr txBox="1"/>
          <p:nvPr/>
        </p:nvSpPr>
        <p:spPr>
          <a:xfrm>
            <a:off x="3905324" y="2415334"/>
            <a:ext cx="42504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1</a:t>
            </a:r>
          </a:p>
        </p:txBody>
      </p:sp>
      <p:cxnSp>
        <p:nvCxnSpPr>
          <p:cNvPr id="29" name="Straight Connector 28">
            <a:extLst>
              <a:ext uri="{FF2B5EF4-FFF2-40B4-BE49-F238E27FC236}">
                <a16:creationId xmlns:a16="http://schemas.microsoft.com/office/drawing/2014/main" id="{8378FEFB-F2E2-4A68-9DC9-D89AD898672A}"/>
              </a:ext>
            </a:extLst>
          </p:cNvPr>
          <p:cNvCxnSpPr>
            <a:cxnSpLocks/>
          </p:cNvCxnSpPr>
          <p:nvPr/>
        </p:nvCxnSpPr>
        <p:spPr>
          <a:xfrm>
            <a:off x="3183751" y="2848438"/>
            <a:ext cx="1698172" cy="0"/>
          </a:xfrm>
          <a:prstGeom prst="line">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41DEC41-3D51-49A2-B3F1-F2C45724AD1D}"/>
              </a:ext>
            </a:extLst>
          </p:cNvPr>
          <p:cNvCxnSpPr>
            <a:cxnSpLocks/>
          </p:cNvCxnSpPr>
          <p:nvPr/>
        </p:nvCxnSpPr>
        <p:spPr>
          <a:xfrm>
            <a:off x="3183751" y="5253708"/>
            <a:ext cx="1698172" cy="0"/>
          </a:xfrm>
          <a:prstGeom prst="line">
            <a:avLst/>
          </a:prstGeom>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2" name="TextBox 31">
                <a:extLst>
                  <a:ext uri="{FF2B5EF4-FFF2-40B4-BE49-F238E27FC236}">
                    <a16:creationId xmlns:a16="http://schemas.microsoft.com/office/drawing/2014/main" id="{A1A2990E-3ABB-4243-9D01-535E20252350}"/>
                  </a:ext>
                </a:extLst>
              </p:cNvPr>
              <p:cNvSpPr txBox="1"/>
              <p:nvPr/>
            </p:nvSpPr>
            <p:spPr>
              <a:xfrm>
                <a:off x="7547331" y="3287268"/>
                <a:ext cx="2095136"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20 </a:t>
                </a:r>
                <a14:m>
                  <m:oMath xmlns:m="http://schemas.openxmlformats.org/officeDocument/2006/math">
                    <m:r>
                      <a:rPr kumimoji="0" lang="en-GB" sz="2800" b="0" i="1" u="none" strike="noStrike" kern="1200" cap="none" spc="0" normalizeH="0" baseline="0" noProof="0">
                        <a:ln>
                          <a:noFill/>
                        </a:ln>
                        <a:solidFill>
                          <a:srgbClr val="0070C0"/>
                        </a:solidFill>
                        <a:effectLst/>
                        <a:uLnTx/>
                        <a:uFillTx/>
                        <a:latin typeface="Cambria Math" panose="02040503050406030204" pitchFamily="18" charset="0"/>
                        <a:ea typeface="+mn-ea"/>
                        <a:cs typeface="Arial" panose="020B0604020202020204" pitchFamily="34" charset="0"/>
                      </a:rPr>
                      <m:t>−</m:t>
                    </m:r>
                  </m:oMath>
                </a14:m>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18 </a:t>
                </a:r>
                <a14:m>
                  <m:oMath xmlns:m="http://schemas.openxmlformats.org/officeDocument/2006/math">
                    <m:r>
                      <a:rPr kumimoji="0" lang="en-GB" sz="2800" b="0" i="1" u="none" strike="noStrike" kern="1200" cap="none" spc="0" normalizeH="0" baseline="0" noProof="0">
                        <a:ln>
                          <a:noFill/>
                        </a:ln>
                        <a:solidFill>
                          <a:srgbClr val="0070C0"/>
                        </a:solidFill>
                        <a:effectLst/>
                        <a:uLnTx/>
                        <a:uFillTx/>
                        <a:latin typeface="Cambria Math" panose="02040503050406030204" pitchFamily="18" charset="0"/>
                        <a:ea typeface="+mn-ea"/>
                        <a:cs typeface="Arial" panose="020B0604020202020204" pitchFamily="34" charset="0"/>
                      </a:rPr>
                      <m:t>=</m:t>
                    </m:r>
                  </m:oMath>
                </a14:m>
                <a:r>
                  <a:rPr kumimoji="0" lang="en-GB" sz="2800" b="0" i="0" u="none" strike="noStrike" kern="1200" cap="none" spc="0" normalizeH="0" baseline="0" noProof="0" dirty="0">
                    <a:ln>
                      <a:noFill/>
                    </a:ln>
                    <a:solidFill>
                      <a:srgbClr val="0070C0"/>
                    </a:solidFill>
                    <a:effectLst/>
                    <a:uLnTx/>
                    <a:uFillTx/>
                    <a:latin typeface="Calibri" panose="020F0502020204030204"/>
                    <a:ea typeface="+mn-ea"/>
                    <a:cs typeface="Arial" panose="020B0604020202020204" pitchFamily="34" charset="0"/>
                  </a:rPr>
                  <a:t> 2</a:t>
                </a:r>
              </a:p>
            </p:txBody>
          </p:sp>
        </mc:Choice>
        <mc:Fallback>
          <p:sp>
            <p:nvSpPr>
              <p:cNvPr id="32" name="TextBox 31">
                <a:extLst>
                  <a:ext uri="{FF2B5EF4-FFF2-40B4-BE49-F238E27FC236}">
                    <a16:creationId xmlns:a16="http://schemas.microsoft.com/office/drawing/2014/main" id="{A1A2990E-3ABB-4243-9D01-535E20252350}"/>
                  </a:ext>
                </a:extLst>
              </p:cNvPr>
              <p:cNvSpPr txBox="1">
                <a:spLocks noRot="1" noChangeAspect="1" noMove="1" noResize="1" noEditPoints="1" noAdjustHandles="1" noChangeArrowheads="1" noChangeShapeType="1" noTextEdit="1"/>
              </p:cNvSpPr>
              <p:nvPr/>
            </p:nvSpPr>
            <p:spPr>
              <a:xfrm>
                <a:off x="7547331" y="3287268"/>
                <a:ext cx="2095136" cy="523220"/>
              </a:xfrm>
              <a:prstGeom prst="rect">
                <a:avLst/>
              </a:prstGeom>
              <a:blipFill>
                <a:blip r:embed="rId4"/>
                <a:stretch>
                  <a:fillRect l="-5814" t="-10465" b="-32558"/>
                </a:stretch>
              </a:blipFill>
            </p:spPr>
            <p:txBody>
              <a:bodyPr/>
              <a:lstStyle/>
              <a:p>
                <a:r>
                  <a:rPr lang="en-GB">
                    <a:noFill/>
                  </a:rPr>
                  <a:t> </a:t>
                </a:r>
              </a:p>
            </p:txBody>
          </p:sp>
        </mc:Fallback>
      </mc:AlternateContent>
    </p:spTree>
    <p:custDataLst>
      <p:tags r:id="rId1"/>
    </p:custDataLst>
    <p:extLst>
      <p:ext uri="{BB962C8B-B14F-4D97-AF65-F5344CB8AC3E}">
        <p14:creationId xmlns:p14="http://schemas.microsoft.com/office/powerpoint/2010/main" val="141673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23"/>
                                        </p:tgtEl>
                                      </p:cBhvr>
                                    </p:animEffect>
                                    <p:set>
                                      <p:cBhvr>
                                        <p:cTn id="63" dur="1" fill="hold">
                                          <p:stCondLst>
                                            <p:cond delay="499"/>
                                          </p:stCondLst>
                                        </p:cTn>
                                        <p:tgtEl>
                                          <p:spTgt spid="23"/>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24"/>
                                        </p:tgtEl>
                                      </p:cBhvr>
                                    </p:animEffect>
                                    <p:set>
                                      <p:cBhvr>
                                        <p:cTn id="66" dur="1" fill="hold">
                                          <p:stCondLst>
                                            <p:cond delay="499"/>
                                          </p:stCondLst>
                                        </p:cTn>
                                        <p:tgtEl>
                                          <p:spTgt spid="24"/>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5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25"/>
                                        </p:tgtEl>
                                        <p:attrNameLst>
                                          <p:attrName>style.visibility</p:attrName>
                                        </p:attrNameLst>
                                      </p:cBhvr>
                                      <p:to>
                                        <p:strVal val="visible"/>
                                      </p:to>
                                    </p:set>
                                    <p:animEffect transition="in" filter="fade">
                                      <p:cBhvr>
                                        <p:cTn id="76" dur="500"/>
                                        <p:tgtEl>
                                          <p:spTgt spid="25"/>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2"/>
                                        </p:tgtEl>
                                        <p:attrNameLst>
                                          <p:attrName>style.visibility</p:attrName>
                                        </p:attrNameLst>
                                      </p:cBhvr>
                                      <p:to>
                                        <p:strVal val="visible"/>
                                      </p:to>
                                    </p:set>
                                    <p:animEffect transition="in" filter="wipe(down)">
                                      <p:cBhvr>
                                        <p:cTn id="86" dur="500"/>
                                        <p:tgtEl>
                                          <p:spTgt spid="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Effect transition="in" filter="fade">
                                      <p:cBhvr>
                                        <p:cTn id="91" dur="500"/>
                                        <p:tgtEl>
                                          <p:spTgt spid="16"/>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32"/>
                                        </p:tgtEl>
                                        <p:attrNameLst>
                                          <p:attrName>style.visibility</p:attrName>
                                        </p:attrNameLst>
                                      </p:cBhvr>
                                      <p:to>
                                        <p:strVal val="visible"/>
                                      </p:to>
                                    </p:set>
                                    <p:animEffect transition="in" filter="fade">
                                      <p:cBhvr>
                                        <p:cTn id="96" dur="500"/>
                                        <p:tgtEl>
                                          <p:spTgt spid="32"/>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wipe(left)">
                                      <p:cBhvr>
                                        <p:cTn id="101" dur="500"/>
                                        <p:tgtEl>
                                          <p:spTgt spid="31"/>
                                        </p:tgtEl>
                                      </p:cBhvr>
                                    </p:animEffect>
                                  </p:childTnLst>
                                </p:cTn>
                              </p:par>
                              <p:par>
                                <p:cTn id="102" presetID="22" presetClass="entr" presetSubtype="8" fill="hold" nodeType="with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wipe(left)">
                                      <p:cBhvr>
                                        <p:cTn id="104" dur="500"/>
                                        <p:tgtEl>
                                          <p:spTgt spid="29"/>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grpId="0" nodeType="clickEffect">
                                  <p:stCondLst>
                                    <p:cond delay="0"/>
                                  </p:stCondLst>
                                  <p:childTnLst>
                                    <p:set>
                                      <p:cBhvr>
                                        <p:cTn id="108" dur="1" fill="hold">
                                          <p:stCondLst>
                                            <p:cond delay="0"/>
                                          </p:stCondLst>
                                        </p:cTn>
                                        <p:tgtEl>
                                          <p:spTgt spid="17"/>
                                        </p:tgtEl>
                                        <p:attrNameLst>
                                          <p:attrName>style.visibility</p:attrName>
                                        </p:attrNameLst>
                                      </p:cBhvr>
                                      <p:to>
                                        <p:strVal val="visible"/>
                                      </p:to>
                                    </p:set>
                                    <p:animEffect transition="in" filter="fade">
                                      <p:cBhvr>
                                        <p:cTn id="109" dur="500"/>
                                        <p:tgtEl>
                                          <p:spTgt spid="17"/>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fade">
                                      <p:cBhvr>
                                        <p:cTn id="112" dur="500"/>
                                        <p:tgtEl>
                                          <p:spTgt spid="27"/>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8"/>
                                        </p:tgtEl>
                                        <p:attrNameLst>
                                          <p:attrName>style.visibility</p:attrName>
                                        </p:attrNameLst>
                                      </p:cBhvr>
                                      <p:to>
                                        <p:strVal val="visible"/>
                                      </p:to>
                                    </p:set>
                                    <p:animEffect transition="in" filter="fade">
                                      <p:cBhvr>
                                        <p:cTn id="115" dur="500"/>
                                        <p:tgtEl>
                                          <p:spTgt spid="28"/>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nodeType="clickEffect">
                                  <p:stCondLst>
                                    <p:cond delay="0"/>
                                  </p:stCondLst>
                                  <p:childTnLst>
                                    <p:set>
                                      <p:cBhvr>
                                        <p:cTn id="119" dur="1" fill="hold">
                                          <p:stCondLst>
                                            <p:cond delay="0"/>
                                          </p:stCondLst>
                                        </p:cTn>
                                        <p:tgtEl>
                                          <p:spTgt spid="31"/>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29"/>
                                        </p:tgtEl>
                                        <p:attrNameLst>
                                          <p:attrName>style.visibility</p:attrName>
                                        </p:attrNameLst>
                                      </p:cBhvr>
                                      <p:to>
                                        <p:strVal val="hidden"/>
                                      </p:to>
                                    </p:set>
                                  </p:childTnLst>
                                </p:cTn>
                              </p:par>
                              <p:par>
                                <p:cTn id="122" presetID="10" presetClass="entr" presetSubtype="0" fill="hold" grpId="0" nodeType="withEffect">
                                  <p:stCondLst>
                                    <p:cond delay="0"/>
                                  </p:stCondLst>
                                  <p:childTnLst>
                                    <p:set>
                                      <p:cBhvr>
                                        <p:cTn id="123" dur="1" fill="hold">
                                          <p:stCondLst>
                                            <p:cond delay="0"/>
                                          </p:stCondLst>
                                        </p:cTn>
                                        <p:tgtEl>
                                          <p:spTgt spid="19"/>
                                        </p:tgtEl>
                                        <p:attrNameLst>
                                          <p:attrName>style.visibility</p:attrName>
                                        </p:attrNameLst>
                                      </p:cBhvr>
                                      <p:to>
                                        <p:strVal val="visible"/>
                                      </p:to>
                                    </p:set>
                                    <p:animEffect transition="in" filter="fade">
                                      <p:cBhvr>
                                        <p:cTn id="124" dur="500"/>
                                        <p:tgtEl>
                                          <p:spTgt spid="19"/>
                                        </p:tgtEl>
                                      </p:cBhvr>
                                    </p:animEffect>
                                  </p:childTnLst>
                                </p:cTn>
                              </p:par>
                              <p:par>
                                <p:cTn id="125" presetID="10" presetClass="entr" presetSubtype="0" fill="hold" nodeType="withEffect">
                                  <p:stCondLst>
                                    <p:cond delay="0"/>
                                  </p:stCondLst>
                                  <p:childTnLst>
                                    <p:set>
                                      <p:cBhvr>
                                        <p:cTn id="126" dur="1" fill="hold">
                                          <p:stCondLst>
                                            <p:cond delay="0"/>
                                          </p:stCondLst>
                                        </p:cTn>
                                        <p:tgtEl>
                                          <p:spTgt spid="18"/>
                                        </p:tgtEl>
                                        <p:attrNameLst>
                                          <p:attrName>style.visibility</p:attrName>
                                        </p:attrNameLst>
                                      </p:cBhvr>
                                      <p:to>
                                        <p:strVal val="visible"/>
                                      </p:to>
                                    </p:set>
                                    <p:animEffect transition="in" filter="fade">
                                      <p:cBhvr>
                                        <p:cTn id="127" dur="500"/>
                                        <p:tgtEl>
                                          <p:spTgt spid="18"/>
                                        </p:tgtEl>
                                      </p:cBhvr>
                                    </p:animEffect>
                                  </p:childTnLst>
                                </p:cTn>
                              </p:par>
                            </p:childTnLst>
                          </p:cTn>
                        </p:par>
                      </p:childTnLst>
                    </p:cTn>
                  </p:par>
                  <p:par>
                    <p:cTn id="128" fill="hold">
                      <p:stCondLst>
                        <p:cond delay="indefinite"/>
                      </p:stCondLst>
                      <p:childTnLst>
                        <p:par>
                          <p:cTn id="129" fill="hold">
                            <p:stCondLst>
                              <p:cond delay="0"/>
                            </p:stCondLst>
                            <p:childTnLst>
                              <p:par>
                                <p:cTn id="130" presetID="1" presetClass="exit" presetSubtype="0" fill="hold" grpId="1" nodeType="clickEffect">
                                  <p:stCondLst>
                                    <p:cond delay="0"/>
                                  </p:stCondLst>
                                  <p:childTnLst>
                                    <p:set>
                                      <p:cBhvr>
                                        <p:cTn id="131" dur="1" fill="hold">
                                          <p:stCondLst>
                                            <p:cond delay="0"/>
                                          </p:stCondLst>
                                        </p:cTn>
                                        <p:tgtEl>
                                          <p:spTgt spid="19"/>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18"/>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20"/>
                                        </p:tgtEl>
                                        <p:attrNameLst>
                                          <p:attrName>style.visibility</p:attrName>
                                        </p:attrNameLst>
                                      </p:cBhvr>
                                      <p:to>
                                        <p:strVal val="visible"/>
                                      </p:to>
                                    </p:set>
                                    <p:animEffect transition="in" filter="fade">
                                      <p:cBhvr>
                                        <p:cTn id="138" dur="500"/>
                                        <p:tgtEl>
                                          <p:spTgt spid="20"/>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4" fill="hold" grpId="0" nodeType="clickEffect">
                                  <p:stCondLst>
                                    <p:cond delay="0"/>
                                  </p:stCondLst>
                                  <p:childTnLst>
                                    <p:set>
                                      <p:cBhvr>
                                        <p:cTn id="142" dur="1" fill="hold">
                                          <p:stCondLst>
                                            <p:cond delay="0"/>
                                          </p:stCondLst>
                                        </p:cTn>
                                        <p:tgtEl>
                                          <p:spTgt spid="21"/>
                                        </p:tgtEl>
                                        <p:attrNameLst>
                                          <p:attrName>style.visibility</p:attrName>
                                        </p:attrNameLst>
                                      </p:cBhvr>
                                      <p:to>
                                        <p:strVal val="visible"/>
                                      </p:to>
                                    </p:set>
                                    <p:animEffect transition="in" filter="wipe(down)">
                                      <p:cBhvr>
                                        <p:cTn id="1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10" grpId="0"/>
      <p:bldP spid="11" grpId="0" animBg="1"/>
      <p:bldP spid="12" grpId="0" animBg="1"/>
      <p:bldP spid="13" grpId="0"/>
      <p:bldP spid="13" grpId="1"/>
      <p:bldP spid="14" grpId="0"/>
      <p:bldP spid="14" grpId="1"/>
      <p:bldP spid="15" grpId="0"/>
      <p:bldP spid="2" grpId="0" animBg="1"/>
      <p:bldP spid="16" grpId="0"/>
      <p:bldP spid="17" grpId="0"/>
      <p:bldP spid="19" grpId="0"/>
      <p:bldP spid="19" grpId="1"/>
      <p:bldP spid="20" grpId="0"/>
      <p:bldP spid="21" grpId="0" animBg="1"/>
      <p:bldP spid="23" grpId="0"/>
      <p:bldP spid="23" grpId="1"/>
      <p:bldP spid="24" grpId="0"/>
      <p:bldP spid="24" grpId="1"/>
      <p:bldP spid="25" grpId="0"/>
      <p:bldP spid="26" grpId="0"/>
      <p:bldP spid="27" grpId="0"/>
      <p:bldP spid="28"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FC7064D7-93C1-4CD2-8CE0-4E81671EBD57}"/>
              </a:ext>
            </a:extLst>
          </p:cNvPr>
          <p:cNvSpPr/>
          <p:nvPr/>
        </p:nvSpPr>
        <p:spPr>
          <a:xfrm>
            <a:off x="2103439" y="474664"/>
            <a:ext cx="7985125" cy="5908675"/>
          </a:xfrm>
          <a:prstGeom prst="roundRect">
            <a:avLst>
              <a:gd name="adj" fmla="val 5866"/>
            </a:avLst>
          </a:prstGeom>
          <a:solidFill>
            <a:schemeClr val="bg1">
              <a:alpha val="96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Sassoon Infant Rg" panose="02000503030000020003" pitchFamily="50" charset="0"/>
              <a:ea typeface="+mn-ea"/>
              <a:cs typeface="+mn-cs"/>
            </a:endParaRPr>
          </a:p>
        </p:txBody>
      </p:sp>
      <p:pic>
        <p:nvPicPr>
          <p:cNvPr id="4099" name="Picture 14">
            <a:extLst>
              <a:ext uri="{FF2B5EF4-FFF2-40B4-BE49-F238E27FC236}">
                <a16:creationId xmlns:a16="http://schemas.microsoft.com/office/drawing/2014/main" id="{4821BFEE-5358-4DA6-BB14-00F9CE7E78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a:extLst>
              <a:ext uri="{FF2B5EF4-FFF2-40B4-BE49-F238E27FC236}">
                <a16:creationId xmlns:a16="http://schemas.microsoft.com/office/drawing/2014/main" id="{A5CBA694-0219-4EDE-839E-56560E8846D6}"/>
              </a:ext>
            </a:extLst>
          </p:cNvPr>
          <p:cNvSpPr/>
          <p:nvPr/>
        </p:nvSpPr>
        <p:spPr>
          <a:xfrm>
            <a:off x="2395539" y="781051"/>
            <a:ext cx="7400925" cy="866775"/>
          </a:xfrm>
          <a:prstGeom prst="roundRect">
            <a:avLst>
              <a:gd name="adj" fmla="val 75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winkl" pitchFamily="2" charset="0"/>
                <a:ea typeface="+mn-ea"/>
                <a:cs typeface="+mn-cs"/>
              </a:rPr>
              <a:t>Semi-colons are used to link sentences that are closely related.</a:t>
            </a:r>
          </a:p>
        </p:txBody>
      </p:sp>
      <p:sp>
        <p:nvSpPr>
          <p:cNvPr id="8" name="Rounded Rectangle 7">
            <a:extLst>
              <a:ext uri="{FF2B5EF4-FFF2-40B4-BE49-F238E27FC236}">
                <a16:creationId xmlns:a16="http://schemas.microsoft.com/office/drawing/2014/main" id="{D9512002-CA6E-4293-89D7-B27564BEBD1F}"/>
              </a:ext>
            </a:extLst>
          </p:cNvPr>
          <p:cNvSpPr/>
          <p:nvPr/>
        </p:nvSpPr>
        <p:spPr>
          <a:xfrm>
            <a:off x="2395539" y="3895726"/>
            <a:ext cx="7400925" cy="2136775"/>
          </a:xfrm>
          <a:prstGeom prst="roundRect">
            <a:avLst>
              <a:gd name="adj" fmla="val 75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winkl" pitchFamily="2" charset="0"/>
                <a:ea typeface="+mn-ea"/>
                <a:cs typeface="+mn-cs"/>
              </a:rPr>
              <a:t>A semi-colon works perfectly here to allow a smooth transition between sentences.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Twinkl"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winkl" pitchFamily="2" charset="0"/>
                <a:ea typeface="+mn-ea"/>
                <a:cs typeface="+mn-cs"/>
              </a:rPr>
              <a:t>A full stop between the sentences might detract from the impact of Little Red Riding Hood’s observation and create too great a ‘stop’. Using a comma here would be incorrect; a comma cannot be used to link two independent sentences.</a:t>
            </a:r>
          </a:p>
        </p:txBody>
      </p:sp>
      <p:sp>
        <p:nvSpPr>
          <p:cNvPr id="2" name="TextBox 1">
            <a:extLst>
              <a:ext uri="{FF2B5EF4-FFF2-40B4-BE49-F238E27FC236}">
                <a16:creationId xmlns:a16="http://schemas.microsoft.com/office/drawing/2014/main" id="{81ED9495-F2D8-4667-8E8A-0F4C90195A8C}"/>
              </a:ext>
            </a:extLst>
          </p:cNvPr>
          <p:cNvSpPr txBox="1">
            <a:spLocks noChangeArrowheads="1"/>
          </p:cNvSpPr>
          <p:nvPr/>
        </p:nvSpPr>
        <p:spPr bwMode="auto">
          <a:xfrm>
            <a:off x="2395539" y="2222501"/>
            <a:ext cx="7400925"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600" b="1" i="0" u="none" strike="noStrike" kern="1200" cap="none" spc="0" normalizeH="0" baseline="0" noProof="0">
                <a:ln>
                  <a:noFill/>
                </a:ln>
                <a:solidFill>
                  <a:prstClr val="black"/>
                </a:solidFill>
                <a:effectLst/>
                <a:uLnTx/>
                <a:uFillTx/>
                <a:latin typeface="Twinkl" pitchFamily="2" charset="0"/>
                <a:ea typeface="+mn-ea"/>
                <a:cs typeface="+mn-cs"/>
              </a:rPr>
              <a:t>For example:</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The wood was silent and absolutely still</a:t>
            </a:r>
            <a:r>
              <a:rPr kumimoji="0" lang="en-GB" altLang="en-US" sz="1600" b="1" i="0" u="none" strike="noStrike" kern="1200" cap="none" spc="0" normalizeH="0" baseline="0" noProof="0">
                <a:ln>
                  <a:noFill/>
                </a:ln>
                <a:solidFill>
                  <a:srgbClr val="FF0000"/>
                </a:solidFill>
                <a:effectLst/>
                <a:uLnTx/>
                <a:uFillTx/>
                <a:latin typeface="Twinkl" pitchFamily="2" charset="0"/>
                <a:ea typeface="+mn-ea"/>
                <a:cs typeface="+mn-cs"/>
              </a:rPr>
              <a:t>;</a:t>
            </a: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 Little Red Riding Hood realised that she had not truly seen its beauty until now.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30"/>
          <p:cNvGraphicFramePr>
            <a:graphicFrameLocks noGrp="1"/>
          </p:cNvGraphicFramePr>
          <p:nvPr/>
        </p:nvGraphicFramePr>
        <p:xfrm>
          <a:off x="2634577" y="700679"/>
          <a:ext cx="5040000" cy="3528000"/>
        </p:xfrm>
        <a:graphic>
          <a:graphicData uri="http://schemas.openxmlformats.org/drawingml/2006/table">
            <a:tbl>
              <a:tblPr firstRow="1" bandRow="1">
                <a:tableStyleId>{5C22544A-7EE6-4342-B048-85BDC9FD1C3A}</a:tableStyleId>
              </a:tblPr>
              <a:tblGrid>
                <a:gridCol w="504000">
                  <a:extLst>
                    <a:ext uri="{9D8B030D-6E8A-4147-A177-3AD203B41FA5}">
                      <a16:colId xmlns:a16="http://schemas.microsoft.com/office/drawing/2014/main" val="3430834287"/>
                    </a:ext>
                  </a:extLst>
                </a:gridCol>
                <a:gridCol w="504000">
                  <a:extLst>
                    <a:ext uri="{9D8B030D-6E8A-4147-A177-3AD203B41FA5}">
                      <a16:colId xmlns:a16="http://schemas.microsoft.com/office/drawing/2014/main" val="3118840842"/>
                    </a:ext>
                  </a:extLst>
                </a:gridCol>
                <a:gridCol w="504000">
                  <a:extLst>
                    <a:ext uri="{9D8B030D-6E8A-4147-A177-3AD203B41FA5}">
                      <a16:colId xmlns:a16="http://schemas.microsoft.com/office/drawing/2014/main" val="2647771978"/>
                    </a:ext>
                  </a:extLst>
                </a:gridCol>
                <a:gridCol w="504000">
                  <a:extLst>
                    <a:ext uri="{9D8B030D-6E8A-4147-A177-3AD203B41FA5}">
                      <a16:colId xmlns:a16="http://schemas.microsoft.com/office/drawing/2014/main" val="2152385744"/>
                    </a:ext>
                  </a:extLst>
                </a:gridCol>
                <a:gridCol w="504000">
                  <a:extLst>
                    <a:ext uri="{9D8B030D-6E8A-4147-A177-3AD203B41FA5}">
                      <a16:colId xmlns:a16="http://schemas.microsoft.com/office/drawing/2014/main" val="371143817"/>
                    </a:ext>
                  </a:extLst>
                </a:gridCol>
                <a:gridCol w="504000">
                  <a:extLst>
                    <a:ext uri="{9D8B030D-6E8A-4147-A177-3AD203B41FA5}">
                      <a16:colId xmlns:a16="http://schemas.microsoft.com/office/drawing/2014/main" val="4287644847"/>
                    </a:ext>
                  </a:extLst>
                </a:gridCol>
                <a:gridCol w="504000">
                  <a:extLst>
                    <a:ext uri="{9D8B030D-6E8A-4147-A177-3AD203B41FA5}">
                      <a16:colId xmlns:a16="http://schemas.microsoft.com/office/drawing/2014/main" val="4115157896"/>
                    </a:ext>
                  </a:extLst>
                </a:gridCol>
                <a:gridCol w="504000">
                  <a:extLst>
                    <a:ext uri="{9D8B030D-6E8A-4147-A177-3AD203B41FA5}">
                      <a16:colId xmlns:a16="http://schemas.microsoft.com/office/drawing/2014/main" val="1901769775"/>
                    </a:ext>
                  </a:extLst>
                </a:gridCol>
                <a:gridCol w="504000">
                  <a:extLst>
                    <a:ext uri="{9D8B030D-6E8A-4147-A177-3AD203B41FA5}">
                      <a16:colId xmlns:a16="http://schemas.microsoft.com/office/drawing/2014/main" val="948267230"/>
                    </a:ext>
                  </a:extLst>
                </a:gridCol>
                <a:gridCol w="504000">
                  <a:extLst>
                    <a:ext uri="{9D8B030D-6E8A-4147-A177-3AD203B41FA5}">
                      <a16:colId xmlns:a16="http://schemas.microsoft.com/office/drawing/2014/main" val="3932146019"/>
                    </a:ext>
                  </a:extLst>
                </a:gridCol>
              </a:tblGrid>
              <a:tr h="504000">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3226848632"/>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948640435"/>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31760844"/>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33629487"/>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1438997720"/>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510017413"/>
                  </a:ext>
                </a:extLst>
              </a:tr>
              <a:tr h="504000">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tc>
                  <a:txBody>
                    <a:bodyPr/>
                    <a:lstStyle/>
                    <a:p>
                      <a:endParaRPr lang="en-GB"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004954769"/>
                  </a:ext>
                </a:extLst>
              </a:tr>
            </a:tbl>
          </a:graphicData>
        </a:graphic>
      </p:graphicFrame>
      <p:cxnSp>
        <p:nvCxnSpPr>
          <p:cNvPr id="51" name="Straight Connector 50"/>
          <p:cNvCxnSpPr/>
          <p:nvPr/>
        </p:nvCxnSpPr>
        <p:spPr>
          <a:xfrm flipH="1">
            <a:off x="7178676" y="2221243"/>
            <a:ext cx="4959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3141863" y="1209396"/>
            <a:ext cx="20127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1" name="Picture 70"/>
          <p:cNvPicPr>
            <a:picLocks noChangeAspect="1"/>
          </p:cNvPicPr>
          <p:nvPr/>
        </p:nvPicPr>
        <p:blipFill>
          <a:blip r:embed="rId3"/>
          <a:stretch>
            <a:fillRect/>
          </a:stretch>
        </p:blipFill>
        <p:spPr>
          <a:xfrm>
            <a:off x="8597551" y="3813694"/>
            <a:ext cx="747045" cy="747045"/>
          </a:xfrm>
          <a:prstGeom prst="rect">
            <a:avLst/>
          </a:prstGeom>
        </p:spPr>
      </p:pic>
      <p:sp>
        <p:nvSpPr>
          <p:cNvPr id="72" name="TextBox 71"/>
          <p:cNvSpPr txBox="1"/>
          <p:nvPr/>
        </p:nvSpPr>
        <p:spPr>
          <a:xfrm>
            <a:off x="8067155" y="3399801"/>
            <a:ext cx="2095136"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Have a think</a:t>
            </a:r>
          </a:p>
        </p:txBody>
      </p:sp>
      <p:cxnSp>
        <p:nvCxnSpPr>
          <p:cNvPr id="32" name="Straight Arrow Connector 31"/>
          <p:cNvCxnSpPr/>
          <p:nvPr/>
        </p:nvCxnSpPr>
        <p:spPr>
          <a:xfrm>
            <a:off x="2589306" y="623201"/>
            <a:ext cx="514759"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504739" y="247513"/>
            <a:ext cx="90662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cm</a:t>
            </a:r>
          </a:p>
        </p:txBody>
      </p:sp>
      <p:cxnSp>
        <p:nvCxnSpPr>
          <p:cNvPr id="35" name="Straight Connector 34"/>
          <p:cNvCxnSpPr/>
          <p:nvPr/>
        </p:nvCxnSpPr>
        <p:spPr>
          <a:xfrm>
            <a:off x="3141863" y="1209396"/>
            <a:ext cx="1" cy="252003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3141865" y="3729430"/>
            <a:ext cx="45327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674577" y="2221243"/>
            <a:ext cx="1" cy="14925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30" name="Picture 6" descr="File:Cartoon cloud.svg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135687">
            <a:off x="4373529" y="798821"/>
            <a:ext cx="3161477" cy="2130025"/>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2100604" y="4512966"/>
            <a:ext cx="781113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Is this closed shape’s perimeter greater than 22 cm?</a:t>
            </a:r>
          </a:p>
        </p:txBody>
      </p:sp>
      <p:cxnSp>
        <p:nvCxnSpPr>
          <p:cNvPr id="53" name="Straight Arrow Connector 52"/>
          <p:cNvCxnSpPr/>
          <p:nvPr/>
        </p:nvCxnSpPr>
        <p:spPr>
          <a:xfrm>
            <a:off x="3141864" y="3873054"/>
            <a:ext cx="4532712"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4822871" y="3794972"/>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9 cm</a:t>
            </a:r>
          </a:p>
        </p:txBody>
      </p:sp>
      <p:cxnSp>
        <p:nvCxnSpPr>
          <p:cNvPr id="57" name="Straight Arrow Connector 56"/>
          <p:cNvCxnSpPr/>
          <p:nvPr/>
        </p:nvCxnSpPr>
        <p:spPr>
          <a:xfrm flipV="1">
            <a:off x="7897437" y="2270641"/>
            <a:ext cx="0" cy="1454713"/>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928055" y="2705920"/>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cm</a:t>
            </a:r>
          </a:p>
        </p:txBody>
      </p:sp>
      <p:cxnSp>
        <p:nvCxnSpPr>
          <p:cNvPr id="59" name="Straight Arrow Connector 58"/>
          <p:cNvCxnSpPr/>
          <p:nvPr/>
        </p:nvCxnSpPr>
        <p:spPr>
          <a:xfrm>
            <a:off x="7178675" y="2116865"/>
            <a:ext cx="527224"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7328717" y="1629712"/>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 cm</a:t>
            </a:r>
          </a:p>
        </p:txBody>
      </p:sp>
      <p:cxnSp>
        <p:nvCxnSpPr>
          <p:cNvPr id="63" name="Straight Arrow Connector 62"/>
          <p:cNvCxnSpPr/>
          <p:nvPr/>
        </p:nvCxnSpPr>
        <p:spPr>
          <a:xfrm>
            <a:off x="3141863" y="1043915"/>
            <a:ext cx="2012713"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3748985" y="583743"/>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cm</a:t>
            </a:r>
          </a:p>
        </p:txBody>
      </p:sp>
      <p:cxnSp>
        <p:nvCxnSpPr>
          <p:cNvPr id="66" name="Straight Arrow Connector 65"/>
          <p:cNvCxnSpPr/>
          <p:nvPr/>
        </p:nvCxnSpPr>
        <p:spPr>
          <a:xfrm flipV="1">
            <a:off x="2944451" y="1209397"/>
            <a:ext cx="0" cy="2527167"/>
          </a:xfrm>
          <a:prstGeom prst="straightConnector1">
            <a:avLst/>
          </a:prstGeom>
          <a:ln w="38100">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2100603" y="2229831"/>
            <a:ext cx="159045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cm</a:t>
            </a:r>
          </a:p>
        </p:txBody>
      </p:sp>
      <p:sp>
        <p:nvSpPr>
          <p:cNvPr id="77" name="TextBox 76"/>
          <p:cNvSpPr txBox="1"/>
          <p:nvPr/>
        </p:nvSpPr>
        <p:spPr>
          <a:xfrm>
            <a:off x="2472976" y="4942647"/>
            <a:ext cx="445481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9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3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78" name="TextBox 77"/>
          <p:cNvSpPr txBox="1"/>
          <p:nvPr/>
        </p:nvSpPr>
        <p:spPr>
          <a:xfrm>
            <a:off x="2472976" y="5484569"/>
            <a:ext cx="445481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9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3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 </a:t>
            </a:r>
            <a:r>
              <a:rPr kumimoji="0" lang="en-GB"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Calibri" panose="020F0502020204030204" pitchFamily="34" charset="0"/>
              </a:rPr>
              <a:t>=</a:t>
            </a: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sp>
        <p:nvSpPr>
          <p:cNvPr id="29" name="Rounded Rectangle 28"/>
          <p:cNvSpPr/>
          <p:nvPr/>
        </p:nvSpPr>
        <p:spPr>
          <a:xfrm>
            <a:off x="2472976" y="5559802"/>
            <a:ext cx="956826" cy="42537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TextBox 78"/>
          <p:cNvSpPr txBox="1"/>
          <p:nvPr/>
        </p:nvSpPr>
        <p:spPr>
          <a:xfrm>
            <a:off x="5543670" y="5473917"/>
            <a:ext cx="445481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22 cm</a:t>
            </a:r>
          </a:p>
        </p:txBody>
      </p:sp>
      <p:sp>
        <p:nvSpPr>
          <p:cNvPr id="80" name="TextBox 79"/>
          <p:cNvSpPr txBox="1"/>
          <p:nvPr/>
        </p:nvSpPr>
        <p:spPr>
          <a:xfrm>
            <a:off x="8107910" y="5194626"/>
            <a:ext cx="445481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Yes</a:t>
            </a:r>
          </a:p>
        </p:txBody>
      </p:sp>
    </p:spTree>
    <p:custDataLst>
      <p:tags r:id="rId1"/>
    </p:custDataLst>
    <p:extLst>
      <p:ext uri="{BB962C8B-B14F-4D97-AF65-F5344CB8AC3E}">
        <p14:creationId xmlns:p14="http://schemas.microsoft.com/office/powerpoint/2010/main" val="59325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fade">
                                      <p:cBhvr>
                                        <p:cTn id="10" dur="500"/>
                                        <p:tgtEl>
                                          <p:spTgt spid="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Effect transition="in" filter="wipe(down)">
                                      <p:cBhvr>
                                        <p:cTn id="18" dur="500"/>
                                        <p:tgtEl>
                                          <p:spTgt spid="5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down)">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down)">
                                      <p:cBhvr>
                                        <p:cTn id="26" dur="500"/>
                                        <p:tgtEl>
                                          <p:spTgt spid="57"/>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wipe(down)">
                                      <p:cBhvr>
                                        <p:cTn id="29" dur="50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down)">
                                      <p:cBhvr>
                                        <p:cTn id="34" dur="500"/>
                                        <p:tgtEl>
                                          <p:spTgt spid="59"/>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wipe(down)">
                                      <p:cBhvr>
                                        <p:cTn id="37" dur="500"/>
                                        <p:tgtEl>
                                          <p:spTgt spid="6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wipe(down)">
                                      <p:cBhvr>
                                        <p:cTn id="42" dur="500"/>
                                        <p:tgtEl>
                                          <p:spTgt spid="63"/>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wipe(down)">
                                      <p:cBhvr>
                                        <p:cTn id="45" dur="500"/>
                                        <p:tgtEl>
                                          <p:spTgt spid="6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wipe(down)">
                                      <p:cBhvr>
                                        <p:cTn id="50" dur="500"/>
                                        <p:tgtEl>
                                          <p:spTgt spid="6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76"/>
                                        </p:tgtEl>
                                        <p:attrNameLst>
                                          <p:attrName>style.visibility</p:attrName>
                                        </p:attrNameLst>
                                      </p:cBhvr>
                                      <p:to>
                                        <p:strVal val="visible"/>
                                      </p:to>
                                    </p:set>
                                    <p:animEffect transition="in" filter="wipe(down)">
                                      <p:cBhvr>
                                        <p:cTn id="53" dur="500"/>
                                        <p:tgtEl>
                                          <p:spTgt spid="76"/>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wipe(down)">
                                      <p:cBhvr>
                                        <p:cTn id="58" dur="500"/>
                                        <p:tgtEl>
                                          <p:spTgt spid="7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78"/>
                                        </p:tgtEl>
                                        <p:attrNameLst>
                                          <p:attrName>style.visibility</p:attrName>
                                        </p:attrNameLst>
                                      </p:cBhvr>
                                      <p:to>
                                        <p:strVal val="visible"/>
                                      </p:to>
                                    </p:set>
                                    <p:animEffect transition="in" filter="wipe(down)">
                                      <p:cBhvr>
                                        <p:cTn id="63" dur="500"/>
                                        <p:tgtEl>
                                          <p:spTgt spid="7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wipe(down)">
                                      <p:cBhvr>
                                        <p:cTn id="71" dur="500"/>
                                        <p:tgtEl>
                                          <p:spTgt spid="7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grpId="0" nodeType="clickEffect">
                                  <p:stCondLst>
                                    <p:cond delay="0"/>
                                  </p:stCondLst>
                                  <p:childTnLst>
                                    <p:set>
                                      <p:cBhvr>
                                        <p:cTn id="75" dur="1" fill="hold">
                                          <p:stCondLst>
                                            <p:cond delay="0"/>
                                          </p:stCondLst>
                                        </p:cTn>
                                        <p:tgtEl>
                                          <p:spTgt spid="80"/>
                                        </p:tgtEl>
                                        <p:attrNameLst>
                                          <p:attrName>style.visibility</p:attrName>
                                        </p:attrNameLst>
                                      </p:cBhvr>
                                      <p:to>
                                        <p:strVal val="visible"/>
                                      </p:to>
                                    </p:set>
                                    <p:animEffect transition="in" filter="wipe(down)">
                                      <p:cBhvr>
                                        <p:cTn id="7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50" grpId="0"/>
      <p:bldP spid="54" grpId="0"/>
      <p:bldP spid="58" grpId="0"/>
      <p:bldP spid="62" grpId="0"/>
      <p:bldP spid="65" grpId="0"/>
      <p:bldP spid="76" grpId="0"/>
      <p:bldP spid="77" grpId="0"/>
      <p:bldP spid="78" grpId="0"/>
      <p:bldP spid="29" grpId="0" animBg="1"/>
      <p:bldP spid="79" grpId="0"/>
      <p:bldP spid="8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latin typeface="Calibri" panose="020F0502020204030204" pitchFamily="34" charset="0"/>
                <a:cs typeface="Calibri" panose="020F0502020204030204" pitchFamily="34" charset="0"/>
              </a:rPr>
              <a:t>Have a go at questions </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3 - 7 on the worksheet</a:t>
            </a:r>
          </a:p>
        </p:txBody>
      </p:sp>
    </p:spTree>
    <p:extLst>
      <p:ext uri="{BB962C8B-B14F-4D97-AF65-F5344CB8AC3E}">
        <p14:creationId xmlns:p14="http://schemas.microsoft.com/office/powerpoint/2010/main" val="2248654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A76693-0E72-4545-805F-A2F30702C6AA}"/>
              </a:ext>
            </a:extLst>
          </p:cNvPr>
          <p:cNvPicPr>
            <a:picLocks noChangeAspect="1"/>
          </p:cNvPicPr>
          <p:nvPr/>
        </p:nvPicPr>
        <p:blipFill>
          <a:blip r:embed="rId2"/>
          <a:stretch>
            <a:fillRect/>
          </a:stretch>
        </p:blipFill>
        <p:spPr>
          <a:xfrm>
            <a:off x="155743" y="169626"/>
            <a:ext cx="5343525" cy="6343650"/>
          </a:xfrm>
          <a:prstGeom prst="rect">
            <a:avLst/>
          </a:prstGeom>
        </p:spPr>
      </p:pic>
      <p:pic>
        <p:nvPicPr>
          <p:cNvPr id="5" name="Picture 4">
            <a:extLst>
              <a:ext uri="{FF2B5EF4-FFF2-40B4-BE49-F238E27FC236}">
                <a16:creationId xmlns:a16="http://schemas.microsoft.com/office/drawing/2014/main" id="{4A66140C-494F-4DE6-8C3D-BEC237E22D83}"/>
              </a:ext>
            </a:extLst>
          </p:cNvPr>
          <p:cNvPicPr>
            <a:picLocks noChangeAspect="1"/>
          </p:cNvPicPr>
          <p:nvPr/>
        </p:nvPicPr>
        <p:blipFill>
          <a:blip r:embed="rId3"/>
          <a:stretch>
            <a:fillRect/>
          </a:stretch>
        </p:blipFill>
        <p:spPr>
          <a:xfrm>
            <a:off x="7409288" y="169626"/>
            <a:ext cx="4067036" cy="6343650"/>
          </a:xfrm>
          <a:prstGeom prst="rect">
            <a:avLst/>
          </a:prstGeom>
        </p:spPr>
      </p:pic>
    </p:spTree>
    <p:extLst>
      <p:ext uri="{BB962C8B-B14F-4D97-AF65-F5344CB8AC3E}">
        <p14:creationId xmlns:p14="http://schemas.microsoft.com/office/powerpoint/2010/main" val="3454236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EF16AE-202E-4A74-9F64-3C4A10441344}"/>
              </a:ext>
            </a:extLst>
          </p:cNvPr>
          <p:cNvPicPr>
            <a:picLocks noChangeAspect="1"/>
          </p:cNvPicPr>
          <p:nvPr/>
        </p:nvPicPr>
        <p:blipFill>
          <a:blip r:embed="rId2"/>
          <a:stretch>
            <a:fillRect/>
          </a:stretch>
        </p:blipFill>
        <p:spPr>
          <a:xfrm>
            <a:off x="540404" y="252919"/>
            <a:ext cx="4502159" cy="6196519"/>
          </a:xfrm>
          <a:prstGeom prst="rect">
            <a:avLst/>
          </a:prstGeom>
        </p:spPr>
      </p:pic>
      <p:pic>
        <p:nvPicPr>
          <p:cNvPr id="5" name="Picture 4">
            <a:extLst>
              <a:ext uri="{FF2B5EF4-FFF2-40B4-BE49-F238E27FC236}">
                <a16:creationId xmlns:a16="http://schemas.microsoft.com/office/drawing/2014/main" id="{72B97415-D7B3-4A13-9023-BC4C11CB1DEE}"/>
              </a:ext>
            </a:extLst>
          </p:cNvPr>
          <p:cNvPicPr>
            <a:picLocks noChangeAspect="1"/>
          </p:cNvPicPr>
          <p:nvPr/>
        </p:nvPicPr>
        <p:blipFill>
          <a:blip r:embed="rId3"/>
          <a:stretch>
            <a:fillRect/>
          </a:stretch>
        </p:blipFill>
        <p:spPr>
          <a:xfrm>
            <a:off x="7042827" y="311441"/>
            <a:ext cx="4416356" cy="6239387"/>
          </a:xfrm>
          <a:prstGeom prst="rect">
            <a:avLst/>
          </a:prstGeom>
        </p:spPr>
      </p:pic>
    </p:spTree>
    <p:extLst>
      <p:ext uri="{BB962C8B-B14F-4D97-AF65-F5344CB8AC3E}">
        <p14:creationId xmlns:p14="http://schemas.microsoft.com/office/powerpoint/2010/main" val="3285667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B287D-C7E0-47D3-80B8-9138CAACCAE2}"/>
              </a:ext>
            </a:extLst>
          </p:cNvPr>
          <p:cNvSpPr>
            <a:spLocks noGrp="1"/>
          </p:cNvSpPr>
          <p:nvPr>
            <p:ph type="title"/>
          </p:nvPr>
        </p:nvSpPr>
        <p:spPr>
          <a:xfrm>
            <a:off x="170842" y="178521"/>
            <a:ext cx="4537346" cy="1658198"/>
          </a:xfrm>
        </p:spPr>
        <p:txBody>
          <a:bodyPr/>
          <a:lstStyle/>
          <a:p>
            <a:r>
              <a:rPr lang="en-GB" dirty="0"/>
              <a:t>Plenary – In your books</a:t>
            </a:r>
          </a:p>
        </p:txBody>
      </p:sp>
      <p:pic>
        <p:nvPicPr>
          <p:cNvPr id="4" name="Picture 3">
            <a:extLst>
              <a:ext uri="{FF2B5EF4-FFF2-40B4-BE49-F238E27FC236}">
                <a16:creationId xmlns:a16="http://schemas.microsoft.com/office/drawing/2014/main" id="{A312038C-BD29-4F23-A4EC-A6FAC59C4073}"/>
              </a:ext>
            </a:extLst>
          </p:cNvPr>
          <p:cNvPicPr>
            <a:picLocks noChangeAspect="1"/>
          </p:cNvPicPr>
          <p:nvPr/>
        </p:nvPicPr>
        <p:blipFill>
          <a:blip r:embed="rId2"/>
          <a:stretch>
            <a:fillRect/>
          </a:stretch>
        </p:blipFill>
        <p:spPr>
          <a:xfrm>
            <a:off x="4922196" y="198961"/>
            <a:ext cx="4610910" cy="6460077"/>
          </a:xfrm>
          <a:prstGeom prst="rect">
            <a:avLst/>
          </a:prstGeom>
        </p:spPr>
      </p:pic>
    </p:spTree>
    <p:extLst>
      <p:ext uri="{BB962C8B-B14F-4D97-AF65-F5344CB8AC3E}">
        <p14:creationId xmlns:p14="http://schemas.microsoft.com/office/powerpoint/2010/main" val="3028724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531A0-46E5-420F-8E5D-2A6BF283F069}"/>
              </a:ext>
            </a:extLst>
          </p:cNvPr>
          <p:cNvSpPr>
            <a:spLocks noGrp="1"/>
          </p:cNvSpPr>
          <p:nvPr>
            <p:ph type="title"/>
          </p:nvPr>
        </p:nvSpPr>
        <p:spPr>
          <a:xfrm>
            <a:off x="5081043" y="770467"/>
            <a:ext cx="6608963" cy="3352800"/>
          </a:xfrm>
        </p:spPr>
        <p:txBody>
          <a:bodyPr vert="horz" lIns="91440" tIns="45720" rIns="91440" bIns="45720" rtlCol="0" anchor="b">
            <a:normAutofit/>
          </a:bodyPr>
          <a:lstStyle/>
          <a:p>
            <a:pPr>
              <a:lnSpc>
                <a:spcPct val="80000"/>
              </a:lnSpc>
            </a:pPr>
            <a:r>
              <a:rPr lang="en-US" sz="8800">
                <a:solidFill>
                  <a:schemeClr val="tx1"/>
                </a:solidFill>
              </a:rPr>
              <a:t>Lunch</a:t>
            </a:r>
          </a:p>
        </p:txBody>
      </p:sp>
      <p:sp>
        <p:nvSpPr>
          <p:cNvPr id="15" name="Rectangle 8">
            <a:extLst>
              <a:ext uri="{FF2B5EF4-FFF2-40B4-BE49-F238E27FC236}">
                <a16:creationId xmlns:a16="http://schemas.microsoft.com/office/drawing/2014/main" id="{33E6CAA1-C282-4D22-8D28-D341AD2DC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905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6" name="Graphic 5" descr="Brunch">
            <a:extLst>
              <a:ext uri="{FF2B5EF4-FFF2-40B4-BE49-F238E27FC236}">
                <a16:creationId xmlns:a16="http://schemas.microsoft.com/office/drawing/2014/main" id="{5F0C23C9-5535-4C9F-81B0-D365728E2B8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3464" y="1742701"/>
            <a:ext cx="3352128" cy="3352128"/>
          </a:xfrm>
          <a:prstGeom prst="rect">
            <a:avLst/>
          </a:prstGeom>
        </p:spPr>
      </p:pic>
    </p:spTree>
    <p:extLst>
      <p:ext uri="{BB962C8B-B14F-4D97-AF65-F5344CB8AC3E}">
        <p14:creationId xmlns:p14="http://schemas.microsoft.com/office/powerpoint/2010/main" val="1408453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611E0-9E9A-423E-8735-DD21D617CBB3}"/>
              </a:ext>
            </a:extLst>
          </p:cNvPr>
          <p:cNvSpPr>
            <a:spLocks noGrp="1"/>
          </p:cNvSpPr>
          <p:nvPr>
            <p:ph type="ctrTitle"/>
          </p:nvPr>
        </p:nvSpPr>
        <p:spPr/>
        <p:txBody>
          <a:bodyPr/>
          <a:lstStyle/>
          <a:p>
            <a:r>
              <a:rPr lang="en-GB" dirty="0"/>
              <a:t>Art - Local Art</a:t>
            </a:r>
          </a:p>
        </p:txBody>
      </p:sp>
      <p:sp>
        <p:nvSpPr>
          <p:cNvPr id="3" name="Subtitle 2">
            <a:extLst>
              <a:ext uri="{FF2B5EF4-FFF2-40B4-BE49-F238E27FC236}">
                <a16:creationId xmlns:a16="http://schemas.microsoft.com/office/drawing/2014/main" id="{9BD4AADC-1A67-4DE1-BC83-15B45F496053}"/>
              </a:ext>
            </a:extLst>
          </p:cNvPr>
          <p:cNvSpPr>
            <a:spLocks noGrp="1"/>
          </p:cNvSpPr>
          <p:nvPr>
            <p:ph type="subTitle" idx="1"/>
          </p:nvPr>
        </p:nvSpPr>
        <p:spPr/>
        <p:txBody>
          <a:bodyPr/>
          <a:lstStyle/>
          <a:p>
            <a:r>
              <a:rPr lang="en-GB" dirty="0"/>
              <a:t>Lesson 1 – Antony Gormley </a:t>
            </a:r>
          </a:p>
        </p:txBody>
      </p:sp>
    </p:spTree>
    <p:extLst>
      <p:ext uri="{BB962C8B-B14F-4D97-AF65-F5344CB8AC3E}">
        <p14:creationId xmlns:p14="http://schemas.microsoft.com/office/powerpoint/2010/main" val="1398859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79650" y="4261900"/>
            <a:ext cx="5963202" cy="1830925"/>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Ins="223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dirty="0">
                <a:ln>
                  <a:noFill/>
                </a:ln>
                <a:solidFill>
                  <a:prstClr val="white"/>
                </a:solidFill>
                <a:effectLst/>
                <a:uLnTx/>
                <a:uFillTx/>
                <a:latin typeface="Twinkl"/>
                <a:ea typeface="+mn-ea"/>
                <a:cs typeface="+mn-cs"/>
              </a:rPr>
              <a:t>Antony </a:t>
            </a:r>
            <a:r>
              <a:rPr kumimoji="0" lang="en-GB" altLang="en-US" sz="1600" b="0" i="0" u="none" strike="noStrike" kern="1200" cap="none" spc="0" normalizeH="0" baseline="0" noProof="0" dirty="0" err="1">
                <a:ln>
                  <a:noFill/>
                </a:ln>
                <a:solidFill>
                  <a:prstClr val="white"/>
                </a:solidFill>
                <a:effectLst/>
                <a:uLnTx/>
                <a:uFillTx/>
                <a:latin typeface="Twinkl"/>
                <a:ea typeface="+mn-ea"/>
                <a:cs typeface="+mn-cs"/>
              </a:rPr>
              <a:t>Gormley</a:t>
            </a:r>
            <a:r>
              <a:rPr kumimoji="0" lang="en-GB" altLang="en-US" sz="1600" b="0" i="0" u="none" strike="noStrike" kern="1200" cap="none" spc="0" normalizeH="0" baseline="0" noProof="0" dirty="0">
                <a:ln>
                  <a:noFill/>
                </a:ln>
                <a:solidFill>
                  <a:prstClr val="white"/>
                </a:solidFill>
                <a:effectLst/>
                <a:uLnTx/>
                <a:uFillTx/>
                <a:latin typeface="Twinkl"/>
                <a:ea typeface="+mn-ea"/>
                <a:cs typeface="+mn-cs"/>
              </a:rPr>
              <a:t> is a British </a:t>
            </a:r>
            <a:r>
              <a:rPr kumimoji="0" lang="en-GB" altLang="en-US" sz="1600" b="1" i="0" u="none" strike="noStrike" kern="1200" cap="none" spc="0" normalizeH="0" baseline="0" noProof="0" dirty="0">
                <a:ln>
                  <a:noFill/>
                </a:ln>
                <a:solidFill>
                  <a:prstClr val="white"/>
                </a:solidFill>
                <a:effectLst/>
                <a:uLnTx/>
                <a:uFillTx/>
                <a:latin typeface="Twinkl"/>
                <a:ea typeface="+mn-ea"/>
                <a:cs typeface="+mn-cs"/>
              </a:rPr>
              <a:t>sculptor</a:t>
            </a:r>
            <a:r>
              <a:rPr kumimoji="0" lang="en-GB" altLang="en-US" sz="1600" b="0" i="0" u="none" strike="noStrike" kern="1200" cap="none" spc="0" normalizeH="0" baseline="0" noProof="0" dirty="0">
                <a:ln>
                  <a:noFill/>
                </a:ln>
                <a:solidFill>
                  <a:prstClr val="white"/>
                </a:solidFill>
                <a:effectLst/>
                <a:uLnTx/>
                <a:uFillTx/>
                <a:latin typeface="Twinkl"/>
                <a:ea typeface="+mn-ea"/>
                <a:cs typeface="+mn-cs"/>
              </a:rPr>
              <a:t>. His work has been displayed across the globe and many of his sculptures are world-famous.</a:t>
            </a:r>
          </a:p>
        </p:txBody>
      </p:sp>
      <p:sp>
        <p:nvSpPr>
          <p:cNvPr id="13" name="Rectangle 12"/>
          <p:cNvSpPr/>
          <p:nvPr/>
        </p:nvSpPr>
        <p:spPr>
          <a:xfrm>
            <a:off x="2279650" y="4257923"/>
            <a:ext cx="5963202" cy="1830925"/>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Ins="2088000"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white"/>
                </a:solidFill>
                <a:effectLst/>
                <a:uLnTx/>
                <a:uFillTx/>
                <a:latin typeface="Twinkl"/>
                <a:ea typeface="+mn-ea"/>
                <a:cs typeface="+mn-cs"/>
              </a:rPr>
              <a:t>Antony was born on 30</a:t>
            </a:r>
            <a:r>
              <a:rPr kumimoji="0" lang="en-GB" altLang="en-US" sz="1600" b="0" i="0" u="none" strike="noStrike" kern="1200" cap="none" spc="0" normalizeH="0" baseline="30000" noProof="0" dirty="0">
                <a:ln>
                  <a:noFill/>
                </a:ln>
                <a:solidFill>
                  <a:prstClr val="white"/>
                </a:solidFill>
                <a:effectLst/>
                <a:uLnTx/>
                <a:uFillTx/>
                <a:latin typeface="Twinkl"/>
                <a:ea typeface="+mn-ea"/>
                <a:cs typeface="+mn-cs"/>
              </a:rPr>
              <a:t>th</a:t>
            </a:r>
            <a:r>
              <a:rPr kumimoji="0" lang="en-GB" altLang="en-US" sz="1600" b="0" i="0" u="none" strike="noStrike" kern="1200" cap="none" spc="0" normalizeH="0" baseline="0" noProof="0" dirty="0">
                <a:ln>
                  <a:noFill/>
                </a:ln>
                <a:solidFill>
                  <a:prstClr val="white"/>
                </a:solidFill>
                <a:effectLst/>
                <a:uLnTx/>
                <a:uFillTx/>
                <a:latin typeface="Twinkl"/>
                <a:ea typeface="+mn-ea"/>
                <a:cs typeface="+mn-cs"/>
              </a:rPr>
              <a:t> August 1950 in London. He was the youngest of seven children. Antony went to boarding school in Yorkshire and then Cambridge University. After university, Antony studied art at several art colleges in London. </a:t>
            </a:r>
          </a:p>
        </p:txBody>
      </p:sp>
      <p:sp>
        <p:nvSpPr>
          <p:cNvPr id="14" name="Rectangle 13"/>
          <p:cNvSpPr/>
          <p:nvPr/>
        </p:nvSpPr>
        <p:spPr>
          <a:xfrm>
            <a:off x="2279650" y="4253945"/>
            <a:ext cx="5963202" cy="1830925"/>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Ins="2088000"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1" i="0" u="none" strike="noStrike" kern="1200" cap="none" spc="0" normalizeH="0" baseline="0" noProof="0" dirty="0">
                <a:ln>
                  <a:noFill/>
                </a:ln>
                <a:solidFill>
                  <a:prstClr val="white"/>
                </a:solidFill>
                <a:effectLst/>
                <a:uLnTx/>
                <a:uFillTx/>
                <a:latin typeface="Twinkl"/>
                <a:ea typeface="+mn-ea"/>
                <a:cs typeface="+mn-cs"/>
              </a:rPr>
              <a:t>sculptor</a:t>
            </a:r>
            <a:r>
              <a:rPr kumimoji="0" lang="en-GB" altLang="en-US" sz="1600" b="0" i="0" u="none" strike="noStrike" kern="1200" cap="none" spc="0" normalizeH="0" baseline="0" noProof="0" dirty="0">
                <a:ln>
                  <a:noFill/>
                </a:ln>
                <a:solidFill>
                  <a:prstClr val="white"/>
                </a:solidFill>
                <a:effectLst/>
                <a:uLnTx/>
                <a:uFillTx/>
                <a:latin typeface="Twinkl"/>
                <a:ea typeface="+mn-ea"/>
                <a:cs typeface="+mn-cs"/>
              </a:rPr>
              <a:t> – An artist who creates sculptures. Sculpture is three-dimensional art made by carving, modelling, making casts or constructing.</a:t>
            </a:r>
          </a:p>
        </p:txBody>
      </p:sp>
      <p:sp>
        <p:nvSpPr>
          <p:cNvPr id="21" name="Title 20"/>
          <p:cNvSpPr>
            <a:spLocks noGrp="1"/>
          </p:cNvSpPr>
          <p:nvPr>
            <p:ph type="title"/>
          </p:nvPr>
        </p:nvSpPr>
        <p:spPr>
          <a:xfrm>
            <a:off x="1953370" y="765176"/>
            <a:ext cx="8261406" cy="793281"/>
          </a:xfrm>
          <a:prstGeom prst="roundRect">
            <a:avLst>
              <a:gd name="adj" fmla="val 0"/>
            </a:avLst>
          </a:prstGeom>
          <a:solidFill>
            <a:srgbClr val="18A0DB"/>
          </a:solidFill>
        </p:spPr>
        <p:txBody>
          <a:bodyPr/>
          <a:lstStyle/>
          <a:p>
            <a:r>
              <a:rPr lang="en-GB" sz="3600" dirty="0">
                <a:solidFill>
                  <a:schemeClr val="bg1"/>
                </a:solidFill>
                <a:latin typeface="+mn-lt"/>
              </a:rPr>
              <a:t>Antony </a:t>
            </a:r>
            <a:r>
              <a:rPr lang="en-GB" sz="3600" dirty="0" err="1">
                <a:solidFill>
                  <a:schemeClr val="bg1"/>
                </a:solidFill>
                <a:latin typeface="+mn-lt"/>
              </a:rPr>
              <a:t>Gormley</a:t>
            </a:r>
            <a:endParaRPr lang="en-GB" sz="3600" dirty="0">
              <a:solidFill>
                <a:schemeClr val="bg1"/>
              </a:solidFill>
              <a:latin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136" t="27889" r="20784" b="35325"/>
          <a:stretch/>
        </p:blipFill>
        <p:spPr>
          <a:xfrm>
            <a:off x="2279650" y="1558457"/>
            <a:ext cx="7632700" cy="270344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3063" t="37497" r="20784" b="10412"/>
          <a:stretch/>
        </p:blipFill>
        <p:spPr>
          <a:xfrm>
            <a:off x="6084073" y="2264549"/>
            <a:ext cx="3828277" cy="3828277"/>
          </a:xfrm>
          <a:prstGeom prst="ellipse">
            <a:avLst/>
          </a:prstGeom>
        </p:spPr>
      </p:pic>
      <p:sp>
        <p:nvSpPr>
          <p:cNvPr id="5" name="Oval 4"/>
          <p:cNvSpPr/>
          <p:nvPr/>
        </p:nvSpPr>
        <p:spPr>
          <a:xfrm>
            <a:off x="6054254" y="2264549"/>
            <a:ext cx="3832253" cy="3832253"/>
          </a:xfrm>
          <a:prstGeom prst="ellipse">
            <a:avLst/>
          </a:prstGeom>
          <a:solidFill>
            <a:srgbClr val="18A0D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6858" t="-7048" r="-6858" b="8972"/>
          <a:stretch/>
        </p:blipFill>
        <p:spPr>
          <a:xfrm flipH="1">
            <a:off x="6054252" y="2138901"/>
            <a:ext cx="3932845" cy="3953923"/>
          </a:xfrm>
          <a:prstGeom prst="flowChartConnector">
            <a:avLst/>
          </a:prstGeom>
        </p:spPr>
      </p:pic>
      <p:sp>
        <p:nvSpPr>
          <p:cNvPr id="4" name="Oval 3"/>
          <p:cNvSpPr/>
          <p:nvPr/>
        </p:nvSpPr>
        <p:spPr>
          <a:xfrm>
            <a:off x="6084071" y="2264549"/>
            <a:ext cx="3832253" cy="3832253"/>
          </a:xfrm>
          <a:prstGeom prst="ellipse">
            <a:avLst/>
          </a:prstGeom>
          <a:no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spTree>
    <p:extLst>
      <p:ext uri="{BB962C8B-B14F-4D97-AF65-F5344CB8AC3E}">
        <p14:creationId xmlns:p14="http://schemas.microsoft.com/office/powerpoint/2010/main" val="574108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279650" y="2685596"/>
            <a:ext cx="5963202" cy="2194560"/>
          </a:xfrm>
          <a:prstGeom prst="rect">
            <a:avLst/>
          </a:prstGeom>
          <a:solidFill>
            <a:schemeClr val="bg1"/>
          </a:solid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Ins="2232000"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srgbClr val="1C1C1C"/>
                </a:solidFill>
                <a:effectLst/>
                <a:uLnTx/>
                <a:uFillTx/>
                <a:latin typeface="Twinkl"/>
                <a:ea typeface="+mn-ea"/>
                <a:cs typeface="+mn-cs"/>
              </a:rPr>
              <a:t>In 1994, Antony won the Turner Prize, one of the most important awards in art. In 1997, he was given an OBE (Order of the British Empire) and in 2004 he was given a knighthood. This means his full title is Sir Antony </a:t>
            </a:r>
            <a:r>
              <a:rPr kumimoji="0" lang="en-GB" altLang="en-US" sz="1600" b="0" i="0" u="none" strike="noStrike" kern="1200" cap="none" spc="0" normalizeH="0" baseline="0" noProof="0" dirty="0" err="1">
                <a:ln>
                  <a:noFill/>
                </a:ln>
                <a:solidFill>
                  <a:srgbClr val="1C1C1C"/>
                </a:solidFill>
                <a:effectLst/>
                <a:uLnTx/>
                <a:uFillTx/>
                <a:latin typeface="Twinkl"/>
                <a:ea typeface="+mn-ea"/>
                <a:cs typeface="+mn-cs"/>
              </a:rPr>
              <a:t>Gormley</a:t>
            </a:r>
            <a:r>
              <a:rPr kumimoji="0" lang="en-GB" altLang="en-US" sz="1600" b="0" i="0" u="none" strike="noStrike" kern="1200" cap="none" spc="0" normalizeH="0" baseline="0" noProof="0" dirty="0">
                <a:ln>
                  <a:noFill/>
                </a:ln>
                <a:solidFill>
                  <a:srgbClr val="1C1C1C"/>
                </a:solidFill>
                <a:effectLst/>
                <a:uLnTx/>
                <a:uFillTx/>
                <a:latin typeface="Twinkl"/>
                <a:ea typeface="+mn-ea"/>
                <a:cs typeface="+mn-cs"/>
              </a:rPr>
              <a:t>, OBE, and his wife’s title is </a:t>
            </a:r>
            <a:r>
              <a:rPr kumimoji="0" lang="en-GB" altLang="en-US" sz="1600" b="0" i="0" u="none" strike="noStrike" kern="1200" cap="none" spc="0" normalizeH="0" baseline="0" noProof="0" dirty="0" err="1">
                <a:ln>
                  <a:noFill/>
                </a:ln>
                <a:solidFill>
                  <a:srgbClr val="1C1C1C"/>
                </a:solidFill>
                <a:effectLst/>
                <a:uLnTx/>
                <a:uFillTx/>
                <a:latin typeface="Twinkl"/>
                <a:ea typeface="+mn-ea"/>
                <a:cs typeface="+mn-cs"/>
              </a:rPr>
              <a:t>Vicken</a:t>
            </a:r>
            <a:r>
              <a:rPr kumimoji="0" lang="en-GB" altLang="en-US" sz="1600" b="0" i="0" u="none" strike="noStrike" kern="1200" cap="none" spc="0" normalizeH="0" baseline="0" noProof="0" dirty="0">
                <a:ln>
                  <a:noFill/>
                </a:ln>
                <a:solidFill>
                  <a:srgbClr val="1C1C1C"/>
                </a:solidFill>
                <a:effectLst/>
                <a:uLnTx/>
                <a:uFillTx/>
                <a:latin typeface="Twinkl"/>
                <a:ea typeface="+mn-ea"/>
                <a:cs typeface="+mn-cs"/>
              </a:rPr>
              <a:t> Parsons, Lady </a:t>
            </a:r>
            <a:r>
              <a:rPr kumimoji="0" lang="en-GB" altLang="en-US" sz="1600" b="0" i="0" u="none" strike="noStrike" kern="1200" cap="none" spc="0" normalizeH="0" baseline="0" noProof="0" dirty="0" err="1">
                <a:ln>
                  <a:noFill/>
                </a:ln>
                <a:solidFill>
                  <a:srgbClr val="1C1C1C"/>
                </a:solidFill>
                <a:effectLst/>
                <a:uLnTx/>
                <a:uFillTx/>
                <a:latin typeface="Twinkl"/>
                <a:ea typeface="+mn-ea"/>
                <a:cs typeface="+mn-cs"/>
              </a:rPr>
              <a:t>Gormley</a:t>
            </a:r>
            <a:r>
              <a:rPr kumimoji="0" lang="en-GB" altLang="en-US" sz="1600" b="0" i="0" u="none" strike="noStrike" kern="1200" cap="none" spc="0" normalizeH="0" baseline="0" noProof="0" dirty="0">
                <a:ln>
                  <a:noFill/>
                </a:ln>
                <a:solidFill>
                  <a:srgbClr val="1C1C1C"/>
                </a:solidFill>
                <a:effectLst/>
                <a:uLnTx/>
                <a:uFillTx/>
                <a:latin typeface="Twinkl"/>
                <a:ea typeface="+mn-ea"/>
                <a:cs typeface="+mn-cs"/>
              </a:rPr>
              <a:t>.</a:t>
            </a:r>
          </a:p>
        </p:txBody>
      </p:sp>
      <p:sp>
        <p:nvSpPr>
          <p:cNvPr id="12" name="Rectangle 11"/>
          <p:cNvSpPr/>
          <p:nvPr/>
        </p:nvSpPr>
        <p:spPr>
          <a:xfrm>
            <a:off x="2279650" y="5096787"/>
            <a:ext cx="5963202" cy="988083"/>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Ins="2088000"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1" i="0" u="none" strike="noStrike" kern="1200" cap="none" spc="0" normalizeH="0" baseline="0" noProof="0" dirty="0">
                <a:ln>
                  <a:noFill/>
                </a:ln>
                <a:solidFill>
                  <a:prstClr val="white"/>
                </a:solidFill>
                <a:effectLst/>
                <a:uLnTx/>
                <a:uFillTx/>
                <a:latin typeface="Twinkl"/>
                <a:ea typeface="+mn-ea"/>
                <a:cs typeface="+mn-cs"/>
              </a:rPr>
              <a:t>Talk About It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white"/>
                </a:solidFill>
                <a:effectLst/>
                <a:uLnTx/>
                <a:uFillTx/>
                <a:latin typeface="Twinkl"/>
                <a:ea typeface="+mn-ea"/>
                <a:cs typeface="+mn-cs"/>
              </a:rPr>
              <a:t>If you won an award, what do you </a:t>
            </a:r>
            <a:br>
              <a:rPr kumimoji="0" lang="en-GB" altLang="en-US" sz="1600" b="0" i="0" u="none" strike="noStrike" kern="1200" cap="none" spc="0" normalizeH="0" baseline="0" noProof="0" dirty="0">
                <a:ln>
                  <a:noFill/>
                </a:ln>
                <a:solidFill>
                  <a:prstClr val="white"/>
                </a:solidFill>
                <a:effectLst/>
                <a:uLnTx/>
                <a:uFillTx/>
                <a:latin typeface="Twinkl"/>
                <a:ea typeface="+mn-ea"/>
                <a:cs typeface="+mn-cs"/>
              </a:rPr>
            </a:br>
            <a:r>
              <a:rPr kumimoji="0" lang="en-GB" altLang="en-US" sz="1600" b="0" i="0" u="none" strike="noStrike" kern="1200" cap="none" spc="0" normalizeH="0" baseline="0" noProof="0" dirty="0">
                <a:ln>
                  <a:noFill/>
                </a:ln>
                <a:solidFill>
                  <a:prstClr val="white"/>
                </a:solidFill>
                <a:effectLst/>
                <a:uLnTx/>
                <a:uFillTx/>
                <a:latin typeface="Twinkl"/>
                <a:ea typeface="+mn-ea"/>
                <a:cs typeface="+mn-cs"/>
              </a:rPr>
              <a:t>think it would be for?</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1291" t="8027" r="20648"/>
          <a:stretch/>
        </p:blipFill>
        <p:spPr>
          <a:xfrm>
            <a:off x="6096000" y="1558456"/>
            <a:ext cx="3816350" cy="4534369"/>
          </a:xfrm>
          <a:prstGeom prst="rect">
            <a:avLst/>
          </a:prstGeom>
        </p:spPr>
      </p:pic>
      <p:sp>
        <p:nvSpPr>
          <p:cNvPr id="21" name="Title 20"/>
          <p:cNvSpPr>
            <a:spLocks noGrp="1"/>
          </p:cNvSpPr>
          <p:nvPr>
            <p:ph type="title"/>
          </p:nvPr>
        </p:nvSpPr>
        <p:spPr>
          <a:xfrm>
            <a:off x="1953370" y="765176"/>
            <a:ext cx="8261406" cy="793281"/>
          </a:xfrm>
          <a:prstGeom prst="roundRect">
            <a:avLst>
              <a:gd name="adj" fmla="val 0"/>
            </a:avLst>
          </a:prstGeom>
          <a:solidFill>
            <a:srgbClr val="18A0DB"/>
          </a:solidFill>
        </p:spPr>
        <p:txBody>
          <a:bodyPr/>
          <a:lstStyle/>
          <a:p>
            <a:r>
              <a:rPr lang="en-GB" sz="3600" dirty="0">
                <a:solidFill>
                  <a:schemeClr val="bg1"/>
                </a:solidFill>
                <a:latin typeface="+mn-lt"/>
              </a:rPr>
              <a:t>Antony </a:t>
            </a:r>
            <a:r>
              <a:rPr lang="en-GB" sz="3600" dirty="0" err="1">
                <a:solidFill>
                  <a:schemeClr val="bg1"/>
                </a:solidFill>
                <a:latin typeface="+mn-lt"/>
              </a:rPr>
              <a:t>Gormley</a:t>
            </a:r>
            <a:endParaRPr lang="en-GB" sz="3600" dirty="0">
              <a:solidFill>
                <a:schemeClr val="bg1"/>
              </a:solidFill>
              <a:latin typeface="+mn-lt"/>
            </a:endParaRPr>
          </a:p>
        </p:txBody>
      </p:sp>
      <p:sp>
        <p:nvSpPr>
          <p:cNvPr id="6" name="TextBox 5"/>
          <p:cNvSpPr txBox="1"/>
          <p:nvPr/>
        </p:nvSpPr>
        <p:spPr>
          <a:xfrm>
            <a:off x="2279651" y="1637970"/>
            <a:ext cx="36732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srgbClr val="1C1C1C"/>
                </a:solidFill>
                <a:effectLst/>
                <a:uLnTx/>
                <a:uFillTx/>
                <a:latin typeface="Twinkl"/>
                <a:ea typeface="+mn-ea"/>
                <a:cs typeface="+mn-cs"/>
              </a:rPr>
              <a:t>Antony is married to the artist </a:t>
            </a:r>
            <a:r>
              <a:rPr kumimoji="0" lang="en-GB" altLang="en-US" sz="1600" b="0" i="0" u="none" strike="noStrike" kern="1200" cap="none" spc="0" normalizeH="0" baseline="0" noProof="0" dirty="0" err="1">
                <a:ln>
                  <a:noFill/>
                </a:ln>
                <a:solidFill>
                  <a:srgbClr val="1C1C1C"/>
                </a:solidFill>
                <a:effectLst/>
                <a:uLnTx/>
                <a:uFillTx/>
                <a:latin typeface="Twinkl"/>
                <a:ea typeface="+mn-ea"/>
                <a:cs typeface="+mn-cs"/>
              </a:rPr>
              <a:t>Vicken</a:t>
            </a:r>
            <a:r>
              <a:rPr kumimoji="0" lang="en-GB" altLang="en-US" sz="1600" b="0" i="0" u="none" strike="noStrike" kern="1200" cap="none" spc="0" normalizeH="0" baseline="0" noProof="0" dirty="0">
                <a:ln>
                  <a:noFill/>
                </a:ln>
                <a:solidFill>
                  <a:srgbClr val="1C1C1C"/>
                </a:solidFill>
                <a:effectLst/>
                <a:uLnTx/>
                <a:uFillTx/>
                <a:latin typeface="Twinkl"/>
                <a:ea typeface="+mn-ea"/>
                <a:cs typeface="+mn-cs"/>
              </a:rPr>
              <a:t> Parsons. They have three children: Ivo, Paloma and Guy. </a:t>
            </a:r>
          </a:p>
        </p:txBody>
      </p:sp>
    </p:spTree>
    <p:extLst>
      <p:ext uri="{BB962C8B-B14F-4D97-AF65-F5344CB8AC3E}">
        <p14:creationId xmlns:p14="http://schemas.microsoft.com/office/powerpoint/2010/main" val="154796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279651" y="3429001"/>
            <a:ext cx="5857421" cy="2655869"/>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Ins="2268000"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white"/>
                </a:solidFill>
                <a:effectLst/>
                <a:uLnTx/>
                <a:uFillTx/>
                <a:latin typeface="Twinkl"/>
                <a:ea typeface="+mn-ea"/>
                <a:cs typeface="+mn-cs"/>
              </a:rPr>
              <a:t>One example of Antony using body shape in sculptures is a piece called ‘Bed’, which was part of his first public art show. ‘Bed’ was made up of 8640 pieces of bread laid out in the shape of a bed. Antony then ate some of the pieces of the bread, leaving two body-shaped impressions in the bread, as if people had been lying on a bed.</a:t>
            </a:r>
          </a:p>
        </p:txBody>
      </p:sp>
      <p:sp>
        <p:nvSpPr>
          <p:cNvPr id="14" name="Rectangle 13"/>
          <p:cNvSpPr/>
          <p:nvPr/>
        </p:nvSpPr>
        <p:spPr>
          <a:xfrm>
            <a:off x="2279651" y="2983586"/>
            <a:ext cx="5857421" cy="3101283"/>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Ins="2268000"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white"/>
                </a:solidFill>
                <a:effectLst/>
                <a:uLnTx/>
                <a:uFillTx/>
                <a:latin typeface="Twinkl"/>
                <a:ea typeface="+mn-ea"/>
                <a:cs typeface="+mn-cs"/>
              </a:rPr>
              <a:t>Many of Antony’s sculptures are based on his own body. He makes casts of his body to create the shape. He does this by wrapping parts of himself in cling-film (avoiding his face) and then covering this in a quick-drying material, such as clay. Once the material is dried, it is cut in half. This is then used as a mould for Antony to fill with different materials to create body shapes.</a:t>
            </a:r>
          </a:p>
        </p:txBody>
      </p:sp>
      <p:sp>
        <p:nvSpPr>
          <p:cNvPr id="21" name="Title 20"/>
          <p:cNvSpPr>
            <a:spLocks noGrp="1"/>
          </p:cNvSpPr>
          <p:nvPr>
            <p:ph type="title"/>
          </p:nvPr>
        </p:nvSpPr>
        <p:spPr>
          <a:xfrm>
            <a:off x="1953370" y="765176"/>
            <a:ext cx="8261406" cy="793281"/>
          </a:xfrm>
          <a:prstGeom prst="roundRect">
            <a:avLst>
              <a:gd name="adj" fmla="val 0"/>
            </a:avLst>
          </a:prstGeom>
          <a:solidFill>
            <a:srgbClr val="18A0DB"/>
          </a:solidFill>
        </p:spPr>
        <p:txBody>
          <a:bodyPr/>
          <a:lstStyle/>
          <a:p>
            <a:r>
              <a:rPr lang="en-GB" sz="3600" dirty="0">
                <a:solidFill>
                  <a:schemeClr val="bg1"/>
                </a:solidFill>
                <a:latin typeface="+mn-lt"/>
              </a:rPr>
              <a:t>Antony </a:t>
            </a:r>
            <a:r>
              <a:rPr lang="en-GB" sz="3600" dirty="0" err="1">
                <a:solidFill>
                  <a:schemeClr val="bg1"/>
                </a:solidFill>
                <a:latin typeface="+mn-lt"/>
              </a:rPr>
              <a:t>Gormley’s</a:t>
            </a:r>
            <a:r>
              <a:rPr lang="en-GB" sz="3600" dirty="0">
                <a:solidFill>
                  <a:schemeClr val="bg1"/>
                </a:solidFill>
                <a:latin typeface="+mn-lt"/>
              </a:rPr>
              <a:t> Sculpture</a:t>
            </a:r>
          </a:p>
        </p:txBody>
      </p:sp>
      <p:sp>
        <p:nvSpPr>
          <p:cNvPr id="6" name="TextBox 5"/>
          <p:cNvSpPr txBox="1"/>
          <p:nvPr/>
        </p:nvSpPr>
        <p:spPr>
          <a:xfrm>
            <a:off x="2279650" y="1665317"/>
            <a:ext cx="76327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srgbClr val="1C1C1C"/>
                </a:solidFill>
                <a:effectLst/>
                <a:uLnTx/>
                <a:uFillTx/>
                <a:latin typeface="Twinkl"/>
                <a:ea typeface="+mn-ea"/>
                <a:cs typeface="+mn-cs"/>
              </a:rPr>
              <a:t>Antony’s sculptures are mainly based on the human body.</a:t>
            </a:r>
          </a:p>
        </p:txBody>
      </p:sp>
      <p:sp>
        <p:nvSpPr>
          <p:cNvPr id="2" name="Oval 1"/>
          <p:cNvSpPr/>
          <p:nvPr/>
        </p:nvSpPr>
        <p:spPr>
          <a:xfrm>
            <a:off x="6096000" y="2268519"/>
            <a:ext cx="3816350" cy="3816350"/>
          </a:xfrm>
          <a:prstGeom prst="ellipse">
            <a:avLst/>
          </a:prstGeom>
          <a:solidFill>
            <a:srgbClr val="FFFFFF"/>
          </a:solidFill>
          <a:ln w="3810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inkl"/>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1" y="2718938"/>
            <a:ext cx="3612377" cy="30373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3324" y="2704668"/>
            <a:ext cx="2841703" cy="2944053"/>
          </a:xfrm>
          <a:prstGeom prst="rect">
            <a:avLst/>
          </a:prstGeom>
        </p:spPr>
      </p:pic>
    </p:spTree>
    <p:extLst>
      <p:ext uri="{BB962C8B-B14F-4D97-AF65-F5344CB8AC3E}">
        <p14:creationId xmlns:p14="http://schemas.microsoft.com/office/powerpoint/2010/main" val="139735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FD01C113-AE45-480A-94ED-B4645FCE28B4}"/>
              </a:ext>
            </a:extLst>
          </p:cNvPr>
          <p:cNvSpPr/>
          <p:nvPr/>
        </p:nvSpPr>
        <p:spPr>
          <a:xfrm>
            <a:off x="2103439" y="474664"/>
            <a:ext cx="7985125" cy="5908675"/>
          </a:xfrm>
          <a:prstGeom prst="roundRect">
            <a:avLst>
              <a:gd name="adj" fmla="val 5866"/>
            </a:avLst>
          </a:prstGeom>
          <a:solidFill>
            <a:schemeClr val="bg1">
              <a:alpha val="96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Sassoon Infant Rg" panose="02000503030000020003" pitchFamily="50" charset="0"/>
              <a:ea typeface="+mn-ea"/>
              <a:cs typeface="+mn-cs"/>
            </a:endParaRPr>
          </a:p>
        </p:txBody>
      </p:sp>
      <p:pic>
        <p:nvPicPr>
          <p:cNvPr id="5123" name="Picture 14">
            <a:extLst>
              <a:ext uri="{FF2B5EF4-FFF2-40B4-BE49-F238E27FC236}">
                <a16:creationId xmlns:a16="http://schemas.microsoft.com/office/drawing/2014/main" id="{08E277DE-C4B6-40B6-8202-F8BF905C2F2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a:extLst>
              <a:ext uri="{FF2B5EF4-FFF2-40B4-BE49-F238E27FC236}">
                <a16:creationId xmlns:a16="http://schemas.microsoft.com/office/drawing/2014/main" id="{5539D528-59D8-4A7A-A3E8-90D84F190EE2}"/>
              </a:ext>
            </a:extLst>
          </p:cNvPr>
          <p:cNvSpPr/>
          <p:nvPr/>
        </p:nvSpPr>
        <p:spPr>
          <a:xfrm>
            <a:off x="2395539" y="798514"/>
            <a:ext cx="7400925" cy="866775"/>
          </a:xfrm>
          <a:prstGeom prst="roundRect">
            <a:avLst>
              <a:gd name="adj" fmla="val 75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winkl" pitchFamily="2" charset="0"/>
                <a:ea typeface="+mn-ea"/>
                <a:cs typeface="+mn-cs"/>
              </a:rPr>
              <a:t>Semi-colons can also be used to link one sentence to another closely related sentence that uses a </a:t>
            </a:r>
            <a:r>
              <a:rPr kumimoji="0" lang="en-GB" sz="1600" b="1" i="0" u="none" strike="noStrike" kern="1200" cap="none" spc="0" normalizeH="0" baseline="0" noProof="0" dirty="0">
                <a:ln>
                  <a:noFill/>
                </a:ln>
                <a:solidFill>
                  <a:srgbClr val="FF0000"/>
                </a:solidFill>
                <a:effectLst/>
                <a:uLnTx/>
                <a:uFillTx/>
                <a:latin typeface="Twinkl" pitchFamily="2" charset="0"/>
                <a:ea typeface="+mn-ea"/>
                <a:cs typeface="+mn-cs"/>
              </a:rPr>
              <a:t>conjunctive adverb</a:t>
            </a:r>
            <a:r>
              <a:rPr kumimoji="0" lang="en-GB" sz="1600" b="0" i="0" u="none" strike="noStrike" kern="1200" cap="none" spc="0" normalizeH="0" baseline="0" noProof="0" dirty="0">
                <a:ln>
                  <a:noFill/>
                </a:ln>
                <a:solidFill>
                  <a:prstClr val="black"/>
                </a:solidFill>
                <a:effectLst/>
                <a:uLnTx/>
                <a:uFillTx/>
                <a:latin typeface="Twinkl" pitchFamily="2" charset="0"/>
                <a:ea typeface="+mn-ea"/>
                <a:cs typeface="+mn-cs"/>
              </a:rPr>
              <a:t>.</a:t>
            </a:r>
          </a:p>
        </p:txBody>
      </p:sp>
      <p:sp>
        <p:nvSpPr>
          <p:cNvPr id="2" name="TextBox 1">
            <a:extLst>
              <a:ext uri="{FF2B5EF4-FFF2-40B4-BE49-F238E27FC236}">
                <a16:creationId xmlns:a16="http://schemas.microsoft.com/office/drawing/2014/main" id="{ECEA7A18-977D-4B10-ABF1-4CE7486A1938}"/>
              </a:ext>
            </a:extLst>
          </p:cNvPr>
          <p:cNvSpPr txBox="1">
            <a:spLocks noChangeArrowheads="1"/>
          </p:cNvSpPr>
          <p:nvPr/>
        </p:nvSpPr>
        <p:spPr bwMode="auto">
          <a:xfrm>
            <a:off x="2395539" y="1989138"/>
            <a:ext cx="7400925"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600" b="1" i="0" u="none" strike="noStrike" kern="1200" cap="none" spc="0" normalizeH="0" baseline="0" noProof="0">
                <a:ln>
                  <a:noFill/>
                </a:ln>
                <a:solidFill>
                  <a:prstClr val="black"/>
                </a:solidFill>
                <a:effectLst/>
                <a:uLnTx/>
                <a:uFillTx/>
                <a:latin typeface="Twinkl" pitchFamily="2" charset="0"/>
                <a:ea typeface="+mn-ea"/>
                <a:cs typeface="+mn-cs"/>
              </a:rPr>
              <a:t>For example:</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The wolf liked Little Red Riding Hood. Nevertheless, he was looking forward to eating her.</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The wolf liked Little Red Riding Hood</a:t>
            </a:r>
            <a:r>
              <a:rPr kumimoji="0" lang="en-GB" altLang="en-US" sz="1600" b="1" i="0" u="none" strike="noStrike" kern="1200" cap="none" spc="0" normalizeH="0" baseline="0" noProof="0">
                <a:ln>
                  <a:noFill/>
                </a:ln>
                <a:solidFill>
                  <a:srgbClr val="FF0000"/>
                </a:solidFill>
                <a:effectLst/>
                <a:uLnTx/>
                <a:uFillTx/>
                <a:latin typeface="Twinkl" pitchFamily="2" charset="0"/>
                <a:ea typeface="+mn-ea"/>
                <a:cs typeface="+mn-cs"/>
              </a:rPr>
              <a:t>;</a:t>
            </a: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 nevertheless, he was looking forward to eating her.</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Little Red Riding Hood didn’t like the forest much. However, she did like visiting Grandma.</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Little Red Riding Hood didn’t like the forest much</a:t>
            </a:r>
            <a:r>
              <a:rPr kumimoji="0" lang="en-GB" altLang="en-US" sz="1600" b="1" i="0" u="none" strike="noStrike" kern="1200" cap="none" spc="0" normalizeH="0" baseline="0" noProof="0">
                <a:ln>
                  <a:noFill/>
                </a:ln>
                <a:solidFill>
                  <a:srgbClr val="FF0000"/>
                </a:solidFill>
                <a:effectLst/>
                <a:uLnTx/>
                <a:uFillTx/>
                <a:latin typeface="Twinkl" pitchFamily="2" charset="0"/>
                <a:ea typeface="+mn-ea"/>
                <a:cs typeface="+mn-cs"/>
              </a:rPr>
              <a:t>;</a:t>
            </a: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 however, she did like visiting Grandma.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79650" y="5096787"/>
            <a:ext cx="7632700" cy="988083"/>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Ins="2088000" rtlCol="0"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1" i="0" u="none" strike="noStrike" kern="1200" cap="none" spc="0" normalizeH="0" baseline="0" noProof="0" dirty="0">
                <a:ln>
                  <a:noFill/>
                </a:ln>
                <a:solidFill>
                  <a:prstClr val="white"/>
                </a:solidFill>
                <a:effectLst/>
                <a:uLnTx/>
                <a:uFillTx/>
                <a:latin typeface="Twinkl"/>
                <a:ea typeface="+mn-ea"/>
                <a:cs typeface="+mn-cs"/>
              </a:rPr>
              <a:t>Did You Know?</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prstClr val="white"/>
                </a:solidFill>
                <a:effectLst/>
                <a:uLnTx/>
                <a:uFillTx/>
                <a:latin typeface="Twinkl"/>
                <a:ea typeface="+mn-ea"/>
                <a:cs typeface="+mn-cs"/>
              </a:rPr>
              <a:t>The angel’s wingspan is the same </a:t>
            </a:r>
            <a:br>
              <a:rPr kumimoji="0" lang="en-GB" altLang="en-US" sz="1600" b="0" i="0" u="none" strike="noStrike" kern="1200" cap="none" spc="0" normalizeH="0" baseline="0" noProof="0" dirty="0">
                <a:ln>
                  <a:noFill/>
                </a:ln>
                <a:solidFill>
                  <a:prstClr val="white"/>
                </a:solidFill>
                <a:effectLst/>
                <a:uLnTx/>
                <a:uFillTx/>
                <a:latin typeface="Twinkl"/>
                <a:ea typeface="+mn-ea"/>
                <a:cs typeface="+mn-cs"/>
              </a:rPr>
            </a:br>
            <a:r>
              <a:rPr kumimoji="0" lang="en-GB" altLang="en-US" sz="1600" b="0" i="0" u="none" strike="noStrike" kern="1200" cap="none" spc="0" normalizeH="0" baseline="0" noProof="0" dirty="0">
                <a:ln>
                  <a:noFill/>
                </a:ln>
                <a:solidFill>
                  <a:prstClr val="white"/>
                </a:solidFill>
                <a:effectLst/>
                <a:uLnTx/>
                <a:uFillTx/>
                <a:latin typeface="Twinkl"/>
                <a:ea typeface="+mn-ea"/>
                <a:cs typeface="+mn-cs"/>
              </a:rPr>
              <a:t>size as that of a jumbo jet plane!</a:t>
            </a:r>
          </a:p>
        </p:txBody>
      </p:sp>
      <p:sp>
        <p:nvSpPr>
          <p:cNvPr id="21" name="Title 20"/>
          <p:cNvSpPr>
            <a:spLocks noGrp="1"/>
          </p:cNvSpPr>
          <p:nvPr>
            <p:ph type="title"/>
          </p:nvPr>
        </p:nvSpPr>
        <p:spPr>
          <a:xfrm>
            <a:off x="1953370" y="765176"/>
            <a:ext cx="8261406" cy="793281"/>
          </a:xfrm>
          <a:prstGeom prst="roundRect">
            <a:avLst>
              <a:gd name="adj" fmla="val 0"/>
            </a:avLst>
          </a:prstGeom>
          <a:solidFill>
            <a:srgbClr val="18A0DB"/>
          </a:solidFill>
        </p:spPr>
        <p:txBody>
          <a:bodyPr/>
          <a:lstStyle/>
          <a:p>
            <a:r>
              <a:rPr lang="en-GB" sz="3600" dirty="0">
                <a:solidFill>
                  <a:schemeClr val="bg1"/>
                </a:solidFill>
                <a:latin typeface="+mn-lt"/>
              </a:rPr>
              <a:t>The Angel of the North, 1998</a:t>
            </a:r>
          </a:p>
        </p:txBody>
      </p:sp>
      <p:sp>
        <p:nvSpPr>
          <p:cNvPr id="6" name="TextBox 5"/>
          <p:cNvSpPr txBox="1"/>
          <p:nvPr/>
        </p:nvSpPr>
        <p:spPr>
          <a:xfrm>
            <a:off x="2279651" y="1637970"/>
            <a:ext cx="3673227"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srgbClr val="1C1C1C"/>
                </a:solidFill>
                <a:effectLst/>
                <a:uLnTx/>
                <a:uFillTx/>
                <a:latin typeface="Twinkl"/>
                <a:ea typeface="+mn-ea"/>
                <a:cs typeface="+mn-cs"/>
              </a:rPr>
              <a:t>This is one of Antony’s most famous sculptures. It is on the top of a hill next to the A1 in Gateshead in the north east of England.</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600" b="0" i="0" u="none" strike="noStrike" kern="1200" cap="none" spc="0" normalizeH="0" baseline="0" noProof="0" dirty="0">
              <a:ln>
                <a:noFill/>
              </a:ln>
              <a:solidFill>
                <a:srgbClr val="1C1C1C"/>
              </a:solidFill>
              <a:effectLst/>
              <a:uLnTx/>
              <a:uFillTx/>
              <a:latin typeface="Twinkl"/>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srgbClr val="1C1C1C"/>
                </a:solidFill>
                <a:effectLst/>
                <a:uLnTx/>
                <a:uFillTx/>
                <a:latin typeface="Twinkl"/>
                <a:ea typeface="+mn-ea"/>
                <a:cs typeface="+mn-cs"/>
              </a:rPr>
              <a:t>It is 20 metres high and its wingspan is 54 metres. It weighs 200 tonnes. Underneath the hill are concrete piles 20 metres deep to keep the angel </a:t>
            </a:r>
            <a:br>
              <a:rPr kumimoji="0" lang="en-GB" altLang="en-US" sz="1600" b="0" i="0" u="none" strike="noStrike" kern="1200" cap="none" spc="0" normalizeH="0" baseline="0" noProof="0" dirty="0">
                <a:ln>
                  <a:noFill/>
                </a:ln>
                <a:solidFill>
                  <a:srgbClr val="1C1C1C"/>
                </a:solidFill>
                <a:effectLst/>
                <a:uLnTx/>
                <a:uFillTx/>
                <a:latin typeface="Twinkl"/>
                <a:ea typeface="+mn-ea"/>
                <a:cs typeface="+mn-cs"/>
              </a:rPr>
            </a:br>
            <a:r>
              <a:rPr kumimoji="0" lang="en-GB" altLang="en-US" sz="1600" b="0" i="0" u="none" strike="noStrike" kern="1200" cap="none" spc="0" normalizeH="0" baseline="0" noProof="0" dirty="0">
                <a:ln>
                  <a:noFill/>
                </a:ln>
                <a:solidFill>
                  <a:srgbClr val="1C1C1C"/>
                </a:solidFill>
                <a:effectLst/>
                <a:uLnTx/>
                <a:uFillTx/>
                <a:latin typeface="Twinkl"/>
                <a:ea typeface="+mn-ea"/>
                <a:cs typeface="+mn-cs"/>
              </a:rPr>
              <a:t>in place.</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5198" r="28642"/>
          <a:stretch/>
        </p:blipFill>
        <p:spPr>
          <a:xfrm>
            <a:off x="6096000" y="1558457"/>
            <a:ext cx="3816350" cy="4526413"/>
          </a:xfrm>
          <a:prstGeom prst="rect">
            <a:avLst/>
          </a:prstGeom>
        </p:spPr>
      </p:pic>
      <p:sp>
        <p:nvSpPr>
          <p:cNvPr id="11" name="TextBox 10"/>
          <p:cNvSpPr txBox="1"/>
          <p:nvPr/>
        </p:nvSpPr>
        <p:spPr>
          <a:xfrm>
            <a:off x="2279650" y="1637969"/>
            <a:ext cx="367322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600" b="0" i="0" u="none" strike="noStrike" kern="1200" cap="none" spc="0" normalizeH="0" baseline="0" noProof="0" dirty="0">
                <a:ln>
                  <a:noFill/>
                </a:ln>
                <a:solidFill>
                  <a:srgbClr val="1C1C1C"/>
                </a:solidFill>
                <a:effectLst/>
                <a:uLnTx/>
                <a:uFillTx/>
                <a:latin typeface="Twinkl"/>
                <a:ea typeface="+mn-ea"/>
                <a:cs typeface="+mn-cs"/>
              </a:rPr>
              <a:t>Explaining why he chose to make a sculpture of an angel, he said, “No one has ever seen one and we need to keep imagining them.”</a:t>
            </a:r>
            <a:endParaRPr kumimoji="0" lang="en-GB" altLang="en-US" sz="1600" b="0" i="0" u="none" strike="noStrike" kern="1200" cap="none" spc="0" normalizeH="0" baseline="0" noProof="0" dirty="0">
              <a:ln>
                <a:noFill/>
              </a:ln>
              <a:solidFill>
                <a:srgbClr val="FF0000"/>
              </a:solidFill>
              <a:effectLst/>
              <a:uLnTx/>
              <a:uFillTx/>
              <a:latin typeface="Twinkl"/>
              <a:ea typeface="+mn-ea"/>
              <a:cs typeface="+mn-cs"/>
            </a:endParaRPr>
          </a:p>
        </p:txBody>
      </p:sp>
    </p:spTree>
    <p:extLst>
      <p:ext uri="{BB962C8B-B14F-4D97-AF65-F5344CB8AC3E}">
        <p14:creationId xmlns:p14="http://schemas.microsoft.com/office/powerpoint/2010/main" val="14781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right)">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F9778-D93F-4013-9B32-7B2AB466743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71A083B-7335-4A52-9A86-8764055FA3C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49D67233-4416-40F7-AB20-9CA8D8CA4C1C}"/>
              </a:ext>
            </a:extLst>
          </p:cNvPr>
          <p:cNvPicPr>
            <a:picLocks noChangeAspect="1"/>
          </p:cNvPicPr>
          <p:nvPr/>
        </p:nvPicPr>
        <p:blipFill>
          <a:blip r:embed="rId2"/>
          <a:stretch>
            <a:fillRect/>
          </a:stretch>
        </p:blipFill>
        <p:spPr>
          <a:xfrm>
            <a:off x="198707" y="156845"/>
            <a:ext cx="6126706" cy="4862627"/>
          </a:xfrm>
          <a:prstGeom prst="rect">
            <a:avLst/>
          </a:prstGeom>
        </p:spPr>
      </p:pic>
      <p:pic>
        <p:nvPicPr>
          <p:cNvPr id="7" name="Picture 6">
            <a:extLst>
              <a:ext uri="{FF2B5EF4-FFF2-40B4-BE49-F238E27FC236}">
                <a16:creationId xmlns:a16="http://schemas.microsoft.com/office/drawing/2014/main" id="{C646B6D7-42EF-462E-971D-D099D8CE9E4C}"/>
              </a:ext>
            </a:extLst>
          </p:cNvPr>
          <p:cNvPicPr>
            <a:picLocks noChangeAspect="1"/>
          </p:cNvPicPr>
          <p:nvPr/>
        </p:nvPicPr>
        <p:blipFill>
          <a:blip r:embed="rId3"/>
          <a:stretch>
            <a:fillRect/>
          </a:stretch>
        </p:blipFill>
        <p:spPr>
          <a:xfrm>
            <a:off x="9773966" y="30672"/>
            <a:ext cx="2114550" cy="4114800"/>
          </a:xfrm>
          <a:prstGeom prst="rect">
            <a:avLst/>
          </a:prstGeom>
        </p:spPr>
      </p:pic>
      <p:pic>
        <p:nvPicPr>
          <p:cNvPr id="9" name="Picture 8">
            <a:extLst>
              <a:ext uri="{FF2B5EF4-FFF2-40B4-BE49-F238E27FC236}">
                <a16:creationId xmlns:a16="http://schemas.microsoft.com/office/drawing/2014/main" id="{1401982E-7489-4CDE-8500-5D00FDC05F24}"/>
              </a:ext>
            </a:extLst>
          </p:cNvPr>
          <p:cNvPicPr>
            <a:picLocks noChangeAspect="1"/>
          </p:cNvPicPr>
          <p:nvPr/>
        </p:nvPicPr>
        <p:blipFill>
          <a:blip r:embed="rId4"/>
          <a:stretch>
            <a:fillRect/>
          </a:stretch>
        </p:blipFill>
        <p:spPr>
          <a:xfrm>
            <a:off x="4268325" y="2273944"/>
            <a:ext cx="5495925" cy="4257675"/>
          </a:xfrm>
          <a:prstGeom prst="rect">
            <a:avLst/>
          </a:prstGeom>
        </p:spPr>
      </p:pic>
      <p:sp>
        <p:nvSpPr>
          <p:cNvPr id="10" name="Oval 9">
            <a:extLst>
              <a:ext uri="{FF2B5EF4-FFF2-40B4-BE49-F238E27FC236}">
                <a16:creationId xmlns:a16="http://schemas.microsoft.com/office/drawing/2014/main" id="{3C2FAF4A-A20F-4EEA-841C-E46E6EB7F8A9}"/>
              </a:ext>
            </a:extLst>
          </p:cNvPr>
          <p:cNvSpPr/>
          <p:nvPr/>
        </p:nvSpPr>
        <p:spPr>
          <a:xfrm>
            <a:off x="6803362" y="353482"/>
            <a:ext cx="2529111" cy="168529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panose="020F0302020204030204"/>
                <a:ea typeface="+mn-ea"/>
                <a:cs typeface="+mn-cs"/>
              </a:rPr>
              <a:t>What do you notice?</a:t>
            </a:r>
          </a:p>
        </p:txBody>
      </p:sp>
    </p:spTree>
    <p:extLst>
      <p:ext uri="{BB962C8B-B14F-4D97-AF65-F5344CB8AC3E}">
        <p14:creationId xmlns:p14="http://schemas.microsoft.com/office/powerpoint/2010/main" val="2177108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374A5-80E1-412D-8DA6-DFD942513B52}"/>
              </a:ext>
            </a:extLst>
          </p:cNvPr>
          <p:cNvSpPr>
            <a:spLocks noGrp="1"/>
          </p:cNvSpPr>
          <p:nvPr>
            <p:ph type="title"/>
          </p:nvPr>
        </p:nvSpPr>
        <p:spPr/>
        <p:txBody>
          <a:bodyPr/>
          <a:lstStyle/>
          <a:p>
            <a:r>
              <a:rPr lang="en-GB" dirty="0"/>
              <a:t>The most famous of them all…</a:t>
            </a:r>
          </a:p>
        </p:txBody>
      </p:sp>
      <p:pic>
        <p:nvPicPr>
          <p:cNvPr id="5" name="Content Placeholder 4">
            <a:extLst>
              <a:ext uri="{FF2B5EF4-FFF2-40B4-BE49-F238E27FC236}">
                <a16:creationId xmlns:a16="http://schemas.microsoft.com/office/drawing/2014/main" id="{B323A551-C9A3-4729-B916-EADF3B00A421}"/>
              </a:ext>
            </a:extLst>
          </p:cNvPr>
          <p:cNvPicPr>
            <a:picLocks noGrp="1" noChangeAspect="1"/>
          </p:cNvPicPr>
          <p:nvPr>
            <p:ph idx="1"/>
          </p:nvPr>
        </p:nvPicPr>
        <p:blipFill>
          <a:blip r:embed="rId2"/>
          <a:stretch>
            <a:fillRect/>
          </a:stretch>
        </p:blipFill>
        <p:spPr>
          <a:xfrm>
            <a:off x="395779" y="1848255"/>
            <a:ext cx="5337226" cy="4510212"/>
          </a:xfrm>
        </p:spPr>
      </p:pic>
      <p:pic>
        <p:nvPicPr>
          <p:cNvPr id="7" name="Picture 6">
            <a:extLst>
              <a:ext uri="{FF2B5EF4-FFF2-40B4-BE49-F238E27FC236}">
                <a16:creationId xmlns:a16="http://schemas.microsoft.com/office/drawing/2014/main" id="{85D17633-9196-4207-A68C-F18842BD03CB}"/>
              </a:ext>
            </a:extLst>
          </p:cNvPr>
          <p:cNvPicPr>
            <a:picLocks noChangeAspect="1"/>
          </p:cNvPicPr>
          <p:nvPr/>
        </p:nvPicPr>
        <p:blipFill>
          <a:blip r:embed="rId3"/>
          <a:stretch>
            <a:fillRect/>
          </a:stretch>
        </p:blipFill>
        <p:spPr>
          <a:xfrm>
            <a:off x="5296406" y="3191709"/>
            <a:ext cx="6499815" cy="3330484"/>
          </a:xfrm>
          <a:prstGeom prst="rect">
            <a:avLst/>
          </a:prstGeom>
        </p:spPr>
      </p:pic>
    </p:spTree>
    <p:extLst>
      <p:ext uri="{BB962C8B-B14F-4D97-AF65-F5344CB8AC3E}">
        <p14:creationId xmlns:p14="http://schemas.microsoft.com/office/powerpoint/2010/main" val="16309999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6199-89F4-4954-AFF5-5D56B59EBF49}"/>
              </a:ext>
            </a:extLst>
          </p:cNvPr>
          <p:cNvSpPr>
            <a:spLocks noGrp="1"/>
          </p:cNvSpPr>
          <p:nvPr>
            <p:ph type="title"/>
          </p:nvPr>
        </p:nvSpPr>
        <p:spPr/>
        <p:txBody>
          <a:bodyPr>
            <a:normAutofit fontScale="90000"/>
          </a:bodyPr>
          <a:lstStyle/>
          <a:p>
            <a:r>
              <a:rPr lang="en-GB" dirty="0"/>
              <a:t>This week and next week you are going to sketch and create a unique sketch of the Angel of the North!!!</a:t>
            </a:r>
          </a:p>
        </p:txBody>
      </p:sp>
      <p:pic>
        <p:nvPicPr>
          <p:cNvPr id="5" name="Picture 4">
            <a:extLst>
              <a:ext uri="{FF2B5EF4-FFF2-40B4-BE49-F238E27FC236}">
                <a16:creationId xmlns:a16="http://schemas.microsoft.com/office/drawing/2014/main" id="{A6A87A1C-F929-457B-8E5D-7D2FD74DE96C}"/>
              </a:ext>
            </a:extLst>
          </p:cNvPr>
          <p:cNvPicPr>
            <a:picLocks noChangeAspect="1"/>
          </p:cNvPicPr>
          <p:nvPr/>
        </p:nvPicPr>
        <p:blipFill>
          <a:blip r:embed="rId2"/>
          <a:stretch>
            <a:fillRect/>
          </a:stretch>
        </p:blipFill>
        <p:spPr>
          <a:xfrm>
            <a:off x="2373549" y="2458611"/>
            <a:ext cx="7957225" cy="4077255"/>
          </a:xfrm>
          <a:prstGeom prst="rect">
            <a:avLst/>
          </a:prstGeom>
        </p:spPr>
      </p:pic>
    </p:spTree>
    <p:extLst>
      <p:ext uri="{BB962C8B-B14F-4D97-AF65-F5344CB8AC3E}">
        <p14:creationId xmlns:p14="http://schemas.microsoft.com/office/powerpoint/2010/main" val="3283957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4EE1B-A754-4606-B7AA-FDCC900F71A8}"/>
              </a:ext>
            </a:extLst>
          </p:cNvPr>
          <p:cNvSpPr>
            <a:spLocks noGrp="1"/>
          </p:cNvSpPr>
          <p:nvPr>
            <p:ph type="title"/>
          </p:nvPr>
        </p:nvSpPr>
        <p:spPr/>
        <p:txBody>
          <a:bodyPr/>
          <a:lstStyle/>
          <a:p>
            <a:r>
              <a:rPr lang="en-GB" dirty="0"/>
              <a:t>In you sketch books you are going to create the Angel of the North</a:t>
            </a:r>
          </a:p>
        </p:txBody>
      </p:sp>
      <p:sp>
        <p:nvSpPr>
          <p:cNvPr id="3" name="Content Placeholder 2">
            <a:extLst>
              <a:ext uri="{FF2B5EF4-FFF2-40B4-BE49-F238E27FC236}">
                <a16:creationId xmlns:a16="http://schemas.microsoft.com/office/drawing/2014/main" id="{55817D3D-62EB-48FF-8A73-C0DBA140C04A}"/>
              </a:ext>
            </a:extLst>
          </p:cNvPr>
          <p:cNvSpPr>
            <a:spLocks noGrp="1"/>
          </p:cNvSpPr>
          <p:nvPr>
            <p:ph idx="1"/>
          </p:nvPr>
        </p:nvSpPr>
        <p:spPr>
          <a:xfrm>
            <a:off x="272375" y="1984443"/>
            <a:ext cx="11634280" cy="4374025"/>
          </a:xfrm>
        </p:spPr>
        <p:txBody>
          <a:bodyPr/>
          <a:lstStyle/>
          <a:p>
            <a:endParaRPr lang="en-GB" dirty="0"/>
          </a:p>
        </p:txBody>
      </p:sp>
      <p:pic>
        <p:nvPicPr>
          <p:cNvPr id="4" name="Picture 3">
            <a:extLst>
              <a:ext uri="{FF2B5EF4-FFF2-40B4-BE49-F238E27FC236}">
                <a16:creationId xmlns:a16="http://schemas.microsoft.com/office/drawing/2014/main" id="{3024E0AC-1618-42B5-8FEE-1F50F49DBB3C}"/>
              </a:ext>
            </a:extLst>
          </p:cNvPr>
          <p:cNvPicPr>
            <a:picLocks noChangeAspect="1"/>
          </p:cNvPicPr>
          <p:nvPr/>
        </p:nvPicPr>
        <p:blipFill>
          <a:blip r:embed="rId2"/>
          <a:stretch>
            <a:fillRect/>
          </a:stretch>
        </p:blipFill>
        <p:spPr>
          <a:xfrm>
            <a:off x="657224" y="2132827"/>
            <a:ext cx="7957225" cy="4077255"/>
          </a:xfrm>
          <a:prstGeom prst="rect">
            <a:avLst/>
          </a:prstGeom>
        </p:spPr>
      </p:pic>
      <p:sp>
        <p:nvSpPr>
          <p:cNvPr id="5" name="Rectangle 4">
            <a:extLst>
              <a:ext uri="{FF2B5EF4-FFF2-40B4-BE49-F238E27FC236}">
                <a16:creationId xmlns:a16="http://schemas.microsoft.com/office/drawing/2014/main" id="{673C4F28-1D7B-49AA-AE9B-405D4F6ECDCA}"/>
              </a:ext>
            </a:extLst>
          </p:cNvPr>
          <p:cNvSpPr/>
          <p:nvPr/>
        </p:nvSpPr>
        <p:spPr>
          <a:xfrm>
            <a:off x="9202366" y="3161489"/>
            <a:ext cx="2577830" cy="1731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panose="020F0302020204030204"/>
                <a:ea typeface="+mn-ea"/>
                <a:cs typeface="+mn-cs"/>
              </a:rPr>
              <a:t>Week 1 – Using Pencil draw a detailed picture of the Angel of the North.</a:t>
            </a:r>
          </a:p>
        </p:txBody>
      </p:sp>
    </p:spTree>
    <p:extLst>
      <p:ext uri="{BB962C8B-B14F-4D97-AF65-F5344CB8AC3E}">
        <p14:creationId xmlns:p14="http://schemas.microsoft.com/office/powerpoint/2010/main" val="34685224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D976C13-68E6-4E25-B13E-FC3A2D3F66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E2FE3A7B-DDFF-4F81-8AAE-11D96D138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12" name="Rectangle 11">
            <a:extLst>
              <a:ext uri="{FF2B5EF4-FFF2-40B4-BE49-F238E27FC236}">
                <a16:creationId xmlns:a16="http://schemas.microsoft.com/office/drawing/2014/main" id="{69825ADD-F95C-4747-9B41-5DB21C28E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5571066"/>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14" name="Rectangle 13">
            <a:extLst>
              <a:ext uri="{FF2B5EF4-FFF2-40B4-BE49-F238E27FC236}">
                <a16:creationId xmlns:a16="http://schemas.microsoft.com/office/drawing/2014/main" id="{86791A8E-B2BA-467D-BB87-8CFBFB13A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6948"/>
            <a:ext cx="10744200" cy="5404104"/>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a:extLst>
              <a:ext uri="{FF2B5EF4-FFF2-40B4-BE49-F238E27FC236}">
                <a16:creationId xmlns:a16="http://schemas.microsoft.com/office/drawing/2014/main" id="{E1E85AD4-71AA-434A-890B-F7B03D5E20CD}"/>
              </a:ext>
            </a:extLst>
          </p:cNvPr>
          <p:cNvSpPr>
            <a:spLocks noGrp="1"/>
          </p:cNvSpPr>
          <p:nvPr>
            <p:ph type="title"/>
          </p:nvPr>
        </p:nvSpPr>
        <p:spPr>
          <a:xfrm>
            <a:off x="1286503" y="1285196"/>
            <a:ext cx="9607160" cy="2779429"/>
          </a:xfrm>
        </p:spPr>
        <p:txBody>
          <a:bodyPr vert="horz" lIns="91440" tIns="45720" rIns="91440" bIns="45720" rtlCol="0" anchor="b">
            <a:normAutofit/>
          </a:bodyPr>
          <a:lstStyle/>
          <a:p>
            <a:pPr algn="ctr">
              <a:lnSpc>
                <a:spcPct val="80000"/>
              </a:lnSpc>
            </a:pPr>
            <a:r>
              <a:rPr lang="en-US" sz="7200">
                <a:solidFill>
                  <a:srgbClr val="FFFFFF"/>
                </a:solidFill>
              </a:rPr>
              <a:t>Hometime</a:t>
            </a:r>
          </a:p>
        </p:txBody>
      </p:sp>
    </p:spTree>
    <p:extLst>
      <p:ext uri="{BB962C8B-B14F-4D97-AF65-F5344CB8AC3E}">
        <p14:creationId xmlns:p14="http://schemas.microsoft.com/office/powerpoint/2010/main" val="2184937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25F11B57-EC87-4ED8-A6B0-CBC3223D99D3}"/>
              </a:ext>
            </a:extLst>
          </p:cNvPr>
          <p:cNvSpPr/>
          <p:nvPr/>
        </p:nvSpPr>
        <p:spPr>
          <a:xfrm>
            <a:off x="2103439" y="474664"/>
            <a:ext cx="7985125" cy="5908675"/>
          </a:xfrm>
          <a:prstGeom prst="roundRect">
            <a:avLst>
              <a:gd name="adj" fmla="val 5866"/>
            </a:avLst>
          </a:prstGeom>
          <a:solidFill>
            <a:schemeClr val="bg1">
              <a:alpha val="96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Sassoon Infant Rg" panose="02000503030000020003" pitchFamily="50" charset="0"/>
              <a:ea typeface="+mn-ea"/>
              <a:cs typeface="+mn-cs"/>
            </a:endParaRPr>
          </a:p>
        </p:txBody>
      </p:sp>
      <p:pic>
        <p:nvPicPr>
          <p:cNvPr id="6147" name="Picture 14">
            <a:extLst>
              <a:ext uri="{FF2B5EF4-FFF2-40B4-BE49-F238E27FC236}">
                <a16:creationId xmlns:a16="http://schemas.microsoft.com/office/drawing/2014/main" id="{1E8A46BA-4E9C-4C98-81EF-A69915B162D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a:extLst>
              <a:ext uri="{FF2B5EF4-FFF2-40B4-BE49-F238E27FC236}">
                <a16:creationId xmlns:a16="http://schemas.microsoft.com/office/drawing/2014/main" id="{E15F93E4-094B-4474-9767-4884CBD78FF4}"/>
              </a:ext>
            </a:extLst>
          </p:cNvPr>
          <p:cNvSpPr/>
          <p:nvPr/>
        </p:nvSpPr>
        <p:spPr>
          <a:xfrm>
            <a:off x="2395539" y="781051"/>
            <a:ext cx="7400925" cy="866775"/>
          </a:xfrm>
          <a:prstGeom prst="roundRect">
            <a:avLst>
              <a:gd name="adj" fmla="val 75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winkl" pitchFamily="2" charset="0"/>
                <a:ea typeface="+mn-ea"/>
                <a:cs typeface="+mn-cs"/>
              </a:rPr>
              <a:t>Other examples of conjunctive adverbs which could be preceded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winkl" pitchFamily="2" charset="0"/>
                <a:ea typeface="+mn-ea"/>
                <a:cs typeface="+mn-cs"/>
              </a:rPr>
              <a:t>by a semi-colon:</a:t>
            </a:r>
          </a:p>
        </p:txBody>
      </p:sp>
      <p:sp>
        <p:nvSpPr>
          <p:cNvPr id="6149" name="TextBox 1">
            <a:extLst>
              <a:ext uri="{FF2B5EF4-FFF2-40B4-BE49-F238E27FC236}">
                <a16:creationId xmlns:a16="http://schemas.microsoft.com/office/drawing/2014/main" id="{325AC7AC-5FBF-4C50-810C-817F516CB8E7}"/>
              </a:ext>
            </a:extLst>
          </p:cNvPr>
          <p:cNvSpPr txBox="1">
            <a:spLocks noChangeArrowheads="1"/>
          </p:cNvSpPr>
          <p:nvPr/>
        </p:nvSpPr>
        <p:spPr bwMode="auto">
          <a:xfrm>
            <a:off x="2395539" y="1989139"/>
            <a:ext cx="7400925"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 otherwise</a:t>
            </a:r>
          </a:p>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therefore</a:t>
            </a:r>
          </a:p>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moreover</a:t>
            </a:r>
          </a:p>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nevertheless</a:t>
            </a:r>
          </a:p>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thus</a:t>
            </a:r>
          </a:p>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besides</a:t>
            </a:r>
          </a:p>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accordingly</a:t>
            </a:r>
          </a:p>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consequently</a:t>
            </a:r>
          </a:p>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instead</a:t>
            </a:r>
          </a:p>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hence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5D08B3E-B612-45E7-9421-9A1FE80061FF}"/>
              </a:ext>
            </a:extLst>
          </p:cNvPr>
          <p:cNvSpPr/>
          <p:nvPr/>
        </p:nvSpPr>
        <p:spPr>
          <a:xfrm>
            <a:off x="2103439" y="474664"/>
            <a:ext cx="7985125" cy="5908675"/>
          </a:xfrm>
          <a:prstGeom prst="roundRect">
            <a:avLst>
              <a:gd name="adj" fmla="val 5866"/>
            </a:avLst>
          </a:prstGeom>
          <a:solidFill>
            <a:schemeClr val="bg1">
              <a:alpha val="96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Sassoon Infant Rg" panose="02000503030000020003" pitchFamily="50" charset="0"/>
              <a:ea typeface="+mn-ea"/>
              <a:cs typeface="+mn-cs"/>
            </a:endParaRPr>
          </a:p>
        </p:txBody>
      </p:sp>
      <p:pic>
        <p:nvPicPr>
          <p:cNvPr id="7171" name="Picture 14">
            <a:extLst>
              <a:ext uri="{FF2B5EF4-FFF2-40B4-BE49-F238E27FC236}">
                <a16:creationId xmlns:a16="http://schemas.microsoft.com/office/drawing/2014/main" id="{FEA35CD4-23A3-4B46-934B-77A14053F8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9">
            <a:extLst>
              <a:ext uri="{FF2B5EF4-FFF2-40B4-BE49-F238E27FC236}">
                <a16:creationId xmlns:a16="http://schemas.microsoft.com/office/drawing/2014/main" id="{86D84043-1C57-492B-80F1-66647CA34F74}"/>
              </a:ext>
            </a:extLst>
          </p:cNvPr>
          <p:cNvSpPr/>
          <p:nvPr/>
        </p:nvSpPr>
        <p:spPr>
          <a:xfrm>
            <a:off x="2103439" y="474664"/>
            <a:ext cx="7985125" cy="5908675"/>
          </a:xfrm>
          <a:prstGeom prst="roundRect">
            <a:avLst>
              <a:gd name="adj" fmla="val 5866"/>
            </a:avLst>
          </a:prstGeom>
          <a:solidFill>
            <a:schemeClr val="bg1">
              <a:alpha val="96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Sassoon Infant Rg" panose="02000503030000020003" pitchFamily="50" charset="0"/>
              <a:ea typeface="+mn-ea"/>
              <a:cs typeface="+mn-cs"/>
            </a:endParaRPr>
          </a:p>
        </p:txBody>
      </p:sp>
      <p:sp>
        <p:nvSpPr>
          <p:cNvPr id="7" name="Rounded Rectangle 2">
            <a:extLst>
              <a:ext uri="{FF2B5EF4-FFF2-40B4-BE49-F238E27FC236}">
                <a16:creationId xmlns:a16="http://schemas.microsoft.com/office/drawing/2014/main" id="{06FD7519-3A07-4D3F-BADA-D90E07D984D5}"/>
              </a:ext>
            </a:extLst>
          </p:cNvPr>
          <p:cNvSpPr/>
          <p:nvPr/>
        </p:nvSpPr>
        <p:spPr>
          <a:xfrm>
            <a:off x="2395539" y="781051"/>
            <a:ext cx="7400925" cy="866775"/>
          </a:xfrm>
          <a:prstGeom prst="roundRect">
            <a:avLst>
              <a:gd name="adj" fmla="val 75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winkl" pitchFamily="2" charset="0"/>
                <a:ea typeface="+mn-ea"/>
                <a:cs typeface="+mn-cs"/>
              </a:rPr>
              <a:t>However, you do not </a:t>
            </a:r>
            <a:r>
              <a:rPr kumimoji="0" lang="en-GB" sz="1600" b="0" i="1" u="none" strike="noStrike" kern="1200" cap="none" spc="0" normalizeH="0" baseline="0" noProof="0" dirty="0">
                <a:ln>
                  <a:noFill/>
                </a:ln>
                <a:solidFill>
                  <a:prstClr val="black"/>
                </a:solidFill>
                <a:effectLst/>
                <a:uLnTx/>
                <a:uFillTx/>
                <a:latin typeface="Twinkl" pitchFamily="2" charset="0"/>
                <a:ea typeface="+mn-ea"/>
                <a:cs typeface="+mn-cs"/>
              </a:rPr>
              <a:t>always</a:t>
            </a:r>
            <a:r>
              <a:rPr kumimoji="0" lang="en-GB" sz="1600" b="0" i="0" u="none" strike="noStrike" kern="1200" cap="none" spc="0" normalizeH="0" baseline="0" noProof="0" dirty="0">
                <a:ln>
                  <a:noFill/>
                </a:ln>
                <a:solidFill>
                  <a:prstClr val="black"/>
                </a:solidFill>
                <a:effectLst/>
                <a:uLnTx/>
                <a:uFillTx/>
                <a:latin typeface="Twinkl" pitchFamily="2" charset="0"/>
                <a:ea typeface="+mn-ea"/>
                <a:cs typeface="+mn-cs"/>
              </a:rPr>
              <a:t> have to use a conjunctive adverb after a </a:t>
            </a:r>
            <a:br>
              <a:rPr kumimoji="0" lang="en-GB" sz="1600" b="0" i="0" u="none" strike="noStrike" kern="1200" cap="none" spc="0" normalizeH="0" baseline="0" noProof="0" dirty="0">
                <a:ln>
                  <a:noFill/>
                </a:ln>
                <a:solidFill>
                  <a:prstClr val="black"/>
                </a:solidFill>
                <a:effectLst/>
                <a:uLnTx/>
                <a:uFillTx/>
                <a:latin typeface="Twinkl" pitchFamily="2" charset="0"/>
                <a:ea typeface="+mn-ea"/>
                <a:cs typeface="+mn-cs"/>
              </a:rPr>
            </a:br>
            <a:r>
              <a:rPr kumimoji="0" lang="en-GB" sz="1600" b="0" i="0" u="none" strike="noStrike" kern="1200" cap="none" spc="0" normalizeH="0" baseline="0" noProof="0" dirty="0">
                <a:ln>
                  <a:noFill/>
                </a:ln>
                <a:solidFill>
                  <a:prstClr val="black"/>
                </a:solidFill>
                <a:effectLst/>
                <a:uLnTx/>
                <a:uFillTx/>
                <a:latin typeface="Twinkl" pitchFamily="2" charset="0"/>
                <a:ea typeface="+mn-ea"/>
                <a:cs typeface="+mn-cs"/>
              </a:rPr>
              <a:t>semi-colon. Here are some great examples of sentences which contain a</a:t>
            </a:r>
            <a:br>
              <a:rPr kumimoji="0" lang="en-GB" sz="1600" b="0" i="0" u="none" strike="noStrike" kern="1200" cap="none" spc="0" normalizeH="0" baseline="0" noProof="0" dirty="0">
                <a:ln>
                  <a:noFill/>
                </a:ln>
                <a:solidFill>
                  <a:prstClr val="black"/>
                </a:solidFill>
                <a:effectLst/>
                <a:uLnTx/>
                <a:uFillTx/>
                <a:latin typeface="Twinkl" pitchFamily="2" charset="0"/>
                <a:ea typeface="+mn-ea"/>
                <a:cs typeface="+mn-cs"/>
              </a:rPr>
            </a:br>
            <a:r>
              <a:rPr kumimoji="0" lang="en-GB" sz="1600" b="0" i="0" u="none" strike="noStrike" kern="1200" cap="none" spc="0" normalizeH="0" baseline="0" noProof="0" dirty="0">
                <a:ln>
                  <a:noFill/>
                </a:ln>
                <a:solidFill>
                  <a:prstClr val="black"/>
                </a:solidFill>
                <a:effectLst/>
                <a:uLnTx/>
                <a:uFillTx/>
                <a:latin typeface="Twinkl" pitchFamily="2" charset="0"/>
                <a:ea typeface="+mn-ea"/>
                <a:cs typeface="+mn-cs"/>
              </a:rPr>
              <a:t> semi-colon that is </a:t>
            </a:r>
            <a:r>
              <a:rPr kumimoji="0" lang="en-GB" sz="1600" b="1" i="0" u="none" strike="noStrike" kern="1200" cap="none" spc="0" normalizeH="0" baseline="0" noProof="0" dirty="0">
                <a:ln>
                  <a:noFill/>
                </a:ln>
                <a:solidFill>
                  <a:prstClr val="black"/>
                </a:solidFill>
                <a:effectLst/>
                <a:uLnTx/>
                <a:uFillTx/>
                <a:latin typeface="Twinkl" pitchFamily="2" charset="0"/>
                <a:ea typeface="+mn-ea"/>
                <a:cs typeface="+mn-cs"/>
              </a:rPr>
              <a:t>not</a:t>
            </a:r>
            <a:r>
              <a:rPr kumimoji="0" lang="en-GB" sz="1600" b="0" i="0" u="none" strike="noStrike" kern="1200" cap="none" spc="0" normalizeH="0" baseline="0" noProof="0" dirty="0">
                <a:ln>
                  <a:noFill/>
                </a:ln>
                <a:solidFill>
                  <a:prstClr val="black"/>
                </a:solidFill>
                <a:effectLst/>
                <a:uLnTx/>
                <a:uFillTx/>
                <a:latin typeface="Twinkl" pitchFamily="2" charset="0"/>
                <a:ea typeface="+mn-ea"/>
                <a:cs typeface="+mn-cs"/>
              </a:rPr>
              <a:t> followed by a conjunctive adverb:</a:t>
            </a:r>
          </a:p>
        </p:txBody>
      </p:sp>
      <p:sp>
        <p:nvSpPr>
          <p:cNvPr id="8" name="Rounded Rectangle 7">
            <a:extLst>
              <a:ext uri="{FF2B5EF4-FFF2-40B4-BE49-F238E27FC236}">
                <a16:creationId xmlns:a16="http://schemas.microsoft.com/office/drawing/2014/main" id="{2729A147-90A6-4231-B8F5-BE2BDBD3777B}"/>
              </a:ext>
            </a:extLst>
          </p:cNvPr>
          <p:cNvSpPr/>
          <p:nvPr/>
        </p:nvSpPr>
        <p:spPr>
          <a:xfrm>
            <a:off x="2395539" y="5314950"/>
            <a:ext cx="7400925" cy="762000"/>
          </a:xfrm>
          <a:prstGeom prst="roundRect">
            <a:avLst>
              <a:gd name="adj" fmla="val 75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winkl" pitchFamily="2" charset="0"/>
                <a:ea typeface="+mn-ea"/>
                <a:cs typeface="+mn-cs"/>
              </a:rPr>
              <a:t>As you can see in these sentences, </a:t>
            </a:r>
            <a:r>
              <a:rPr kumimoji="0" lang="en-GB" sz="1600" b="0" i="0" u="none" strike="noStrike" kern="1200" cap="none" spc="0" normalizeH="0" baseline="0" noProof="0">
                <a:ln>
                  <a:noFill/>
                </a:ln>
                <a:solidFill>
                  <a:prstClr val="black"/>
                </a:solidFill>
                <a:effectLst/>
                <a:uLnTx/>
                <a:uFillTx/>
                <a:latin typeface="Twinkl" pitchFamily="2" charset="0"/>
                <a:ea typeface="+mn-ea"/>
                <a:cs typeface="+mn-cs"/>
              </a:rPr>
              <a:t>using a semi-colon </a:t>
            </a:r>
            <a:r>
              <a:rPr kumimoji="0" lang="en-GB" sz="1600" b="0" i="0" u="none" strike="noStrike" kern="1200" cap="none" spc="0" normalizeH="0" baseline="0" noProof="0" dirty="0">
                <a:ln>
                  <a:noFill/>
                </a:ln>
                <a:solidFill>
                  <a:prstClr val="black"/>
                </a:solidFill>
                <a:effectLst/>
                <a:uLnTx/>
                <a:uFillTx/>
                <a:latin typeface="Twinkl" pitchFamily="2" charset="0"/>
                <a:ea typeface="+mn-ea"/>
                <a:cs typeface="+mn-cs"/>
              </a:rPr>
              <a:t>works perfectly to allow a smooth transition between sentences.</a:t>
            </a:r>
          </a:p>
        </p:txBody>
      </p:sp>
      <p:sp>
        <p:nvSpPr>
          <p:cNvPr id="7175" name="TextBox 6">
            <a:extLst>
              <a:ext uri="{FF2B5EF4-FFF2-40B4-BE49-F238E27FC236}">
                <a16:creationId xmlns:a16="http://schemas.microsoft.com/office/drawing/2014/main" id="{C37D387C-4937-4666-9DF6-75FE74787AF7}"/>
              </a:ext>
            </a:extLst>
          </p:cNvPr>
          <p:cNvSpPr txBox="1">
            <a:spLocks noChangeArrowheads="1"/>
          </p:cNvSpPr>
          <p:nvPr/>
        </p:nvSpPr>
        <p:spPr bwMode="auto">
          <a:xfrm>
            <a:off x="2395539" y="2586038"/>
            <a:ext cx="740092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Grandad is going bald</a:t>
            </a:r>
            <a:r>
              <a:rPr kumimoji="0" lang="en-GB" altLang="en-US" sz="1600" b="1" i="0" u="none" strike="noStrike" kern="1200" cap="none" spc="0" normalizeH="0" baseline="0" noProof="0">
                <a:ln>
                  <a:noFill/>
                </a:ln>
                <a:solidFill>
                  <a:srgbClr val="FF0000"/>
                </a:solidFill>
                <a:effectLst/>
                <a:uLnTx/>
                <a:uFillTx/>
                <a:latin typeface="Twinkl" pitchFamily="2" charset="0"/>
                <a:ea typeface="+mn-ea"/>
                <a:cs typeface="+mn-cs"/>
              </a:rPr>
              <a:t>;</a:t>
            </a: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 his hair gets thinner each time we see him.</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We had too many fumbles</a:t>
            </a:r>
            <a:r>
              <a:rPr kumimoji="0" lang="en-GB" altLang="en-US" sz="1600" b="1" i="0" u="none" strike="noStrike" kern="1200" cap="none" spc="0" normalizeH="0" baseline="0" noProof="0">
                <a:ln>
                  <a:noFill/>
                </a:ln>
                <a:solidFill>
                  <a:srgbClr val="FF0000"/>
                </a:solidFill>
                <a:effectLst/>
                <a:uLnTx/>
                <a:uFillTx/>
                <a:latin typeface="Twinkl" pitchFamily="2" charset="0"/>
                <a:ea typeface="+mn-ea"/>
                <a:cs typeface="+mn-cs"/>
              </a:rPr>
              <a:t>;</a:t>
            </a: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 we lost the game.</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Shaun wanted to call our new puppy Scritch</a:t>
            </a:r>
            <a:r>
              <a:rPr kumimoji="0" lang="en-GB" altLang="en-US" sz="1600" b="1" i="0" u="none" strike="noStrike" kern="1200" cap="none" spc="0" normalizeH="0" baseline="0" noProof="0">
                <a:ln>
                  <a:noFill/>
                </a:ln>
                <a:solidFill>
                  <a:srgbClr val="FF0000"/>
                </a:solidFill>
                <a:effectLst/>
                <a:uLnTx/>
                <a:uFillTx/>
                <a:latin typeface="Twinkl" pitchFamily="2" charset="0"/>
                <a:ea typeface="+mn-ea"/>
                <a:cs typeface="+mn-cs"/>
              </a:rPr>
              <a:t>;</a:t>
            </a: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 I hated the name.</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I am so sorry</a:t>
            </a:r>
            <a:r>
              <a:rPr kumimoji="0" lang="en-GB" altLang="en-US" sz="1600" b="1" i="0" u="none" strike="noStrike" kern="1200" cap="none" spc="0" normalizeH="0" baseline="0" noProof="0">
                <a:ln>
                  <a:noFill/>
                </a:ln>
                <a:solidFill>
                  <a:srgbClr val="FF0000"/>
                </a:solidFill>
                <a:effectLst/>
                <a:uLnTx/>
                <a:uFillTx/>
                <a:latin typeface="Twinkl" pitchFamily="2" charset="0"/>
                <a:ea typeface="+mn-ea"/>
                <a:cs typeface="+mn-cs"/>
              </a:rPr>
              <a:t>;</a:t>
            </a: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 will you ever be able to forgive me?</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557981EA-FBCA-4B5E-AEE8-AEC0C57CEDBC}"/>
              </a:ext>
            </a:extLst>
          </p:cNvPr>
          <p:cNvSpPr/>
          <p:nvPr/>
        </p:nvSpPr>
        <p:spPr>
          <a:xfrm>
            <a:off x="2103439" y="474664"/>
            <a:ext cx="7985125" cy="5908675"/>
          </a:xfrm>
          <a:prstGeom prst="roundRect">
            <a:avLst>
              <a:gd name="adj" fmla="val 5866"/>
            </a:avLst>
          </a:prstGeom>
          <a:solidFill>
            <a:schemeClr val="bg1">
              <a:alpha val="96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Sassoon Infant Rg" panose="02000503030000020003" pitchFamily="50" charset="0"/>
              <a:ea typeface="+mn-ea"/>
              <a:cs typeface="+mn-cs"/>
            </a:endParaRPr>
          </a:p>
        </p:txBody>
      </p:sp>
      <p:pic>
        <p:nvPicPr>
          <p:cNvPr id="8195" name="Picture 14">
            <a:extLst>
              <a:ext uri="{FF2B5EF4-FFF2-40B4-BE49-F238E27FC236}">
                <a16:creationId xmlns:a16="http://schemas.microsoft.com/office/drawing/2014/main" id="{7F661059-9668-4BC7-B078-9C9B487D498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a:extLst>
              <a:ext uri="{FF2B5EF4-FFF2-40B4-BE49-F238E27FC236}">
                <a16:creationId xmlns:a16="http://schemas.microsoft.com/office/drawing/2014/main" id="{8484571D-D965-4AAA-8E9A-7FDFC8676120}"/>
              </a:ext>
            </a:extLst>
          </p:cNvPr>
          <p:cNvSpPr/>
          <p:nvPr/>
        </p:nvSpPr>
        <p:spPr>
          <a:xfrm>
            <a:off x="2395539" y="781051"/>
            <a:ext cx="7400925" cy="866775"/>
          </a:xfrm>
          <a:prstGeom prst="roundRect">
            <a:avLst>
              <a:gd name="adj" fmla="val 75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winkl" pitchFamily="2" charset="0"/>
                <a:ea typeface="+mn-ea"/>
                <a:cs typeface="+mn-cs"/>
              </a:rPr>
              <a:t>A semi-colon can also be used to separate items in a list (where the list also contains commas).</a:t>
            </a:r>
          </a:p>
        </p:txBody>
      </p:sp>
      <p:sp>
        <p:nvSpPr>
          <p:cNvPr id="2" name="TextBox 1">
            <a:extLst>
              <a:ext uri="{FF2B5EF4-FFF2-40B4-BE49-F238E27FC236}">
                <a16:creationId xmlns:a16="http://schemas.microsoft.com/office/drawing/2014/main" id="{412C040A-66FC-495D-A14D-A8EC5417D69C}"/>
              </a:ext>
            </a:extLst>
          </p:cNvPr>
          <p:cNvSpPr txBox="1">
            <a:spLocks noChangeArrowheads="1"/>
          </p:cNvSpPr>
          <p:nvPr/>
        </p:nvSpPr>
        <p:spPr bwMode="auto">
          <a:xfrm>
            <a:off x="2370139" y="1989138"/>
            <a:ext cx="74834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600" b="1" i="0" u="none" strike="noStrike" kern="1200" cap="none" spc="0" normalizeH="0" baseline="0" noProof="0">
                <a:ln>
                  <a:noFill/>
                </a:ln>
                <a:solidFill>
                  <a:prstClr val="black"/>
                </a:solidFill>
                <a:effectLst/>
                <a:uLnTx/>
                <a:uFillTx/>
                <a:latin typeface="Twinkl" pitchFamily="2" charset="0"/>
                <a:ea typeface="+mn-ea"/>
                <a:cs typeface="+mn-cs"/>
              </a:rPr>
              <a:t>For example:</a:t>
            </a:r>
          </a:p>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There are lots of characters in the story: Big Bad Wolf, the baddie</a:t>
            </a:r>
            <a:r>
              <a:rPr kumimoji="0" lang="en-GB" altLang="en-US" sz="1600" b="1" i="0" u="none" strike="noStrike" kern="1200" cap="none" spc="0" normalizeH="0" baseline="0" noProof="0">
                <a:ln>
                  <a:noFill/>
                </a:ln>
                <a:solidFill>
                  <a:srgbClr val="FF0000"/>
                </a:solidFill>
                <a:effectLst/>
                <a:uLnTx/>
                <a:uFillTx/>
                <a:latin typeface="Twinkl" pitchFamily="2" charset="0"/>
                <a:ea typeface="+mn-ea"/>
                <a:cs typeface="+mn-cs"/>
              </a:rPr>
              <a:t>;</a:t>
            </a:r>
            <a:r>
              <a:rPr kumimoji="0" lang="en-GB" altLang="en-US" sz="1600" b="0" i="0" u="none" strike="noStrike" kern="1200" cap="none" spc="0" normalizeH="0" baseline="0" noProof="0">
                <a:ln>
                  <a:noFill/>
                </a:ln>
                <a:solidFill>
                  <a:srgbClr val="FF0000"/>
                </a:solidFill>
                <a:effectLst/>
                <a:uLnTx/>
                <a:uFillTx/>
                <a:latin typeface="Twinkl" pitchFamily="2" charset="0"/>
                <a:ea typeface="+mn-ea"/>
                <a:cs typeface="+mn-cs"/>
              </a:rPr>
              <a:t> </a:t>
            </a: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Little Red Riding Hood, the heroine</a:t>
            </a:r>
            <a:r>
              <a:rPr kumimoji="0" lang="en-GB" altLang="en-US" sz="1600" b="1" i="0" u="none" strike="noStrike" kern="1200" cap="none" spc="0" normalizeH="0" baseline="0" noProof="0">
                <a:ln>
                  <a:noFill/>
                </a:ln>
                <a:solidFill>
                  <a:srgbClr val="FF0000"/>
                </a:solidFill>
                <a:effectLst/>
                <a:uLnTx/>
                <a:uFillTx/>
                <a:latin typeface="Twinkl" pitchFamily="2" charset="0"/>
                <a:ea typeface="+mn-ea"/>
                <a:cs typeface="+mn-cs"/>
              </a:rPr>
              <a:t>;</a:t>
            </a:r>
            <a:r>
              <a:rPr kumimoji="0" lang="en-GB" altLang="en-US" sz="1600" b="0" i="0" u="none" strike="noStrike" kern="1200" cap="none" spc="0" normalizeH="0" baseline="0" noProof="0">
                <a:ln>
                  <a:noFill/>
                </a:ln>
                <a:solidFill>
                  <a:srgbClr val="FF0000"/>
                </a:solidFill>
                <a:effectLst/>
                <a:uLnTx/>
                <a:uFillTx/>
                <a:latin typeface="Twinkl" pitchFamily="2" charset="0"/>
                <a:ea typeface="+mn-ea"/>
                <a:cs typeface="+mn-cs"/>
              </a:rPr>
              <a:t> </a:t>
            </a: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Grandma, the victim</a:t>
            </a:r>
            <a:r>
              <a:rPr kumimoji="0" lang="en-GB" altLang="en-US" sz="1600" b="1" i="0" u="none" strike="noStrike" kern="1200" cap="none" spc="0" normalizeH="0" baseline="0" noProof="0">
                <a:ln>
                  <a:noFill/>
                </a:ln>
                <a:solidFill>
                  <a:srgbClr val="FF0000"/>
                </a:solidFill>
                <a:effectLst/>
                <a:uLnTx/>
                <a:uFillTx/>
                <a:latin typeface="Twinkl" pitchFamily="2" charset="0"/>
                <a:ea typeface="+mn-ea"/>
                <a:cs typeface="+mn-cs"/>
              </a:rPr>
              <a:t>;</a:t>
            </a: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 and Mr Woodcutter, the rescuer.</a:t>
            </a: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We spoke to the main characters: Grandma, 81</a:t>
            </a:r>
            <a:r>
              <a:rPr kumimoji="0" lang="en-GB" altLang="en-US" sz="1600" b="1" i="0" u="none" strike="noStrike" kern="1200" cap="none" spc="0" normalizeH="0" baseline="0" noProof="0">
                <a:ln>
                  <a:noFill/>
                </a:ln>
                <a:solidFill>
                  <a:srgbClr val="FF0000"/>
                </a:solidFill>
                <a:effectLst/>
                <a:uLnTx/>
                <a:uFillTx/>
                <a:latin typeface="Twinkl" pitchFamily="2" charset="0"/>
                <a:ea typeface="+mn-ea"/>
                <a:cs typeface="+mn-cs"/>
              </a:rPr>
              <a:t>;</a:t>
            </a:r>
            <a:r>
              <a:rPr kumimoji="0" lang="en-GB" altLang="en-US" sz="1600" b="0" i="0" u="none" strike="noStrike" kern="1200" cap="none" spc="0" normalizeH="0" baseline="0" noProof="0">
                <a:ln>
                  <a:noFill/>
                </a:ln>
                <a:solidFill>
                  <a:srgbClr val="FF0000"/>
                </a:solidFill>
                <a:effectLst/>
                <a:uLnTx/>
                <a:uFillTx/>
                <a:latin typeface="Twinkl" pitchFamily="2" charset="0"/>
                <a:ea typeface="+mn-ea"/>
                <a:cs typeface="+mn-cs"/>
              </a:rPr>
              <a:t> </a:t>
            </a: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Big Bad Wolf, 30</a:t>
            </a:r>
            <a:r>
              <a:rPr kumimoji="0" lang="en-GB" altLang="en-US" sz="1600" b="1" i="0" u="none" strike="noStrike" kern="1200" cap="none" spc="0" normalizeH="0" baseline="0" noProof="0">
                <a:ln>
                  <a:noFill/>
                </a:ln>
                <a:solidFill>
                  <a:srgbClr val="FF0000"/>
                </a:solidFill>
                <a:effectLst/>
                <a:uLnTx/>
                <a:uFillTx/>
                <a:latin typeface="Twinkl" pitchFamily="2" charset="0"/>
                <a:ea typeface="+mn-ea"/>
                <a:cs typeface="+mn-cs"/>
              </a:rPr>
              <a:t>;</a:t>
            </a:r>
            <a:r>
              <a:rPr kumimoji="0" lang="en-GB" altLang="en-US" sz="1600" b="0" i="0" u="none" strike="noStrike" kern="1200" cap="none" spc="0" normalizeH="0" baseline="0" noProof="0">
                <a:ln>
                  <a:noFill/>
                </a:ln>
                <a:solidFill>
                  <a:srgbClr val="FF0000"/>
                </a:solidFill>
                <a:effectLst/>
                <a:uLnTx/>
                <a:uFillTx/>
                <a:latin typeface="Twinkl" pitchFamily="2" charset="0"/>
                <a:ea typeface="+mn-ea"/>
                <a:cs typeface="+mn-cs"/>
              </a:rPr>
              <a:t> </a:t>
            </a:r>
            <a:r>
              <a:rPr kumimoji="0" lang="en-GB" altLang="en-US" sz="1600" b="0" i="0" u="none" strike="noStrike" kern="1200" cap="none" spc="0" normalizeH="0" baseline="0" noProof="0">
                <a:ln>
                  <a:noFill/>
                </a:ln>
                <a:solidFill>
                  <a:prstClr val="black"/>
                </a:solidFill>
                <a:effectLst/>
                <a:uLnTx/>
                <a:uFillTx/>
                <a:latin typeface="Twinkl" pitchFamily="2" charset="0"/>
                <a:ea typeface="+mn-ea"/>
                <a:cs typeface="+mn-cs"/>
              </a:rPr>
              <a:t>Little Red Riding Hood, 11; and Mr Woodcutter, 55.</a:t>
            </a:r>
          </a:p>
        </p:txBody>
      </p:sp>
      <p:pic>
        <p:nvPicPr>
          <p:cNvPr id="8198" name="Picture 3">
            <a:extLst>
              <a:ext uri="{FF2B5EF4-FFF2-40B4-BE49-F238E27FC236}">
                <a16:creationId xmlns:a16="http://schemas.microsoft.com/office/drawing/2014/main" id="{8AF7BDC7-D1B5-4BD7-9663-09E0BA7C7D4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5426" y="4249739"/>
            <a:ext cx="728663"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4">
            <a:extLst>
              <a:ext uri="{FF2B5EF4-FFF2-40B4-BE49-F238E27FC236}">
                <a16:creationId xmlns:a16="http://schemas.microsoft.com/office/drawing/2014/main" id="{0EB00636-44F1-4ED7-BE9B-6770E660494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35413" y="4229101"/>
            <a:ext cx="1916112"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5">
            <a:extLst>
              <a:ext uri="{FF2B5EF4-FFF2-40B4-BE49-F238E27FC236}">
                <a16:creationId xmlns:a16="http://schemas.microsoft.com/office/drawing/2014/main" id="{F9108812-DF79-4F8D-9366-9B81E297C80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38938" y="4376738"/>
            <a:ext cx="666750"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6">
            <a:extLst>
              <a:ext uri="{FF2B5EF4-FFF2-40B4-BE49-F238E27FC236}">
                <a16:creationId xmlns:a16="http://schemas.microsoft.com/office/drawing/2014/main" id="{A7925C65-B0C8-4D41-88F0-3DB0F24F71C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45464" y="4148138"/>
            <a:ext cx="1203325"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DD6BB05E-C335-4BB0-A944-8325BE00AFC7}"/>
              </a:ext>
            </a:extLst>
          </p:cNvPr>
          <p:cNvSpPr/>
          <p:nvPr/>
        </p:nvSpPr>
        <p:spPr>
          <a:xfrm>
            <a:off x="2103439" y="474664"/>
            <a:ext cx="7985125" cy="5908675"/>
          </a:xfrm>
          <a:prstGeom prst="roundRect">
            <a:avLst>
              <a:gd name="adj" fmla="val 5866"/>
            </a:avLst>
          </a:prstGeom>
          <a:solidFill>
            <a:schemeClr val="bg1">
              <a:alpha val="96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0800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Sassoon Infant Rg" panose="02000503030000020003" pitchFamily="50" charset="0"/>
              <a:ea typeface="+mn-ea"/>
              <a:cs typeface="+mn-cs"/>
            </a:endParaRPr>
          </a:p>
        </p:txBody>
      </p:sp>
      <p:pic>
        <p:nvPicPr>
          <p:cNvPr id="9219" name="Picture 14">
            <a:extLst>
              <a:ext uri="{FF2B5EF4-FFF2-40B4-BE49-F238E27FC236}">
                <a16:creationId xmlns:a16="http://schemas.microsoft.com/office/drawing/2014/main" id="{C5C48688-693C-41A8-A574-62A4A5FE8F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025063" y="6689725"/>
            <a:ext cx="582612" cy="8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a:extLst>
              <a:ext uri="{FF2B5EF4-FFF2-40B4-BE49-F238E27FC236}">
                <a16:creationId xmlns:a16="http://schemas.microsoft.com/office/drawing/2014/main" id="{F3C265AF-966E-4462-894E-C3AD0B747825}"/>
              </a:ext>
            </a:extLst>
          </p:cNvPr>
          <p:cNvSpPr/>
          <p:nvPr/>
        </p:nvSpPr>
        <p:spPr>
          <a:xfrm>
            <a:off x="2395539" y="1514476"/>
            <a:ext cx="7400925" cy="2627313"/>
          </a:xfrm>
          <a:prstGeom prst="roundRect">
            <a:avLst>
              <a:gd name="adj" fmla="val 75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winkl" pitchFamily="2" charset="0"/>
                <a:ea typeface="+mn-ea"/>
                <a:cs typeface="+mn-cs"/>
              </a:rPr>
              <a:t>A colon looks like two full stops, one above the other. A helpful thing to remember about colons is that because they look like two full stops, they can only be used at the end of an independent clause.</a:t>
            </a:r>
          </a:p>
        </p:txBody>
      </p:sp>
      <p:sp>
        <p:nvSpPr>
          <p:cNvPr id="6" name="Rounded Rectangle 5">
            <a:extLst>
              <a:ext uri="{FF2B5EF4-FFF2-40B4-BE49-F238E27FC236}">
                <a16:creationId xmlns:a16="http://schemas.microsoft.com/office/drawing/2014/main" id="{D82CFCA7-04EB-4055-9247-B2645CC970BF}"/>
              </a:ext>
            </a:extLst>
          </p:cNvPr>
          <p:cNvSpPr/>
          <p:nvPr/>
        </p:nvSpPr>
        <p:spPr>
          <a:xfrm>
            <a:off x="2395539" y="3944939"/>
            <a:ext cx="7400925" cy="1716087"/>
          </a:xfrm>
          <a:prstGeom prst="roundRect">
            <a:avLst>
              <a:gd name="adj" fmla="val 7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0" b="0" i="0" u="none" strike="noStrike" kern="1200" cap="none" spc="0" normalizeH="0" baseline="0" noProof="0" dirty="0">
                <a:ln>
                  <a:noFill/>
                </a:ln>
                <a:solidFill>
                  <a:prstClr val="black"/>
                </a:solidFill>
                <a:effectLst/>
                <a:uLnTx/>
                <a:uFillTx/>
                <a:latin typeface="Twinkl" pitchFamily="2" charset="0"/>
                <a:ea typeface="+mn-ea"/>
                <a:cs typeface="+mn-cs"/>
              </a:rPr>
              <a:t>:</a:t>
            </a:r>
          </a:p>
        </p:txBody>
      </p:sp>
      <p:sp>
        <p:nvSpPr>
          <p:cNvPr id="9222" name="TextBox 1">
            <a:extLst>
              <a:ext uri="{FF2B5EF4-FFF2-40B4-BE49-F238E27FC236}">
                <a16:creationId xmlns:a16="http://schemas.microsoft.com/office/drawing/2014/main" id="{99BE011E-3CF2-4122-BCC3-CE7FA11E95F9}"/>
              </a:ext>
            </a:extLst>
          </p:cNvPr>
          <p:cNvSpPr txBox="1">
            <a:spLocks noChangeArrowheads="1"/>
          </p:cNvSpPr>
          <p:nvPr/>
        </p:nvSpPr>
        <p:spPr bwMode="auto">
          <a:xfrm>
            <a:off x="2103439" y="676276"/>
            <a:ext cx="7985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GB" altLang="en-US" sz="3600" b="1" i="0" u="none" strike="noStrike" kern="1200" cap="none" spc="0" normalizeH="0" baseline="0" noProof="0">
                <a:ln>
                  <a:noFill/>
                </a:ln>
                <a:solidFill>
                  <a:prstClr val="black"/>
                </a:solidFill>
                <a:effectLst/>
                <a:uLnTx/>
                <a:uFillTx/>
                <a:latin typeface="Twinkl" pitchFamily="2" charset="0"/>
                <a:ea typeface="+mn-ea"/>
                <a:cs typeface="+mn-cs"/>
              </a:rPr>
              <a:t>Using a Colon</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7|18.4|2.9|17.3|7.3"/>
</p:tagLst>
</file>

<file path=ppt/tags/tag2.xml><?xml version="1.0" encoding="utf-8"?>
<p:tagLst xmlns:a="http://schemas.openxmlformats.org/drawingml/2006/main" xmlns:r="http://schemas.openxmlformats.org/officeDocument/2006/relationships" xmlns:p="http://schemas.openxmlformats.org/presentationml/2006/main">
  <p:tag name="TIMING" val="|3.9|10.7|5.8|8.6|5.8|5.8|2.9|2.2|3.2|3.4|2.7|2.5|3.6|8.4|1.7|2.3|10.5|2|6.7|1.2"/>
</p:tagLst>
</file>

<file path=ppt/tags/tag3.xml><?xml version="1.0" encoding="utf-8"?>
<p:tagLst xmlns:a="http://schemas.openxmlformats.org/drawingml/2006/main" xmlns:r="http://schemas.openxmlformats.org/officeDocument/2006/relationships" xmlns:p="http://schemas.openxmlformats.org/presentationml/2006/main">
  <p:tag name="TIMING" val="|6.9|11.6|1.3|0.9|1.3|0.7|2|0.6|1|0.6|3.4|0.7|2.3|1.1|6.1|4|1.2|5.5|11.5|2.2"/>
</p:tagLst>
</file>

<file path=ppt/tags/tag4.xml><?xml version="1.0" encoding="utf-8"?>
<p:tagLst xmlns:a="http://schemas.openxmlformats.org/drawingml/2006/main" xmlns:r="http://schemas.openxmlformats.org/officeDocument/2006/relationships" xmlns:p="http://schemas.openxmlformats.org/presentationml/2006/main">
  <p:tag name="TIMING" val="|3.1|16.5|4.3|0.5|0.5|0.8|0.8|1.6|1|0.4|0.5|0.8|1|0.6|0.5|1.3|3|10.2|4.2|6.5|1.8|8.2|3.6"/>
</p:tagLst>
</file>

<file path=ppt/tags/tag5.xml><?xml version="1.0" encoding="utf-8"?>
<p:tagLst xmlns:a="http://schemas.openxmlformats.org/drawingml/2006/main" xmlns:r="http://schemas.openxmlformats.org/officeDocument/2006/relationships" xmlns:p="http://schemas.openxmlformats.org/presentationml/2006/main">
  <p:tag name="TIMING" val="|8.6|17.8|1|8.3|21.6|3.9|3.3|9.3|12.8|1.6|2.8|5|2.6|2.5|11.1|16.1|1|7|12.1|0.9|17.7"/>
</p:tagLst>
</file>

<file path=ppt/tags/tag6.xml><?xml version="1.0" encoding="utf-8"?>
<p:tagLst xmlns:a="http://schemas.openxmlformats.org/drawingml/2006/main" xmlns:r="http://schemas.openxmlformats.org/officeDocument/2006/relationships" xmlns:p="http://schemas.openxmlformats.org/presentationml/2006/main">
  <p:tag name="TIMING" val="|7|21.3|1|1.3|0.8|0.9|1.3|3.5|7.8|12.6"/>
</p:tagLst>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44E3BB9A-3BF5-4BE4-90CF-48BFABC7851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Get ready 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et ready questio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et's learn titl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Let's learn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Your tur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A1786ED3-4A83-4E52-97FB-5BB8F2F68775}" vid="{F1370A2B-D63B-458B-B1CD-13966C425190}"/>
    </a:ext>
  </a:extLst>
</a:theme>
</file>

<file path=docProps/app.xml><?xml version="1.0" encoding="utf-8"?>
<Properties xmlns="http://schemas.openxmlformats.org/officeDocument/2006/extended-properties" xmlns:vt="http://schemas.openxmlformats.org/officeDocument/2006/docPropsVTypes">
  <TotalTime>7</TotalTime>
  <Words>2073</Words>
  <Application>Microsoft Office PowerPoint</Application>
  <PresentationFormat>Widescreen</PresentationFormat>
  <Paragraphs>275</Paragraphs>
  <Slides>55</Slides>
  <Notes>1</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55</vt:i4>
      </vt:variant>
    </vt:vector>
  </HeadingPairs>
  <TitlesOfParts>
    <vt:vector size="73" baseType="lpstr">
      <vt:lpstr>Arial</vt:lpstr>
      <vt:lpstr>Calibri</vt:lpstr>
      <vt:lpstr>Calibri Light</vt:lpstr>
      <vt:lpstr>Cambria Math</vt:lpstr>
      <vt:lpstr>Comic Sans MS</vt:lpstr>
      <vt:lpstr>KG Primary Penmanship</vt:lpstr>
      <vt:lpstr>Sassoon Infant Rg</vt:lpstr>
      <vt:lpstr>Twinkl</vt:lpstr>
      <vt:lpstr>Twinkl SemiBold</vt:lpstr>
      <vt:lpstr>Metropolitan</vt:lpstr>
      <vt:lpstr>1_Office Theme</vt:lpstr>
      <vt:lpstr>Title slide</vt:lpstr>
      <vt:lpstr>Get ready title</vt:lpstr>
      <vt:lpstr>Get ready questions</vt:lpstr>
      <vt:lpstr>Let's learn title</vt:lpstr>
      <vt:lpstr>Let's learn slides</vt:lpstr>
      <vt:lpstr>Your turn</vt:lpstr>
      <vt:lpstr>2_Office Theme</vt:lpstr>
      <vt:lpstr>Tuesday 5th January 2021</vt:lpstr>
      <vt:lpstr>SPaG – Semi colons and colons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English – Brightstorm Chapter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DMM</vt:lpstr>
      <vt:lpstr>Maths  I can measure the perimeter of a shape on a grid.</vt:lpstr>
      <vt:lpstr>Watch this video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Have a go at questions  1 - 2 on the worksheet</vt:lpstr>
      <vt:lpstr>PowerPoint Presentation</vt:lpstr>
      <vt:lpstr>PowerPoint Presentation</vt:lpstr>
      <vt:lpstr>PowerPoint Presentation</vt:lpstr>
      <vt:lpstr>Have a go at questions  3 - 7 on the worksheet</vt:lpstr>
      <vt:lpstr>PowerPoint Presentation</vt:lpstr>
      <vt:lpstr>PowerPoint Presentation</vt:lpstr>
      <vt:lpstr>Plenary – In your books</vt:lpstr>
      <vt:lpstr>Lunch</vt:lpstr>
      <vt:lpstr>Art - Local Art</vt:lpstr>
      <vt:lpstr>Antony Gormley</vt:lpstr>
      <vt:lpstr>Antony Gormley</vt:lpstr>
      <vt:lpstr>Antony Gormley’s Sculpture</vt:lpstr>
      <vt:lpstr>The Angel of the North, 1998</vt:lpstr>
      <vt:lpstr>PowerPoint Presentation</vt:lpstr>
      <vt:lpstr>The most famous of them all…</vt:lpstr>
      <vt:lpstr>This week and next week you are going to sketch and create a unique sketch of the Angel of the North!!!</vt:lpstr>
      <vt:lpstr>In you sketch books you are going to create the Angel of the North</vt:lpstr>
      <vt:lpstr>Hometime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jack.hall-1</dc:creator>
  <cp:lastModifiedBy>jack.hall-1</cp:lastModifiedBy>
  <cp:revision>2</cp:revision>
  <dcterms:created xsi:type="dcterms:W3CDTF">2021-01-04T18:38:44Z</dcterms:created>
  <dcterms:modified xsi:type="dcterms:W3CDTF">2021-01-04T18:45:47Z</dcterms:modified>
</cp:coreProperties>
</file>