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88" r:id="rId3"/>
    <p:sldId id="289" r:id="rId4"/>
    <p:sldId id="290" r:id="rId5"/>
    <p:sldId id="291" r:id="rId6"/>
    <p:sldId id="287" r:id="rId7"/>
    <p:sldId id="282" r:id="rId8"/>
    <p:sldId id="283" r:id="rId9"/>
    <p:sldId id="284" r:id="rId10"/>
    <p:sldId id="28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6CAF73E-CA54-C448-9E67-EFE0A838B84E}" type="datetimeFigureOut">
              <a:rPr lang="en-US" smtClean="0"/>
              <a:t>04/01/2021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379398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CAF73E-CA54-C448-9E67-EFE0A838B84E}" type="datetimeFigureOut">
              <a:rPr lang="en-US" smtClean="0"/>
              <a:t>04/01/2021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170385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CAF73E-CA54-C448-9E67-EFE0A838B84E}" type="datetimeFigureOut">
              <a:rPr lang="en-US" smtClean="0"/>
              <a:t>04/01/2021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156362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6CAF73E-CA54-C448-9E67-EFE0A838B84E}" type="datetimeFigureOut">
              <a:rPr lang="en-US" smtClean="0"/>
              <a:t>04/01/2021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112503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6CAF73E-CA54-C448-9E67-EFE0A838B84E}" type="datetimeFigureOut">
              <a:rPr lang="en-US" smtClean="0"/>
              <a:t>04/01/2021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199868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6CAF73E-CA54-C448-9E67-EFE0A838B84E}" type="datetimeFigureOut">
              <a:rPr lang="en-US" smtClean="0"/>
              <a:t>04/01/2021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392459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6CAF73E-CA54-C448-9E67-EFE0A838B84E}" type="datetimeFigureOut">
              <a:rPr lang="en-US" smtClean="0"/>
              <a:t>04/01/2021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1497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6CAF73E-CA54-C448-9E67-EFE0A838B84E}" type="datetimeFigureOut">
              <a:rPr lang="en-US" smtClean="0"/>
              <a:t>04/01/2021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289183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F73E-CA54-C448-9E67-EFE0A838B84E}" type="datetimeFigureOut">
              <a:rPr lang="en-US" smtClean="0"/>
              <a:t>04/01/2021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81327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6CAF73E-CA54-C448-9E67-EFE0A838B84E}" type="datetimeFigureOut">
              <a:rPr lang="en-US" smtClean="0"/>
              <a:t>04/01/2021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223539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6CAF73E-CA54-C448-9E67-EFE0A838B84E}" type="datetimeFigureOut">
              <a:rPr lang="en-US" smtClean="0"/>
              <a:t>04/01/2021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D3B60-9924-DE42-91D7-446A7D0F6E0B}" type="slidenum">
              <a:rPr lang="en-US" smtClean="0"/>
              <a:t>‹#›</a:t>
            </a:fld>
            <a:endParaRPr lang="en-US"/>
          </a:p>
        </p:txBody>
      </p:sp>
    </p:spTree>
    <p:extLst>
      <p:ext uri="{BB962C8B-B14F-4D97-AF65-F5344CB8AC3E}">
        <p14:creationId xmlns:p14="http://schemas.microsoft.com/office/powerpoint/2010/main" val="2831613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AF73E-CA54-C448-9E67-EFE0A838B84E}" type="datetimeFigureOut">
              <a:rPr lang="en-US" smtClean="0"/>
              <a:t>04/01/2021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D3B60-9924-DE42-91D7-446A7D0F6E0B}" type="slidenum">
              <a:rPr lang="en-US" smtClean="0"/>
              <a:t>‹#›</a:t>
            </a:fld>
            <a:endParaRPr lang="en-US"/>
          </a:p>
        </p:txBody>
      </p:sp>
    </p:spTree>
    <p:extLst>
      <p:ext uri="{BB962C8B-B14F-4D97-AF65-F5344CB8AC3E}">
        <p14:creationId xmlns:p14="http://schemas.microsoft.com/office/powerpoint/2010/main" val="305084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48811126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F4F100A-78FB-48C6-BCE9-EF3B33CAF392}"/>
              </a:ext>
            </a:extLst>
          </p:cNvPr>
          <p:cNvSpPr/>
          <p:nvPr/>
        </p:nvSpPr>
        <p:spPr>
          <a:xfrm>
            <a:off x="6898174" y="44624"/>
            <a:ext cx="1456326" cy="461665"/>
          </a:xfrm>
          <a:prstGeom prst="rect">
            <a:avLst/>
          </a:prstGeom>
        </p:spPr>
        <p:txBody>
          <a:bodyPr wrap="square">
            <a:spAutoFit/>
          </a:bodyPr>
          <a:lstStyle/>
          <a:p>
            <a:r>
              <a:rPr lang="en-US" sz="2400" u="sng" dirty="0" smtClean="0">
                <a:solidFill>
                  <a:srgbClr val="FF0000"/>
                </a:solidFill>
                <a:latin typeface="Comic Sans MS" panose="030F0702030302020204" pitchFamily="66" charset="0"/>
              </a:rPr>
              <a:t>5.1.2021</a:t>
            </a:r>
            <a:endParaRPr lang="en-US" sz="2400" u="sng" dirty="0">
              <a:solidFill>
                <a:srgbClr val="FF0000"/>
              </a:solidFill>
              <a:latin typeface="Comic Sans MS" panose="030F0702030302020204" pitchFamily="66" charset="0"/>
            </a:endParaRPr>
          </a:p>
        </p:txBody>
      </p:sp>
      <p:sp>
        <p:nvSpPr>
          <p:cNvPr id="5" name="Rectangle 4">
            <a:extLst>
              <a:ext uri="{FF2B5EF4-FFF2-40B4-BE49-F238E27FC236}">
                <a16:creationId xmlns:a16="http://schemas.microsoft.com/office/drawing/2014/main" xmlns="" id="{8CE7C2B6-8564-411C-9812-FA679BCE1164}"/>
              </a:ext>
            </a:extLst>
          </p:cNvPr>
          <p:cNvSpPr/>
          <p:nvPr/>
        </p:nvSpPr>
        <p:spPr>
          <a:xfrm>
            <a:off x="0" y="980728"/>
            <a:ext cx="3635896" cy="5262979"/>
          </a:xfrm>
          <a:prstGeom prst="rect">
            <a:avLst/>
          </a:prstGeom>
        </p:spPr>
        <p:txBody>
          <a:bodyPr wrap="square">
            <a:spAutoFit/>
          </a:bodyPr>
          <a:lstStyle/>
          <a:p>
            <a:r>
              <a:rPr lang="en-US" sz="2400" dirty="0">
                <a:solidFill>
                  <a:srgbClr val="FF0000"/>
                </a:solidFill>
                <a:latin typeface="Comic Sans MS" panose="030F0702030302020204" pitchFamily="66" charset="0"/>
              </a:rPr>
              <a:t>Complete the following:</a:t>
            </a:r>
          </a:p>
          <a:p>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2 + 2 = </a:t>
            </a:r>
          </a:p>
          <a:p>
            <a:pPr marL="457200" indent="-457200">
              <a:buAutoNum type="arabicParenR"/>
            </a:pPr>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2 x 2 =</a:t>
            </a:r>
          </a:p>
          <a:p>
            <a:pPr marL="457200" indent="-457200">
              <a:buAutoNum type="arabicParenR"/>
            </a:pPr>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3 + 3 =</a:t>
            </a:r>
          </a:p>
          <a:p>
            <a:pPr marL="457200" indent="-457200">
              <a:buAutoNum type="arabicParenR"/>
            </a:pPr>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2 x 3 =</a:t>
            </a:r>
          </a:p>
          <a:p>
            <a:pPr marL="457200" indent="-457200">
              <a:buAutoNum type="arabicParenR"/>
            </a:pPr>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5 + 5 =</a:t>
            </a:r>
          </a:p>
          <a:p>
            <a:pPr marL="457200" indent="-457200">
              <a:buAutoNum type="arabicParenR"/>
            </a:pPr>
            <a:endParaRPr lang="en-US" sz="2400" dirty="0">
              <a:solidFill>
                <a:srgbClr val="FF0000"/>
              </a:solidFill>
              <a:latin typeface="Comic Sans MS" panose="030F0702030302020204" pitchFamily="66" charset="0"/>
            </a:endParaRPr>
          </a:p>
          <a:p>
            <a:pPr marL="457200" indent="-457200">
              <a:buAutoNum type="arabicParenR"/>
            </a:pPr>
            <a:r>
              <a:rPr lang="en-US" sz="2400" dirty="0">
                <a:solidFill>
                  <a:srgbClr val="FF0000"/>
                </a:solidFill>
                <a:latin typeface="Comic Sans MS" panose="030F0702030302020204" pitchFamily="66" charset="0"/>
              </a:rPr>
              <a:t>2 x 5 =</a:t>
            </a:r>
          </a:p>
          <a:p>
            <a:pPr marL="457200" indent="-457200">
              <a:buAutoNum type="arabicParenR"/>
            </a:pPr>
            <a:endParaRPr lang="en-US" sz="2400"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xmlns="" id="{7AF96482-0FC0-45BD-826F-6FDAC7CC14A1}"/>
              </a:ext>
            </a:extLst>
          </p:cNvPr>
          <p:cNvSpPr/>
          <p:nvPr/>
        </p:nvSpPr>
        <p:spPr>
          <a:xfrm>
            <a:off x="3690158" y="980727"/>
            <a:ext cx="3635896" cy="5262979"/>
          </a:xfrm>
          <a:prstGeom prst="rect">
            <a:avLst/>
          </a:prstGeom>
        </p:spPr>
        <p:txBody>
          <a:bodyPr wrap="square">
            <a:spAutoFit/>
          </a:bodyPr>
          <a:lstStyle/>
          <a:p>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4 + 4 = </a:t>
            </a:r>
          </a:p>
          <a:p>
            <a:pPr marL="457200" indent="-457200">
              <a:buFont typeface="+mj-lt"/>
              <a:buAutoNum type="arabicParenR" startAt="7"/>
            </a:pPr>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2 x 4 =</a:t>
            </a:r>
          </a:p>
          <a:p>
            <a:pPr marL="457200" indent="-457200">
              <a:buFont typeface="+mj-lt"/>
              <a:buAutoNum type="arabicParenR" startAt="7"/>
            </a:pPr>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6 + 6 =</a:t>
            </a:r>
          </a:p>
          <a:p>
            <a:pPr marL="457200" indent="-457200">
              <a:buFont typeface="+mj-lt"/>
              <a:buAutoNum type="arabicParenR" startAt="7"/>
            </a:pPr>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5 + 5 + 5 =</a:t>
            </a:r>
          </a:p>
          <a:p>
            <a:pPr marL="457200" indent="-457200">
              <a:buFont typeface="+mj-lt"/>
              <a:buAutoNum type="arabicParenR" startAt="7"/>
            </a:pPr>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3 x 5 =</a:t>
            </a:r>
          </a:p>
          <a:p>
            <a:pPr marL="457200" indent="-457200">
              <a:buFont typeface="+mj-lt"/>
              <a:buAutoNum type="arabicParenR" startAt="7"/>
            </a:pPr>
            <a:endParaRPr lang="en-US" sz="2400" dirty="0">
              <a:solidFill>
                <a:srgbClr val="FF0000"/>
              </a:solidFill>
              <a:latin typeface="Comic Sans MS" panose="030F0702030302020204" pitchFamily="66" charset="0"/>
            </a:endParaRPr>
          </a:p>
          <a:p>
            <a:pPr marL="457200" indent="-457200">
              <a:buFont typeface="+mj-lt"/>
              <a:buAutoNum type="arabicParenR" startAt="7"/>
            </a:pPr>
            <a:r>
              <a:rPr lang="en-US" sz="2400" dirty="0">
                <a:solidFill>
                  <a:srgbClr val="FF0000"/>
                </a:solidFill>
                <a:latin typeface="Comic Sans MS" panose="030F0702030302020204" pitchFamily="66" charset="0"/>
              </a:rPr>
              <a:t> 4 x 4 =</a:t>
            </a:r>
          </a:p>
          <a:p>
            <a:pPr marL="457200" indent="-457200">
              <a:buAutoNum type="arabicParenR" startAt="7"/>
            </a:pPr>
            <a:endParaRPr 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6672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1249"/>
            <a:ext cx="8229600" cy="5866337"/>
          </a:xfrm>
        </p:spPr>
        <p:txBody>
          <a:bodyPr>
            <a:normAutofit lnSpcReduction="10000"/>
          </a:bodyPr>
          <a:lstStyle/>
          <a:p>
            <a:r>
              <a:rPr lang="en-US" b="1" u="sng" dirty="0" smtClean="0">
                <a:solidFill>
                  <a:srgbClr val="FFFF00"/>
                </a:solidFill>
                <a:latin typeface="Comic Sans MS"/>
                <a:cs typeface="Comic Sans MS"/>
              </a:rPr>
              <a:t>Reading</a:t>
            </a:r>
            <a:r>
              <a:rPr lang="en-US" b="1" dirty="0" smtClean="0">
                <a:solidFill>
                  <a:srgbClr val="FFFF00"/>
                </a:solidFill>
                <a:latin typeface="Comic Sans MS"/>
                <a:cs typeface="Comic Sans MS"/>
              </a:rPr>
              <a:t> - </a:t>
            </a:r>
            <a:r>
              <a:rPr lang="en-US" dirty="0" smtClean="0">
                <a:solidFill>
                  <a:srgbClr val="FFFF00"/>
                </a:solidFill>
                <a:latin typeface="Comic Sans MS"/>
                <a:cs typeface="Comic Sans MS"/>
              </a:rPr>
              <a:t>Don’t forget to read daily and record in your yellow reading diary.  </a:t>
            </a:r>
          </a:p>
          <a:p>
            <a:endParaRPr lang="en-US" dirty="0">
              <a:solidFill>
                <a:srgbClr val="FFFF00"/>
              </a:solidFill>
              <a:latin typeface="Comic Sans MS"/>
              <a:cs typeface="Comic Sans MS"/>
            </a:endParaRPr>
          </a:p>
          <a:p>
            <a:r>
              <a:rPr lang="en-US" b="1" u="sng" dirty="0" smtClean="0">
                <a:solidFill>
                  <a:srgbClr val="FFFF00"/>
                </a:solidFill>
                <a:latin typeface="Comic Sans MS"/>
                <a:cs typeface="Comic Sans MS"/>
              </a:rPr>
              <a:t>Spellings</a:t>
            </a:r>
            <a:r>
              <a:rPr lang="en-US" dirty="0" smtClean="0">
                <a:solidFill>
                  <a:srgbClr val="FFFF00"/>
                </a:solidFill>
                <a:latin typeface="Comic Sans MS"/>
                <a:cs typeface="Comic Sans MS"/>
              </a:rPr>
              <a:t> – an email was sent with this half term’s spellings, before Christmas.  </a:t>
            </a:r>
          </a:p>
          <a:p>
            <a:endParaRPr lang="en-US" dirty="0">
              <a:solidFill>
                <a:srgbClr val="FFFF00"/>
              </a:solidFill>
              <a:latin typeface="Comic Sans MS"/>
              <a:cs typeface="Comic Sans MS"/>
            </a:endParaRPr>
          </a:p>
          <a:p>
            <a:pPr marL="0" indent="0">
              <a:buNone/>
            </a:pPr>
            <a:r>
              <a:rPr lang="en-US" dirty="0" smtClean="0">
                <a:solidFill>
                  <a:srgbClr val="FFFF00"/>
                </a:solidFill>
                <a:latin typeface="Comic Sans MS"/>
                <a:cs typeface="Comic Sans MS"/>
              </a:rPr>
              <a:t>I look forward to seeing the work you have achieved today.  Send any work, photos, comments or questions to:</a:t>
            </a:r>
          </a:p>
          <a:p>
            <a:pPr marL="0" indent="0">
              <a:buNone/>
            </a:pPr>
            <a:endParaRPr lang="en-US" dirty="0" smtClean="0">
              <a:solidFill>
                <a:srgbClr val="FFFF00"/>
              </a:solidFill>
              <a:latin typeface="Comic Sans MS"/>
              <a:cs typeface="Comic Sans MS"/>
            </a:endParaRPr>
          </a:p>
          <a:p>
            <a:pPr marL="0" indent="0" algn="ctr">
              <a:buNone/>
            </a:pPr>
            <a:r>
              <a:rPr lang="en-US" dirty="0" smtClean="0">
                <a:solidFill>
                  <a:srgbClr val="FFFF00"/>
                </a:solidFill>
                <a:latin typeface="Comic Sans MS"/>
                <a:cs typeface="Comic Sans MS"/>
              </a:rPr>
              <a:t>year2home@heddon-school.co.uk</a:t>
            </a:r>
            <a:endParaRPr lang="en-US" dirty="0">
              <a:solidFill>
                <a:srgbClr val="FFFF00"/>
              </a:solidFill>
              <a:latin typeface="Comic Sans MS"/>
              <a:cs typeface="Comic Sans MS"/>
            </a:endParaRPr>
          </a:p>
        </p:txBody>
      </p:sp>
    </p:spTree>
    <p:extLst>
      <p:ext uri="{BB962C8B-B14F-4D97-AF65-F5344CB8AC3E}">
        <p14:creationId xmlns:p14="http://schemas.microsoft.com/office/powerpoint/2010/main" val="37018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b="1" u="sng" dirty="0" smtClean="0">
                <a:solidFill>
                  <a:srgbClr val="FFFF00"/>
                </a:solidFill>
              </a:rPr>
              <a:t>Story Writing!</a:t>
            </a:r>
            <a:endParaRPr lang="en-GB" b="1" u="sng" dirty="0">
              <a:solidFill>
                <a:srgbClr val="FFFF00"/>
              </a:solidFill>
            </a:endParaRPr>
          </a:p>
        </p:txBody>
      </p:sp>
      <p:sp>
        <p:nvSpPr>
          <p:cNvPr id="3" name="Content Placeholder 2"/>
          <p:cNvSpPr>
            <a:spLocks noGrp="1"/>
          </p:cNvSpPr>
          <p:nvPr>
            <p:ph idx="1"/>
          </p:nvPr>
        </p:nvSpPr>
        <p:spPr>
          <a:xfrm>
            <a:off x="346363" y="1073728"/>
            <a:ext cx="8229600" cy="4525963"/>
          </a:xfrm>
        </p:spPr>
        <p:txBody>
          <a:bodyPr>
            <a:normAutofit fontScale="85000" lnSpcReduction="10000"/>
          </a:bodyPr>
          <a:lstStyle/>
          <a:p>
            <a:r>
              <a:rPr lang="en-GB" dirty="0" smtClean="0">
                <a:solidFill>
                  <a:srgbClr val="FFFF00"/>
                </a:solidFill>
                <a:latin typeface="Comic Sans MS" panose="030F0702030302020204" pitchFamily="66" charset="0"/>
              </a:rPr>
              <a:t>Do you have any stories at homes based around castles or with a King and Queen as characters?</a:t>
            </a:r>
          </a:p>
          <a:p>
            <a:endParaRPr lang="en-GB" dirty="0">
              <a:solidFill>
                <a:srgbClr val="FFFF00"/>
              </a:solidFill>
              <a:latin typeface="Comic Sans MS" panose="030F0702030302020204" pitchFamily="66" charset="0"/>
            </a:endParaRPr>
          </a:p>
          <a:p>
            <a:r>
              <a:rPr lang="en-GB" dirty="0" smtClean="0">
                <a:solidFill>
                  <a:srgbClr val="FFFF00"/>
                </a:solidFill>
                <a:latin typeface="Comic Sans MS" panose="030F0702030302020204" pitchFamily="66" charset="0"/>
              </a:rPr>
              <a:t>Today you are going to write your own story with a royal theme.  Before you start, think carefully about the characters and what might happen.  You might want to draw a quick story mountain to plan your ideas.  </a:t>
            </a:r>
          </a:p>
          <a:p>
            <a:endParaRPr lang="en-GB" dirty="0">
              <a:solidFill>
                <a:srgbClr val="FFFF00"/>
              </a:solidFill>
              <a:latin typeface="Comic Sans MS" panose="030F0702030302020204" pitchFamily="66" charset="0"/>
            </a:endParaRPr>
          </a:p>
          <a:p>
            <a:r>
              <a:rPr lang="en-GB" dirty="0" smtClean="0">
                <a:solidFill>
                  <a:srgbClr val="FFFF00"/>
                </a:solidFill>
                <a:latin typeface="Comic Sans MS" panose="030F0702030302020204" pitchFamily="66" charset="0"/>
              </a:rPr>
              <a:t>Use the pictures on the next 2 slides to help with prompts and key words.  </a:t>
            </a:r>
            <a:endParaRPr lang="en-GB" dirty="0">
              <a:solidFill>
                <a:srgbClr val="FFFF00"/>
              </a:solidFill>
              <a:latin typeface="Comic Sans MS" panose="030F0702030302020204" pitchFamily="66" charset="0"/>
            </a:endParaRPr>
          </a:p>
        </p:txBody>
      </p:sp>
      <p:sp>
        <p:nvSpPr>
          <p:cNvPr id="4" name="TextBox 3"/>
          <p:cNvSpPr txBox="1"/>
          <p:nvPr/>
        </p:nvSpPr>
        <p:spPr>
          <a:xfrm>
            <a:off x="166254" y="5879238"/>
            <a:ext cx="8811491" cy="923330"/>
          </a:xfrm>
          <a:prstGeom prst="rect">
            <a:avLst/>
          </a:prstGeom>
          <a:noFill/>
        </p:spPr>
        <p:txBody>
          <a:bodyPr wrap="square" rtlCol="0">
            <a:spAutoFit/>
          </a:bodyPr>
          <a:lstStyle/>
          <a:p>
            <a:r>
              <a:rPr lang="en-GB" b="1" u="sng" dirty="0" smtClean="0"/>
              <a:t>Note to parents:  </a:t>
            </a:r>
            <a:r>
              <a:rPr lang="en-GB" dirty="0" smtClean="0"/>
              <a:t>This story will form part of our teacher assessment so please don’t feel you need to help or support them too much, but just encourage them to keep writing and ensure the story is complete.  </a:t>
            </a:r>
            <a:endParaRPr lang="en-GB" dirty="0"/>
          </a:p>
        </p:txBody>
      </p:sp>
    </p:spTree>
    <p:extLst>
      <p:ext uri="{BB962C8B-B14F-4D97-AF65-F5344CB8AC3E}">
        <p14:creationId xmlns:p14="http://schemas.microsoft.com/office/powerpoint/2010/main" val="3211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370373" y="-1016078"/>
            <a:ext cx="6403253" cy="8984683"/>
          </a:xfrm>
        </p:spPr>
      </p:pic>
    </p:spTree>
    <p:extLst>
      <p:ext uri="{BB962C8B-B14F-4D97-AF65-F5344CB8AC3E}">
        <p14:creationId xmlns:p14="http://schemas.microsoft.com/office/powerpoint/2010/main" val="39477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430075" y="-905948"/>
            <a:ext cx="6283849" cy="8982436"/>
          </a:xfrm>
        </p:spPr>
      </p:pic>
    </p:spTree>
    <p:extLst>
      <p:ext uri="{BB962C8B-B14F-4D97-AF65-F5344CB8AC3E}">
        <p14:creationId xmlns:p14="http://schemas.microsoft.com/office/powerpoint/2010/main" val="219852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19" y="175161"/>
            <a:ext cx="8804900" cy="6516326"/>
          </a:xfrm>
        </p:spPr>
        <p:txBody>
          <a:bodyPr/>
          <a:lstStyle/>
          <a:p>
            <a:pPr marL="0" indent="0">
              <a:buNone/>
            </a:pPr>
            <a:r>
              <a:rPr lang="en-US" b="1" u="sng" dirty="0" smtClean="0">
                <a:solidFill>
                  <a:srgbClr val="000090"/>
                </a:solidFill>
                <a:latin typeface="Comic Sans MS"/>
                <a:cs typeface="Comic Sans MS"/>
              </a:rPr>
              <a:t>When writing your story remember;</a:t>
            </a:r>
          </a:p>
          <a:p>
            <a:pPr marL="0" indent="0">
              <a:buNone/>
            </a:pPr>
            <a:endParaRPr lang="en-US" sz="1400" dirty="0" smtClean="0">
              <a:solidFill>
                <a:srgbClr val="000090"/>
              </a:solidFill>
              <a:latin typeface="Comic Sans MS"/>
              <a:cs typeface="Comic Sans MS"/>
            </a:endParaRPr>
          </a:p>
          <a:p>
            <a:pPr>
              <a:buFontTx/>
              <a:buChar char="-"/>
            </a:pPr>
            <a:r>
              <a:rPr lang="en-US" dirty="0" smtClean="0">
                <a:solidFill>
                  <a:srgbClr val="000090"/>
                </a:solidFill>
                <a:latin typeface="Comic Sans MS"/>
                <a:cs typeface="Comic Sans MS"/>
              </a:rPr>
              <a:t>To think about each sentence and say it in your head before you write it down.</a:t>
            </a:r>
          </a:p>
          <a:p>
            <a:pPr>
              <a:buFontTx/>
              <a:buChar char="-"/>
            </a:pPr>
            <a:r>
              <a:rPr lang="en-US" dirty="0" smtClean="0">
                <a:solidFill>
                  <a:srgbClr val="000090"/>
                </a:solidFill>
                <a:latin typeface="Comic Sans MS"/>
                <a:cs typeface="Comic Sans MS"/>
              </a:rPr>
              <a:t>Begin each sentence with a capital letter and finish with a full stop (or another appropriate punctuation mark ! or  ?)</a:t>
            </a:r>
          </a:p>
          <a:p>
            <a:pPr>
              <a:buFontTx/>
              <a:buChar char="-"/>
            </a:pPr>
            <a:r>
              <a:rPr lang="en-US" dirty="0" smtClean="0">
                <a:solidFill>
                  <a:srgbClr val="000090"/>
                </a:solidFill>
                <a:latin typeface="Comic Sans MS"/>
                <a:cs typeface="Comic Sans MS"/>
              </a:rPr>
              <a:t>Spell key words correctly and sound others out carefully</a:t>
            </a:r>
          </a:p>
          <a:p>
            <a:pPr>
              <a:buFontTx/>
              <a:buChar char="-"/>
            </a:pPr>
            <a:r>
              <a:rPr lang="en-US" dirty="0" smtClean="0">
                <a:solidFill>
                  <a:srgbClr val="000090"/>
                </a:solidFill>
                <a:latin typeface="Comic Sans MS"/>
                <a:cs typeface="Comic Sans MS"/>
              </a:rPr>
              <a:t>Think about how you can make your writing more interesting with conjunctions (and, but, so) and noun phrases.  </a:t>
            </a:r>
          </a:p>
          <a:p>
            <a:pPr>
              <a:buFontTx/>
              <a:buChar char="-"/>
            </a:pPr>
            <a:endParaRPr lang="en-US" dirty="0"/>
          </a:p>
        </p:txBody>
      </p:sp>
    </p:spTree>
    <p:extLst>
      <p:ext uri="{BB962C8B-B14F-4D97-AF65-F5344CB8AC3E}">
        <p14:creationId xmlns:p14="http://schemas.microsoft.com/office/powerpoint/2010/main" val="188260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024637"/>
          </a:xfrm>
        </p:spPr>
        <p:txBody>
          <a:bodyPr>
            <a:normAutofit/>
          </a:bodyPr>
          <a:lstStyle/>
          <a:p>
            <a:r>
              <a:rPr lang="en-GB" b="1" u="sng" dirty="0" smtClean="0">
                <a:solidFill>
                  <a:srgbClr val="FFFF00"/>
                </a:solidFill>
              </a:rPr>
              <a:t>Maths</a:t>
            </a:r>
            <a:br>
              <a:rPr lang="en-GB" b="1" u="sng" dirty="0" smtClean="0">
                <a:solidFill>
                  <a:srgbClr val="FFFF00"/>
                </a:solidFill>
              </a:rPr>
            </a:br>
            <a:r>
              <a:rPr lang="en-GB" b="1" u="sng" dirty="0">
                <a:solidFill>
                  <a:srgbClr val="FFFF00"/>
                </a:solidFill>
              </a:rPr>
              <a:t/>
            </a:r>
            <a:br>
              <a:rPr lang="en-GB" b="1" u="sng" dirty="0">
                <a:solidFill>
                  <a:srgbClr val="FFFF00"/>
                </a:solidFill>
              </a:rPr>
            </a:br>
            <a:r>
              <a:rPr lang="en-GB" dirty="0" smtClean="0">
                <a:solidFill>
                  <a:srgbClr val="FFFF00"/>
                </a:solidFill>
              </a:rPr>
              <a:t>Work through the video below and find the worksheet on the website </a:t>
            </a:r>
            <a:endParaRPr lang="en-GB" dirty="0">
              <a:solidFill>
                <a:srgbClr val="FFFF00"/>
              </a:solidFill>
            </a:endParaRPr>
          </a:p>
        </p:txBody>
      </p:sp>
      <p:sp>
        <p:nvSpPr>
          <p:cNvPr id="4" name="TextBox 3"/>
          <p:cNvSpPr txBox="1"/>
          <p:nvPr/>
        </p:nvSpPr>
        <p:spPr>
          <a:xfrm>
            <a:off x="914400" y="3459066"/>
            <a:ext cx="7772400" cy="1200329"/>
          </a:xfrm>
          <a:prstGeom prst="rect">
            <a:avLst/>
          </a:prstGeom>
          <a:noFill/>
        </p:spPr>
        <p:txBody>
          <a:bodyPr wrap="square" rtlCol="0">
            <a:spAutoFit/>
          </a:bodyPr>
          <a:lstStyle/>
          <a:p>
            <a:pPr algn="ctr"/>
            <a:r>
              <a:rPr lang="pt-BR" sz="3600" dirty="0">
                <a:solidFill>
                  <a:srgbClr val="FFFF00"/>
                </a:solidFill>
                <a:latin typeface="Comic Sans MS" panose="030F0702030302020204" pitchFamily="66" charset="0"/>
                <a:hlinkClick r:id="rId2"/>
              </a:rPr>
              <a:t>https://vimeo.com/</a:t>
            </a:r>
            <a:r>
              <a:rPr lang="pt-BR" sz="3600" dirty="0" smtClean="0">
                <a:solidFill>
                  <a:srgbClr val="FFFF00"/>
                </a:solidFill>
                <a:latin typeface="Comic Sans MS" panose="030F0702030302020204" pitchFamily="66" charset="0"/>
                <a:hlinkClick r:id="rId2"/>
              </a:rPr>
              <a:t>488111269</a:t>
            </a:r>
            <a:endParaRPr lang="pt-BR" sz="3600" dirty="0" smtClean="0">
              <a:solidFill>
                <a:srgbClr val="FFFF00"/>
              </a:solidFill>
              <a:latin typeface="Comic Sans MS" panose="030F0702030302020204" pitchFamily="66" charset="0"/>
            </a:endParaRPr>
          </a:p>
          <a:p>
            <a:pPr algn="ctr"/>
            <a:endParaRPr lang="en-GB" sz="36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55404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5963"/>
            <a:ext cx="8229600" cy="1143000"/>
          </a:xfrm>
        </p:spPr>
        <p:txBody>
          <a:bodyPr>
            <a:normAutofit/>
          </a:bodyPr>
          <a:lstStyle/>
          <a:p>
            <a:r>
              <a:rPr lang="en-US" u="sng" dirty="0" smtClean="0">
                <a:solidFill>
                  <a:srgbClr val="FFFF00"/>
                </a:solidFill>
              </a:rPr>
              <a:t>Handwriting</a:t>
            </a:r>
            <a:endParaRPr lang="en-US" u="sng" dirty="0">
              <a:solidFill>
                <a:srgbClr val="FFFF00"/>
              </a:solidFill>
            </a:endParaRPr>
          </a:p>
        </p:txBody>
      </p:sp>
      <p:sp>
        <p:nvSpPr>
          <p:cNvPr id="5" name="Content Placeholder 4"/>
          <p:cNvSpPr>
            <a:spLocks noGrp="1"/>
          </p:cNvSpPr>
          <p:nvPr>
            <p:ph idx="1"/>
          </p:nvPr>
        </p:nvSpPr>
        <p:spPr/>
        <p:txBody>
          <a:bodyPr/>
          <a:lstStyle/>
          <a:p>
            <a:r>
              <a:rPr lang="en-US" dirty="0" smtClean="0">
                <a:solidFill>
                  <a:srgbClr val="FFFF00"/>
                </a:solidFill>
              </a:rPr>
              <a:t>The handwriting sheets for this week are on the website.  There are 6 sheets on one document and you can choose one to do each day.  Remember to clearly show your tall letters and low letters and ensure all the other letters are the same size.   </a:t>
            </a:r>
            <a:endParaRPr lang="en-US" dirty="0">
              <a:solidFill>
                <a:srgbClr val="FFFF00"/>
              </a:solidFill>
            </a:endParaRPr>
          </a:p>
        </p:txBody>
      </p:sp>
    </p:spTree>
    <p:extLst>
      <p:ext uri="{BB962C8B-B14F-4D97-AF65-F5344CB8AC3E}">
        <p14:creationId xmlns:p14="http://schemas.microsoft.com/office/powerpoint/2010/main" val="344482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76788"/>
            <a:ext cx="8229600" cy="833581"/>
          </a:xfrm>
        </p:spPr>
        <p:txBody>
          <a:bodyPr>
            <a:normAutofit fontScale="90000"/>
          </a:bodyPr>
          <a:lstStyle/>
          <a:p>
            <a:r>
              <a:rPr lang="en-US" u="sng" dirty="0" smtClean="0">
                <a:solidFill>
                  <a:srgbClr val="FFFF00"/>
                </a:solidFill>
                <a:latin typeface="Comic Sans MS"/>
                <a:cs typeface="Comic Sans MS"/>
              </a:rPr>
              <a:t>Computing</a:t>
            </a:r>
            <a:br>
              <a:rPr lang="en-US" u="sng" dirty="0" smtClean="0">
                <a:solidFill>
                  <a:srgbClr val="FFFF00"/>
                </a:solidFill>
                <a:latin typeface="Comic Sans MS"/>
                <a:cs typeface="Comic Sans MS"/>
              </a:rPr>
            </a:br>
            <a:r>
              <a:rPr lang="en-US" u="sng" dirty="0">
                <a:solidFill>
                  <a:srgbClr val="FFFF00"/>
                </a:solidFill>
                <a:latin typeface="Comic Sans MS"/>
                <a:cs typeface="Comic Sans MS"/>
              </a:rPr>
              <a:t/>
            </a:r>
            <a:br>
              <a:rPr lang="en-US" u="sng" dirty="0">
                <a:solidFill>
                  <a:srgbClr val="FFFF00"/>
                </a:solidFill>
                <a:latin typeface="Comic Sans MS"/>
                <a:cs typeface="Comic Sans MS"/>
              </a:rPr>
            </a:br>
            <a:r>
              <a:rPr lang="en-US" dirty="0" smtClean="0">
                <a:solidFill>
                  <a:srgbClr val="FFFF00"/>
                </a:solidFill>
                <a:latin typeface="Comic Sans MS"/>
                <a:cs typeface="Comic Sans MS"/>
              </a:rPr>
              <a:t>This half term we are going to be learning about the Internet and how to use it to do effective research.  </a:t>
            </a:r>
            <a:endParaRPr lang="en-US" dirty="0">
              <a:solidFill>
                <a:srgbClr val="FFFF00"/>
              </a:solidFill>
              <a:latin typeface="Comic Sans MS"/>
              <a:cs typeface="Comic Sans MS"/>
            </a:endParaRPr>
          </a:p>
        </p:txBody>
      </p:sp>
      <p:sp>
        <p:nvSpPr>
          <p:cNvPr id="3" name="TextBox 2"/>
          <p:cNvSpPr txBox="1"/>
          <p:nvPr/>
        </p:nvSpPr>
        <p:spPr>
          <a:xfrm>
            <a:off x="720436" y="5086339"/>
            <a:ext cx="7966364" cy="1323439"/>
          </a:xfrm>
          <a:prstGeom prst="rect">
            <a:avLst/>
          </a:prstGeom>
          <a:noFill/>
        </p:spPr>
        <p:txBody>
          <a:bodyPr wrap="square" rtlCol="0">
            <a:spAutoFit/>
          </a:bodyPr>
          <a:lstStyle/>
          <a:p>
            <a:pPr algn="ctr"/>
            <a:r>
              <a:rPr lang="en-GB" sz="4000" dirty="0" smtClean="0">
                <a:solidFill>
                  <a:srgbClr val="FFFF00"/>
                </a:solidFill>
                <a:latin typeface="Comic Sans MS" panose="030F0702030302020204" pitchFamily="66" charset="0"/>
              </a:rPr>
              <a:t>Log onto </a:t>
            </a:r>
            <a:r>
              <a:rPr lang="en-GB" sz="4000" dirty="0" err="1" smtClean="0">
                <a:solidFill>
                  <a:srgbClr val="FFFF00"/>
                </a:solidFill>
                <a:latin typeface="Comic Sans MS" panose="030F0702030302020204" pitchFamily="66" charset="0"/>
              </a:rPr>
              <a:t>Purplemash</a:t>
            </a:r>
            <a:r>
              <a:rPr lang="en-GB" sz="4000" dirty="0" smtClean="0">
                <a:solidFill>
                  <a:srgbClr val="FFFF00"/>
                </a:solidFill>
                <a:latin typeface="Comic Sans MS" panose="030F0702030302020204" pitchFamily="66" charset="0"/>
              </a:rPr>
              <a:t> for your ‘to-dos’.  </a:t>
            </a:r>
            <a:endParaRPr lang="en-GB" sz="4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10440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573"/>
            <a:ext cx="8229600" cy="833581"/>
          </a:xfrm>
        </p:spPr>
        <p:txBody>
          <a:bodyPr>
            <a:normAutofit/>
          </a:bodyPr>
          <a:lstStyle/>
          <a:p>
            <a:r>
              <a:rPr lang="en-US" u="sng" dirty="0" smtClean="0">
                <a:solidFill>
                  <a:srgbClr val="FFFF00"/>
                </a:solidFill>
              </a:rPr>
              <a:t>PE!</a:t>
            </a:r>
            <a:endParaRPr lang="en-US" u="sng" dirty="0">
              <a:solidFill>
                <a:srgbClr val="FFFF00"/>
              </a:solidFill>
            </a:endParaRPr>
          </a:p>
        </p:txBody>
      </p:sp>
      <p:sp>
        <p:nvSpPr>
          <p:cNvPr id="5" name="Content Placeholder 4"/>
          <p:cNvSpPr>
            <a:spLocks noGrp="1"/>
          </p:cNvSpPr>
          <p:nvPr>
            <p:ph idx="1"/>
          </p:nvPr>
        </p:nvSpPr>
        <p:spPr>
          <a:xfrm>
            <a:off x="223626" y="1439608"/>
            <a:ext cx="8710523" cy="2224805"/>
          </a:xfrm>
        </p:spPr>
        <p:txBody>
          <a:bodyPr>
            <a:normAutofit/>
          </a:bodyPr>
          <a:lstStyle/>
          <a:p>
            <a:pPr marL="0" indent="0">
              <a:buNone/>
            </a:pPr>
            <a:r>
              <a:rPr lang="en-US" sz="2800" dirty="0" smtClean="0">
                <a:solidFill>
                  <a:srgbClr val="FFFF00"/>
                </a:solidFill>
              </a:rPr>
              <a:t>Enjoy some exercise around your house.  Perhaps you could find some exercise videos to follow online – Joe Wicks still has his videos on </a:t>
            </a:r>
            <a:r>
              <a:rPr lang="en-US" sz="2800" dirty="0" err="1" smtClean="0">
                <a:solidFill>
                  <a:srgbClr val="FFFF00"/>
                </a:solidFill>
              </a:rPr>
              <a:t>youtube</a:t>
            </a:r>
            <a:r>
              <a:rPr lang="en-US" sz="2800" dirty="0" smtClean="0">
                <a:solidFill>
                  <a:srgbClr val="FFFF00"/>
                </a:solidFill>
              </a:rPr>
              <a:t>.  </a:t>
            </a:r>
            <a:endParaRPr lang="en-US" sz="2800" dirty="0">
              <a:solidFill>
                <a:srgbClr val="FFFF00"/>
              </a:solidFill>
            </a:endParaRPr>
          </a:p>
        </p:txBody>
      </p:sp>
    </p:spTree>
    <p:extLst>
      <p:ext uri="{BB962C8B-B14F-4D97-AF65-F5344CB8AC3E}">
        <p14:creationId xmlns:p14="http://schemas.microsoft.com/office/powerpoint/2010/main" val="1910858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TotalTime>
  <Words>417</Words>
  <Application>Microsoft Macintosh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Story Writing!</vt:lpstr>
      <vt:lpstr>PowerPoint Presentation</vt:lpstr>
      <vt:lpstr>PowerPoint Presentation</vt:lpstr>
      <vt:lpstr>PowerPoint Presentation</vt:lpstr>
      <vt:lpstr>Maths  Work through the video below and find the worksheet on the website </vt:lpstr>
      <vt:lpstr>Handwriting</vt:lpstr>
      <vt:lpstr>Computing  This half term we are going to be learning about the Internet and how to use it to do effective research.  </vt:lpstr>
      <vt:lpstr>PE!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Southern</dc:creator>
  <cp:lastModifiedBy>Jennifer Southern</cp:lastModifiedBy>
  <cp:revision>12</cp:revision>
  <dcterms:created xsi:type="dcterms:W3CDTF">2021-01-03T11:02:17Z</dcterms:created>
  <dcterms:modified xsi:type="dcterms:W3CDTF">2021-01-04T20:31:15Z</dcterms:modified>
</cp:coreProperties>
</file>