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73" r:id="rId9"/>
    <p:sldId id="274" r:id="rId10"/>
    <p:sldId id="264" r:id="rId11"/>
    <p:sldId id="265" r:id="rId12"/>
    <p:sldId id="266" r:id="rId13"/>
    <p:sldId id="268" r:id="rId14"/>
    <p:sldId id="269" r:id="rId15"/>
    <p:sldId id="270"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95FF"/>
    <a:srgbClr val="5194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95" d="100"/>
          <a:sy n="95" d="100"/>
        </p:scale>
        <p:origin x="-20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A88EB64-4521-4EFD-9133-D303DDB693CB}" type="datetimeFigureOut">
              <a:rPr lang="en-GB" smtClean="0"/>
              <a:t>06/01/2021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1AEC98-09AB-4F04-884A-52B0596B7206}" type="slidenum">
              <a:rPr lang="en-GB" smtClean="0"/>
              <a:t>‹#›</a:t>
            </a:fld>
            <a:endParaRPr lang="en-GB"/>
          </a:p>
        </p:txBody>
      </p:sp>
    </p:spTree>
    <p:extLst>
      <p:ext uri="{BB962C8B-B14F-4D97-AF65-F5344CB8AC3E}">
        <p14:creationId xmlns:p14="http://schemas.microsoft.com/office/powerpoint/2010/main" val="1836139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A88EB64-4521-4EFD-9133-D303DDB693CB}" type="datetimeFigureOut">
              <a:rPr lang="en-GB" smtClean="0"/>
              <a:t>06/01/2021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1AEC98-09AB-4F04-884A-52B0596B7206}" type="slidenum">
              <a:rPr lang="en-GB" smtClean="0"/>
              <a:t>‹#›</a:t>
            </a:fld>
            <a:endParaRPr lang="en-GB"/>
          </a:p>
        </p:txBody>
      </p:sp>
    </p:spTree>
    <p:extLst>
      <p:ext uri="{BB962C8B-B14F-4D97-AF65-F5344CB8AC3E}">
        <p14:creationId xmlns:p14="http://schemas.microsoft.com/office/powerpoint/2010/main" val="436780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A88EB64-4521-4EFD-9133-D303DDB693CB}" type="datetimeFigureOut">
              <a:rPr lang="en-GB" smtClean="0"/>
              <a:t>06/01/2021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1AEC98-09AB-4F04-884A-52B0596B7206}" type="slidenum">
              <a:rPr lang="en-GB" smtClean="0"/>
              <a:t>‹#›</a:t>
            </a:fld>
            <a:endParaRPr lang="en-GB"/>
          </a:p>
        </p:txBody>
      </p:sp>
    </p:spTree>
    <p:extLst>
      <p:ext uri="{BB962C8B-B14F-4D97-AF65-F5344CB8AC3E}">
        <p14:creationId xmlns:p14="http://schemas.microsoft.com/office/powerpoint/2010/main" val="1297397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A88EB64-4521-4EFD-9133-D303DDB693CB}" type="datetimeFigureOut">
              <a:rPr lang="en-GB" smtClean="0"/>
              <a:t>06/01/2021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1AEC98-09AB-4F04-884A-52B0596B7206}" type="slidenum">
              <a:rPr lang="en-GB" smtClean="0"/>
              <a:t>‹#›</a:t>
            </a:fld>
            <a:endParaRPr lang="en-GB"/>
          </a:p>
        </p:txBody>
      </p:sp>
    </p:spTree>
    <p:extLst>
      <p:ext uri="{BB962C8B-B14F-4D97-AF65-F5344CB8AC3E}">
        <p14:creationId xmlns:p14="http://schemas.microsoft.com/office/powerpoint/2010/main" val="4246457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A88EB64-4521-4EFD-9133-D303DDB693CB}" type="datetimeFigureOut">
              <a:rPr lang="en-GB" smtClean="0"/>
              <a:t>06/01/2021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1AEC98-09AB-4F04-884A-52B0596B7206}" type="slidenum">
              <a:rPr lang="en-GB" smtClean="0"/>
              <a:t>‹#›</a:t>
            </a:fld>
            <a:endParaRPr lang="en-GB"/>
          </a:p>
        </p:txBody>
      </p:sp>
    </p:spTree>
    <p:extLst>
      <p:ext uri="{BB962C8B-B14F-4D97-AF65-F5344CB8AC3E}">
        <p14:creationId xmlns:p14="http://schemas.microsoft.com/office/powerpoint/2010/main" val="2627856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A88EB64-4521-4EFD-9133-D303DDB693CB}" type="datetimeFigureOut">
              <a:rPr lang="en-GB" smtClean="0"/>
              <a:t>06/01/2021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E1AEC98-09AB-4F04-884A-52B0596B7206}" type="slidenum">
              <a:rPr lang="en-GB" smtClean="0"/>
              <a:t>‹#›</a:t>
            </a:fld>
            <a:endParaRPr lang="en-GB"/>
          </a:p>
        </p:txBody>
      </p:sp>
    </p:spTree>
    <p:extLst>
      <p:ext uri="{BB962C8B-B14F-4D97-AF65-F5344CB8AC3E}">
        <p14:creationId xmlns:p14="http://schemas.microsoft.com/office/powerpoint/2010/main" val="3650371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A88EB64-4521-4EFD-9133-D303DDB693CB}" type="datetimeFigureOut">
              <a:rPr lang="en-GB" smtClean="0"/>
              <a:t>06/01/2021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E1AEC98-09AB-4F04-884A-52B0596B7206}" type="slidenum">
              <a:rPr lang="en-GB" smtClean="0"/>
              <a:t>‹#›</a:t>
            </a:fld>
            <a:endParaRPr lang="en-GB"/>
          </a:p>
        </p:txBody>
      </p:sp>
    </p:spTree>
    <p:extLst>
      <p:ext uri="{BB962C8B-B14F-4D97-AF65-F5344CB8AC3E}">
        <p14:creationId xmlns:p14="http://schemas.microsoft.com/office/powerpoint/2010/main" val="2398376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A88EB64-4521-4EFD-9133-D303DDB693CB}" type="datetimeFigureOut">
              <a:rPr lang="en-GB" smtClean="0"/>
              <a:t>06/01/2021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E1AEC98-09AB-4F04-884A-52B0596B7206}" type="slidenum">
              <a:rPr lang="en-GB" smtClean="0"/>
              <a:t>‹#›</a:t>
            </a:fld>
            <a:endParaRPr lang="en-GB"/>
          </a:p>
        </p:txBody>
      </p:sp>
    </p:spTree>
    <p:extLst>
      <p:ext uri="{BB962C8B-B14F-4D97-AF65-F5344CB8AC3E}">
        <p14:creationId xmlns:p14="http://schemas.microsoft.com/office/powerpoint/2010/main" val="4165745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88EB64-4521-4EFD-9133-D303DDB693CB}" type="datetimeFigureOut">
              <a:rPr lang="en-GB" smtClean="0"/>
              <a:t>06/01/2021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E1AEC98-09AB-4F04-884A-52B0596B7206}" type="slidenum">
              <a:rPr lang="en-GB" smtClean="0"/>
              <a:t>‹#›</a:t>
            </a:fld>
            <a:endParaRPr lang="en-GB"/>
          </a:p>
        </p:txBody>
      </p:sp>
    </p:spTree>
    <p:extLst>
      <p:ext uri="{BB962C8B-B14F-4D97-AF65-F5344CB8AC3E}">
        <p14:creationId xmlns:p14="http://schemas.microsoft.com/office/powerpoint/2010/main" val="2011595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A88EB64-4521-4EFD-9133-D303DDB693CB}" type="datetimeFigureOut">
              <a:rPr lang="en-GB" smtClean="0"/>
              <a:t>06/01/2021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E1AEC98-09AB-4F04-884A-52B0596B7206}" type="slidenum">
              <a:rPr lang="en-GB" smtClean="0"/>
              <a:t>‹#›</a:t>
            </a:fld>
            <a:endParaRPr lang="en-GB"/>
          </a:p>
        </p:txBody>
      </p:sp>
    </p:spTree>
    <p:extLst>
      <p:ext uri="{BB962C8B-B14F-4D97-AF65-F5344CB8AC3E}">
        <p14:creationId xmlns:p14="http://schemas.microsoft.com/office/powerpoint/2010/main" val="111965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A88EB64-4521-4EFD-9133-D303DDB693CB}" type="datetimeFigureOut">
              <a:rPr lang="en-GB" smtClean="0"/>
              <a:t>06/01/2021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E1AEC98-09AB-4F04-884A-52B0596B7206}" type="slidenum">
              <a:rPr lang="en-GB" smtClean="0"/>
              <a:t>‹#›</a:t>
            </a:fld>
            <a:endParaRPr lang="en-GB"/>
          </a:p>
        </p:txBody>
      </p:sp>
    </p:spTree>
    <p:extLst>
      <p:ext uri="{BB962C8B-B14F-4D97-AF65-F5344CB8AC3E}">
        <p14:creationId xmlns:p14="http://schemas.microsoft.com/office/powerpoint/2010/main" val="236853393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88EB64-4521-4EFD-9133-D303DDB693CB}" type="datetimeFigureOut">
              <a:rPr lang="en-GB" smtClean="0"/>
              <a:t>06/01/2021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AEC98-09AB-4F04-884A-52B0596B7206}" type="slidenum">
              <a:rPr lang="en-GB" smtClean="0"/>
              <a:t>‹#›</a:t>
            </a:fld>
            <a:endParaRPr lang="en-GB"/>
          </a:p>
        </p:txBody>
      </p:sp>
    </p:spTree>
    <p:extLst>
      <p:ext uri="{BB962C8B-B14F-4D97-AF65-F5344CB8AC3E}">
        <p14:creationId xmlns:p14="http://schemas.microsoft.com/office/powerpoint/2010/main" val="115936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vimeo.com/490417143"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classroom.thenational.academy/units/materials-de3f"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classroom.thenational.academy/units/pitch-c0a5"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58460" y="42296"/>
            <a:ext cx="1577597" cy="608267"/>
          </a:xfrm>
        </p:spPr>
        <p:txBody>
          <a:bodyPr>
            <a:normAutofit fontScale="90000"/>
          </a:bodyPr>
          <a:lstStyle/>
          <a:p>
            <a:pPr algn="r"/>
            <a:r>
              <a:rPr lang="en-US" b="1" u="sng" dirty="0" smtClean="0">
                <a:solidFill>
                  <a:srgbClr val="FF0000"/>
                </a:solidFill>
              </a:rPr>
              <a:t>7.1.21</a:t>
            </a:r>
            <a:endParaRPr lang="en-US" b="1" u="sng" dirty="0">
              <a:solidFill>
                <a:srgbClr val="FF0000"/>
              </a:solidFill>
            </a:endParaRPr>
          </a:p>
        </p:txBody>
      </p:sp>
      <p:sp>
        <p:nvSpPr>
          <p:cNvPr id="3" name="Content Placeholder 2"/>
          <p:cNvSpPr>
            <a:spLocks noGrp="1"/>
          </p:cNvSpPr>
          <p:nvPr>
            <p:ph idx="1"/>
          </p:nvPr>
        </p:nvSpPr>
        <p:spPr>
          <a:xfrm>
            <a:off x="1640454" y="232344"/>
            <a:ext cx="5800139" cy="6056415"/>
          </a:xfrm>
        </p:spPr>
        <p:txBody>
          <a:bodyPr>
            <a:normAutofit lnSpcReduction="10000"/>
          </a:bodyPr>
          <a:lstStyle/>
          <a:p>
            <a:pPr marL="0" indent="0">
              <a:buNone/>
            </a:pPr>
            <a:r>
              <a:rPr lang="en-US" dirty="0"/>
              <a:t>Write these as a multiplication calculation and work them out…</a:t>
            </a:r>
          </a:p>
          <a:p>
            <a:pPr marL="457200" indent="-457200">
              <a:lnSpc>
                <a:spcPct val="130000"/>
              </a:lnSpc>
              <a:buAutoNum type="arabicParenR"/>
            </a:pPr>
            <a:r>
              <a:rPr lang="en-US" dirty="0">
                <a:solidFill>
                  <a:srgbClr val="FF0000"/>
                </a:solidFill>
              </a:rPr>
              <a:t>5 + 5 + 5 = </a:t>
            </a:r>
          </a:p>
          <a:p>
            <a:pPr marL="457200" indent="-457200">
              <a:lnSpc>
                <a:spcPct val="130000"/>
              </a:lnSpc>
              <a:buAutoNum type="arabicParenR"/>
            </a:pPr>
            <a:r>
              <a:rPr lang="en-US" dirty="0">
                <a:solidFill>
                  <a:srgbClr val="FF0000"/>
                </a:solidFill>
              </a:rPr>
              <a:t>2 + 2 + 2 + 2 + 2 + 2 + 2 + 2 + 2  =</a:t>
            </a:r>
          </a:p>
          <a:p>
            <a:pPr marL="457200" indent="-457200">
              <a:lnSpc>
                <a:spcPct val="130000"/>
              </a:lnSpc>
              <a:buAutoNum type="arabicParenR"/>
            </a:pPr>
            <a:r>
              <a:rPr lang="en-US" dirty="0">
                <a:solidFill>
                  <a:srgbClr val="FF0000"/>
                </a:solidFill>
              </a:rPr>
              <a:t>10 + 10 + 10 + 10 + 10 = </a:t>
            </a:r>
          </a:p>
          <a:p>
            <a:pPr marL="457200" indent="-457200">
              <a:lnSpc>
                <a:spcPct val="130000"/>
              </a:lnSpc>
              <a:buAutoNum type="arabicParenR"/>
            </a:pPr>
            <a:r>
              <a:rPr lang="en-US" dirty="0">
                <a:solidFill>
                  <a:srgbClr val="FF0000"/>
                </a:solidFill>
              </a:rPr>
              <a:t>3 + 3 + 3 = </a:t>
            </a:r>
          </a:p>
          <a:p>
            <a:pPr marL="457200" indent="-457200">
              <a:lnSpc>
                <a:spcPct val="130000"/>
              </a:lnSpc>
              <a:buAutoNum type="arabicParenR"/>
            </a:pPr>
            <a:r>
              <a:rPr lang="en-US" dirty="0">
                <a:solidFill>
                  <a:srgbClr val="FF0000"/>
                </a:solidFill>
              </a:rPr>
              <a:t>5 + 5 + 5 + 5 + 5 + 5 + 5 + 5 + 5 + 5 = </a:t>
            </a:r>
          </a:p>
          <a:p>
            <a:pPr marL="457200" indent="-457200">
              <a:lnSpc>
                <a:spcPct val="130000"/>
              </a:lnSpc>
              <a:buAutoNum type="arabicParenR"/>
            </a:pPr>
            <a:r>
              <a:rPr lang="en-US" dirty="0">
                <a:solidFill>
                  <a:srgbClr val="FF0000"/>
                </a:solidFill>
              </a:rPr>
              <a:t>2 + 2 + 2 + 2 + 2 =</a:t>
            </a:r>
          </a:p>
          <a:p>
            <a:pPr marL="457200" indent="-457200">
              <a:lnSpc>
                <a:spcPct val="130000"/>
              </a:lnSpc>
              <a:buAutoNum type="arabicParenR"/>
            </a:pPr>
            <a:r>
              <a:rPr lang="en-US" dirty="0">
                <a:solidFill>
                  <a:srgbClr val="FF0000"/>
                </a:solidFill>
              </a:rPr>
              <a:t>3 + 3 + 3 + 3 + 3 = </a:t>
            </a:r>
          </a:p>
          <a:p>
            <a:pPr marL="457200" indent="-457200">
              <a:lnSpc>
                <a:spcPct val="130000"/>
              </a:lnSpc>
              <a:buAutoNum type="arabicParenR"/>
            </a:pPr>
            <a:r>
              <a:rPr lang="en-US" dirty="0">
                <a:solidFill>
                  <a:srgbClr val="FF0000"/>
                </a:solidFill>
              </a:rPr>
              <a:t>10 + 10 + 10 + 10 = </a:t>
            </a:r>
          </a:p>
          <a:p>
            <a:pPr marL="457200" indent="-457200">
              <a:lnSpc>
                <a:spcPct val="130000"/>
              </a:lnSpc>
              <a:buAutoNum type="arabicParenR"/>
            </a:pPr>
            <a:endParaRPr lang="en-US" dirty="0">
              <a:solidFill>
                <a:srgbClr val="FF0000"/>
              </a:solidFill>
            </a:endParaRPr>
          </a:p>
          <a:p>
            <a:pPr marL="457200" indent="-457200">
              <a:buAutoNum type="arabicParenR"/>
            </a:pPr>
            <a:endParaRPr lang="en-US" sz="2400" dirty="0"/>
          </a:p>
          <a:p>
            <a:pPr marL="457200" indent="-457200">
              <a:buAutoNum type="arabicParenR"/>
            </a:pPr>
            <a:endParaRPr lang="en-US" sz="2400" dirty="0"/>
          </a:p>
          <a:p>
            <a:pPr marL="457200" indent="-457200">
              <a:buAutoNum type="arabicParenR"/>
            </a:pPr>
            <a:endParaRPr lang="en-US" sz="2400" dirty="0"/>
          </a:p>
          <a:p>
            <a:pPr marL="457200" indent="-457200">
              <a:buAutoNum type="arabicParenR"/>
            </a:pPr>
            <a:endParaRPr lang="en-US" sz="2400" dirty="0"/>
          </a:p>
        </p:txBody>
      </p:sp>
      <p:sp>
        <p:nvSpPr>
          <p:cNvPr id="4" name="Content Placeholder 2"/>
          <p:cNvSpPr txBox="1">
            <a:spLocks/>
          </p:cNvSpPr>
          <p:nvPr/>
        </p:nvSpPr>
        <p:spPr>
          <a:xfrm>
            <a:off x="7592993" y="801586"/>
            <a:ext cx="5800139" cy="605641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solidFill>
                  <a:srgbClr val="288E3C"/>
                </a:solidFill>
              </a:rPr>
              <a:t>Write these as </a:t>
            </a:r>
          </a:p>
          <a:p>
            <a:pPr marL="0" indent="0">
              <a:buNone/>
            </a:pPr>
            <a:r>
              <a:rPr lang="en-US" sz="2800" dirty="0">
                <a:solidFill>
                  <a:srgbClr val="288E3C"/>
                </a:solidFill>
              </a:rPr>
              <a:t>addition calculations </a:t>
            </a:r>
          </a:p>
          <a:p>
            <a:pPr marL="0" indent="0">
              <a:buNone/>
            </a:pPr>
            <a:r>
              <a:rPr lang="en-US" sz="2800" dirty="0">
                <a:solidFill>
                  <a:srgbClr val="288E3C"/>
                </a:solidFill>
              </a:rPr>
              <a:t>and work them out…</a:t>
            </a:r>
          </a:p>
          <a:p>
            <a:pPr marL="0" indent="0">
              <a:lnSpc>
                <a:spcPct val="130000"/>
              </a:lnSpc>
              <a:buNone/>
            </a:pPr>
            <a:r>
              <a:rPr lang="en-US" sz="2800" dirty="0">
                <a:solidFill>
                  <a:srgbClr val="288E3C"/>
                </a:solidFill>
              </a:rPr>
              <a:t>9) 7 x 2 = </a:t>
            </a:r>
          </a:p>
          <a:p>
            <a:pPr marL="0" indent="0">
              <a:lnSpc>
                <a:spcPct val="130000"/>
              </a:lnSpc>
              <a:buNone/>
            </a:pPr>
            <a:r>
              <a:rPr lang="en-US" sz="2800" dirty="0">
                <a:solidFill>
                  <a:srgbClr val="288E3C"/>
                </a:solidFill>
              </a:rPr>
              <a:t>10) 8 x 2 = </a:t>
            </a:r>
          </a:p>
          <a:p>
            <a:pPr marL="0" indent="0">
              <a:lnSpc>
                <a:spcPct val="130000"/>
              </a:lnSpc>
              <a:buNone/>
            </a:pPr>
            <a:r>
              <a:rPr lang="en-US" sz="2800" dirty="0">
                <a:solidFill>
                  <a:srgbClr val="288E3C"/>
                </a:solidFill>
              </a:rPr>
              <a:t>11) 5 x 10 = </a:t>
            </a:r>
          </a:p>
          <a:p>
            <a:pPr marL="0" indent="0">
              <a:lnSpc>
                <a:spcPct val="130000"/>
              </a:lnSpc>
              <a:buNone/>
            </a:pPr>
            <a:r>
              <a:rPr lang="en-US" sz="2800" dirty="0">
                <a:solidFill>
                  <a:srgbClr val="288E3C"/>
                </a:solidFill>
              </a:rPr>
              <a:t>12) 3 x 3 = </a:t>
            </a:r>
          </a:p>
          <a:p>
            <a:pPr marL="0" indent="0">
              <a:lnSpc>
                <a:spcPct val="130000"/>
              </a:lnSpc>
              <a:buNone/>
            </a:pPr>
            <a:r>
              <a:rPr lang="en-US" sz="2800" dirty="0">
                <a:solidFill>
                  <a:srgbClr val="288E3C"/>
                </a:solidFill>
              </a:rPr>
              <a:t>13) 6 x 5 = </a:t>
            </a:r>
          </a:p>
          <a:p>
            <a:pPr marL="0" indent="0">
              <a:lnSpc>
                <a:spcPct val="130000"/>
              </a:lnSpc>
              <a:buNone/>
            </a:pPr>
            <a:r>
              <a:rPr lang="en-US" sz="2800" dirty="0">
                <a:solidFill>
                  <a:srgbClr val="288E3C"/>
                </a:solidFill>
              </a:rPr>
              <a:t>14) 3 x 10 = </a:t>
            </a:r>
          </a:p>
          <a:p>
            <a:pPr marL="0" indent="0">
              <a:lnSpc>
                <a:spcPct val="130000"/>
              </a:lnSpc>
              <a:buNone/>
            </a:pPr>
            <a:r>
              <a:rPr lang="en-US" sz="2800" dirty="0">
                <a:solidFill>
                  <a:srgbClr val="288E3C"/>
                </a:solidFill>
              </a:rPr>
              <a:t>15)  7 x 10 = </a:t>
            </a:r>
          </a:p>
          <a:p>
            <a:pPr marL="457200" indent="-457200">
              <a:buFont typeface="Arial"/>
              <a:buAutoNum type="arabicParenR"/>
            </a:pPr>
            <a:endParaRPr lang="en-US" sz="2400" dirty="0"/>
          </a:p>
          <a:p>
            <a:pPr marL="457200" indent="-457200">
              <a:buFont typeface="Arial"/>
              <a:buAutoNum type="arabicParenR"/>
            </a:pPr>
            <a:endParaRPr lang="en-US" sz="2400" dirty="0"/>
          </a:p>
          <a:p>
            <a:pPr marL="457200" indent="-457200">
              <a:buFont typeface="Arial"/>
              <a:buAutoNum type="arabicParenR"/>
            </a:pPr>
            <a:endParaRPr lang="en-US" sz="2400" dirty="0"/>
          </a:p>
          <a:p>
            <a:pPr marL="457200" indent="-457200">
              <a:buFont typeface="Arial"/>
              <a:buAutoNum type="arabicParenR"/>
            </a:pPr>
            <a:endParaRPr lang="en-US" sz="2400" dirty="0"/>
          </a:p>
        </p:txBody>
      </p:sp>
    </p:spTree>
    <p:extLst>
      <p:ext uri="{BB962C8B-B14F-4D97-AF65-F5344CB8AC3E}">
        <p14:creationId xmlns:p14="http://schemas.microsoft.com/office/powerpoint/2010/main" val="2301600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6071" y="0"/>
            <a:ext cx="11919857" cy="1325563"/>
          </a:xfrm>
        </p:spPr>
        <p:txBody>
          <a:bodyPr>
            <a:normAutofit/>
          </a:bodyPr>
          <a:lstStyle/>
          <a:p>
            <a:r>
              <a:rPr lang="en-GB" b="1" dirty="0" smtClean="0">
                <a:solidFill>
                  <a:srgbClr val="FFFF00"/>
                </a:solidFill>
                <a:latin typeface="Comic Sans MS" panose="030F0702030302020204" pitchFamily="66" charset="0"/>
              </a:rPr>
              <a:t>WOW! An invitation from the Queen?  Can you imagine how excited Freya must be?</a:t>
            </a:r>
            <a:endParaRPr lang="en-GB" b="1" dirty="0">
              <a:solidFill>
                <a:srgbClr val="FFFF00"/>
              </a:solidFill>
              <a:latin typeface="Comic Sans MS" panose="030F0702030302020204" pitchFamily="66" charset="0"/>
            </a:endParaRPr>
          </a:p>
        </p:txBody>
      </p:sp>
      <p:sp>
        <p:nvSpPr>
          <p:cNvPr id="3" name="Content Placeholder 2"/>
          <p:cNvSpPr>
            <a:spLocks noGrp="1"/>
          </p:cNvSpPr>
          <p:nvPr>
            <p:ph idx="1"/>
          </p:nvPr>
        </p:nvSpPr>
        <p:spPr>
          <a:xfrm>
            <a:off x="838200" y="1629682"/>
            <a:ext cx="10515600" cy="4351338"/>
          </a:xfrm>
        </p:spPr>
        <p:txBody>
          <a:bodyPr>
            <a:noAutofit/>
          </a:bodyPr>
          <a:lstStyle/>
          <a:p>
            <a:pPr marL="0" indent="0">
              <a:buNone/>
            </a:pPr>
            <a:r>
              <a:rPr lang="en-GB" sz="3200" dirty="0" smtClean="0">
                <a:solidFill>
                  <a:srgbClr val="FFFF00"/>
                </a:solidFill>
                <a:latin typeface="Comic Sans MS" panose="030F0702030302020204" pitchFamily="66" charset="0"/>
              </a:rPr>
              <a:t>I would like you to imagine that you have just received an invitation from the Queen.  Can you write a reply to her?</a:t>
            </a:r>
          </a:p>
          <a:p>
            <a:pPr marL="0" indent="0">
              <a:buNone/>
            </a:pPr>
            <a:endParaRPr lang="en-GB" sz="3200" dirty="0">
              <a:solidFill>
                <a:srgbClr val="FFFF00"/>
              </a:solidFill>
              <a:latin typeface="Comic Sans MS" panose="030F0702030302020204" pitchFamily="66" charset="0"/>
            </a:endParaRPr>
          </a:p>
          <a:p>
            <a:pPr marL="0" indent="0">
              <a:buNone/>
            </a:pPr>
            <a:r>
              <a:rPr lang="en-GB" sz="3200" dirty="0" smtClean="0">
                <a:solidFill>
                  <a:srgbClr val="FFFF00"/>
                </a:solidFill>
                <a:latin typeface="Comic Sans MS" panose="030F0702030302020204" pitchFamily="66" charset="0"/>
              </a:rPr>
              <a:t>Remember if you are writing to someone as important as the Queen, you will need to use formal language and ensure your sentences all make sense.  </a:t>
            </a:r>
          </a:p>
          <a:p>
            <a:pPr marL="0" indent="0">
              <a:buNone/>
            </a:pPr>
            <a:endParaRPr lang="en-GB" sz="3200" dirty="0">
              <a:solidFill>
                <a:srgbClr val="FFFF00"/>
              </a:solidFill>
              <a:latin typeface="Comic Sans MS" panose="030F0702030302020204" pitchFamily="66" charset="0"/>
            </a:endParaRPr>
          </a:p>
          <a:p>
            <a:pPr marL="0" indent="0">
              <a:buNone/>
            </a:pPr>
            <a:r>
              <a:rPr lang="en-GB" sz="3200" dirty="0" smtClean="0">
                <a:solidFill>
                  <a:srgbClr val="FFFF00"/>
                </a:solidFill>
                <a:latin typeface="Comic Sans MS" panose="030F0702030302020204" pitchFamily="66" charset="0"/>
              </a:rPr>
              <a:t>Look at the reply on the following page and then have a go at writing your own.  </a:t>
            </a:r>
          </a:p>
        </p:txBody>
      </p:sp>
    </p:spTree>
    <p:extLst>
      <p:ext uri="{BB962C8B-B14F-4D97-AF65-F5344CB8AC3E}">
        <p14:creationId xmlns:p14="http://schemas.microsoft.com/office/powerpoint/2010/main" val="3893773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372" y="301625"/>
            <a:ext cx="11549742" cy="6120946"/>
          </a:xfrm>
        </p:spPr>
        <p:txBody>
          <a:bodyPr/>
          <a:lstStyle/>
          <a:p>
            <a:pPr marL="0" indent="0">
              <a:buNone/>
            </a:pPr>
            <a:endParaRPr lang="en-GB" dirty="0"/>
          </a:p>
          <a:p>
            <a:pPr marL="0" indent="0">
              <a:buNone/>
            </a:pPr>
            <a:r>
              <a:rPr lang="en-GB" dirty="0" smtClean="0">
                <a:solidFill>
                  <a:srgbClr val="000090"/>
                </a:solidFill>
              </a:rPr>
              <a:t>Dear Your Majesty,</a:t>
            </a:r>
          </a:p>
          <a:p>
            <a:pPr marL="0" indent="0">
              <a:buNone/>
            </a:pPr>
            <a:endParaRPr lang="en-GB" dirty="0">
              <a:solidFill>
                <a:srgbClr val="000090"/>
              </a:solidFill>
            </a:endParaRPr>
          </a:p>
          <a:p>
            <a:pPr marL="0" indent="0">
              <a:buNone/>
            </a:pPr>
            <a:r>
              <a:rPr lang="en-GB" dirty="0" smtClean="0">
                <a:solidFill>
                  <a:srgbClr val="000090"/>
                </a:solidFill>
              </a:rPr>
              <a:t>I am delighted to receive your invitation to come for tea with you at Buckingham palace.  Of course I would love to come and I will make sure I wear my most beautiful dress.  My favourite sandwiches are cheese and I love sticky chocolate cake as a treat. I can’t wait to tell all of my friends about this opportunity when I get back to school but I don’t think they will believe me.  </a:t>
            </a:r>
          </a:p>
          <a:p>
            <a:pPr marL="0" indent="0">
              <a:buNone/>
            </a:pPr>
            <a:endParaRPr lang="en-GB" dirty="0">
              <a:solidFill>
                <a:srgbClr val="000090"/>
              </a:solidFill>
            </a:endParaRPr>
          </a:p>
          <a:p>
            <a:pPr marL="0" indent="0">
              <a:buNone/>
            </a:pPr>
            <a:r>
              <a:rPr lang="en-GB" dirty="0" smtClean="0">
                <a:solidFill>
                  <a:srgbClr val="000090"/>
                </a:solidFill>
              </a:rPr>
              <a:t>Thank you very much</a:t>
            </a:r>
          </a:p>
          <a:p>
            <a:pPr marL="0" indent="0">
              <a:buNone/>
            </a:pPr>
            <a:r>
              <a:rPr lang="en-GB" dirty="0" smtClean="0">
                <a:solidFill>
                  <a:srgbClr val="000090"/>
                </a:solidFill>
              </a:rPr>
              <a:t>Yours sincerely </a:t>
            </a:r>
          </a:p>
          <a:p>
            <a:pPr marL="0" indent="0">
              <a:buNone/>
            </a:pPr>
            <a:r>
              <a:rPr lang="en-GB" dirty="0" smtClean="0">
                <a:solidFill>
                  <a:srgbClr val="000090"/>
                </a:solidFill>
              </a:rPr>
              <a:t>Jenny </a:t>
            </a:r>
            <a:endParaRPr lang="en-GB" dirty="0">
              <a:solidFill>
                <a:srgbClr val="000090"/>
              </a:solidFill>
            </a:endParaRPr>
          </a:p>
        </p:txBody>
      </p:sp>
    </p:spTree>
    <p:extLst>
      <p:ext uri="{BB962C8B-B14F-4D97-AF65-F5344CB8AC3E}">
        <p14:creationId xmlns:p14="http://schemas.microsoft.com/office/powerpoint/2010/main" val="1424308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solidFill>
                  <a:srgbClr val="0000FF"/>
                </a:solidFill>
                <a:latin typeface="Comic Sans MS"/>
                <a:cs typeface="Comic Sans MS"/>
              </a:rPr>
              <a:t>Maths </a:t>
            </a:r>
            <a:endParaRPr lang="en-US" b="1" u="sng" dirty="0">
              <a:solidFill>
                <a:srgbClr val="0000FF"/>
              </a:solidFill>
              <a:latin typeface="Comic Sans MS"/>
              <a:cs typeface="Comic Sans MS"/>
            </a:endParaRPr>
          </a:p>
        </p:txBody>
      </p:sp>
      <p:sp>
        <p:nvSpPr>
          <p:cNvPr id="3" name="Content Placeholder 2"/>
          <p:cNvSpPr>
            <a:spLocks noGrp="1"/>
          </p:cNvSpPr>
          <p:nvPr>
            <p:ph idx="1"/>
          </p:nvPr>
        </p:nvSpPr>
        <p:spPr>
          <a:xfrm>
            <a:off x="854910" y="1892472"/>
            <a:ext cx="10515600" cy="4351338"/>
          </a:xfrm>
        </p:spPr>
        <p:txBody>
          <a:bodyPr>
            <a:normAutofit/>
          </a:bodyPr>
          <a:lstStyle/>
          <a:p>
            <a:pPr marL="0" indent="0">
              <a:buNone/>
            </a:pPr>
            <a:r>
              <a:rPr lang="pt-BR" sz="3200" dirty="0" smtClean="0">
                <a:solidFill>
                  <a:srgbClr val="0000FF"/>
                </a:solidFill>
                <a:latin typeface="Comic Sans MS"/>
                <a:cs typeface="Comic Sans MS"/>
              </a:rPr>
              <a:t>Click </a:t>
            </a:r>
            <a:r>
              <a:rPr lang="pt-BR" sz="3200" dirty="0" err="1" smtClean="0">
                <a:solidFill>
                  <a:srgbClr val="0000FF"/>
                </a:solidFill>
                <a:latin typeface="Comic Sans MS"/>
                <a:cs typeface="Comic Sans MS"/>
              </a:rPr>
              <a:t>on</a:t>
            </a:r>
            <a:r>
              <a:rPr lang="pt-BR" sz="3200" dirty="0" smtClean="0">
                <a:solidFill>
                  <a:srgbClr val="0000FF"/>
                </a:solidFill>
                <a:latin typeface="Comic Sans MS"/>
                <a:cs typeface="Comic Sans MS"/>
              </a:rPr>
              <a:t> </a:t>
            </a:r>
            <a:r>
              <a:rPr lang="pt-BR" sz="3200" dirty="0" err="1" smtClean="0">
                <a:solidFill>
                  <a:srgbClr val="0000FF"/>
                </a:solidFill>
                <a:latin typeface="Comic Sans MS"/>
                <a:cs typeface="Comic Sans MS"/>
              </a:rPr>
              <a:t>the</a:t>
            </a:r>
            <a:r>
              <a:rPr lang="pt-BR" sz="3200" dirty="0" smtClean="0">
                <a:solidFill>
                  <a:srgbClr val="0000FF"/>
                </a:solidFill>
                <a:latin typeface="Comic Sans MS"/>
                <a:cs typeface="Comic Sans MS"/>
              </a:rPr>
              <a:t> </a:t>
            </a:r>
            <a:r>
              <a:rPr lang="pt-BR" sz="3200" dirty="0" err="1" smtClean="0">
                <a:solidFill>
                  <a:srgbClr val="0000FF"/>
                </a:solidFill>
                <a:latin typeface="Comic Sans MS"/>
                <a:cs typeface="Comic Sans MS"/>
              </a:rPr>
              <a:t>following</a:t>
            </a:r>
            <a:r>
              <a:rPr lang="pt-BR" sz="3200" dirty="0" smtClean="0">
                <a:solidFill>
                  <a:srgbClr val="0000FF"/>
                </a:solidFill>
                <a:latin typeface="Comic Sans MS"/>
                <a:cs typeface="Comic Sans MS"/>
              </a:rPr>
              <a:t> link for </a:t>
            </a:r>
            <a:r>
              <a:rPr lang="pt-BR" sz="3200" dirty="0" err="1" smtClean="0">
                <a:solidFill>
                  <a:srgbClr val="0000FF"/>
                </a:solidFill>
                <a:latin typeface="Comic Sans MS"/>
                <a:cs typeface="Comic Sans MS"/>
              </a:rPr>
              <a:t>your</a:t>
            </a:r>
            <a:r>
              <a:rPr lang="pt-BR" sz="3200" dirty="0" smtClean="0">
                <a:solidFill>
                  <a:srgbClr val="0000FF"/>
                </a:solidFill>
                <a:latin typeface="Comic Sans MS"/>
                <a:cs typeface="Comic Sans MS"/>
              </a:rPr>
              <a:t> maths </a:t>
            </a:r>
            <a:r>
              <a:rPr lang="pt-BR" sz="3200" dirty="0" err="1" smtClean="0">
                <a:solidFill>
                  <a:srgbClr val="0000FF"/>
                </a:solidFill>
                <a:latin typeface="Comic Sans MS"/>
                <a:cs typeface="Comic Sans MS"/>
              </a:rPr>
              <a:t>lesson</a:t>
            </a:r>
            <a:r>
              <a:rPr lang="pt-BR" sz="3200" dirty="0" smtClean="0">
                <a:solidFill>
                  <a:srgbClr val="0000FF"/>
                </a:solidFill>
                <a:latin typeface="Comic Sans MS"/>
                <a:cs typeface="Comic Sans MS"/>
              </a:rPr>
              <a:t> </a:t>
            </a:r>
            <a:r>
              <a:rPr lang="pt-BR" sz="3200" dirty="0" err="1" smtClean="0">
                <a:solidFill>
                  <a:srgbClr val="0000FF"/>
                </a:solidFill>
                <a:latin typeface="Comic Sans MS"/>
                <a:cs typeface="Comic Sans MS"/>
              </a:rPr>
              <a:t>today</a:t>
            </a:r>
            <a:r>
              <a:rPr lang="pt-BR" sz="3200" dirty="0" smtClean="0">
                <a:solidFill>
                  <a:srgbClr val="0000FF"/>
                </a:solidFill>
                <a:latin typeface="Comic Sans MS"/>
                <a:cs typeface="Comic Sans MS"/>
              </a:rPr>
              <a:t> </a:t>
            </a:r>
            <a:r>
              <a:rPr lang="pt-BR" sz="3200" dirty="0" err="1" smtClean="0">
                <a:solidFill>
                  <a:srgbClr val="0000FF"/>
                </a:solidFill>
                <a:latin typeface="Comic Sans MS"/>
                <a:cs typeface="Comic Sans MS"/>
              </a:rPr>
              <a:t>about</a:t>
            </a:r>
            <a:r>
              <a:rPr lang="pt-BR" sz="3200" dirty="0" smtClean="0">
                <a:solidFill>
                  <a:srgbClr val="0000FF"/>
                </a:solidFill>
                <a:latin typeface="Comic Sans MS"/>
                <a:cs typeface="Comic Sans MS"/>
              </a:rPr>
              <a:t> </a:t>
            </a:r>
            <a:r>
              <a:rPr lang="pt-BR" sz="3200" dirty="0" err="1" smtClean="0">
                <a:solidFill>
                  <a:srgbClr val="0000FF"/>
                </a:solidFill>
                <a:latin typeface="Comic Sans MS"/>
                <a:cs typeface="Comic Sans MS"/>
              </a:rPr>
              <a:t>using</a:t>
            </a:r>
            <a:r>
              <a:rPr lang="pt-BR" sz="3200" dirty="0" smtClean="0">
                <a:solidFill>
                  <a:srgbClr val="0000FF"/>
                </a:solidFill>
                <a:latin typeface="Comic Sans MS"/>
                <a:cs typeface="Comic Sans MS"/>
              </a:rPr>
              <a:t> </a:t>
            </a:r>
            <a:r>
              <a:rPr lang="pt-BR" sz="3200" dirty="0" err="1" smtClean="0">
                <a:solidFill>
                  <a:srgbClr val="0000FF"/>
                </a:solidFill>
                <a:latin typeface="Comic Sans MS"/>
                <a:cs typeface="Comic Sans MS"/>
              </a:rPr>
              <a:t>arrays</a:t>
            </a:r>
            <a:r>
              <a:rPr lang="pt-BR" sz="3200" dirty="0" smtClean="0">
                <a:solidFill>
                  <a:srgbClr val="0000FF"/>
                </a:solidFill>
                <a:latin typeface="Comic Sans MS"/>
                <a:cs typeface="Comic Sans MS"/>
              </a:rPr>
              <a:t>.  </a:t>
            </a:r>
          </a:p>
          <a:p>
            <a:pPr marL="0" indent="0">
              <a:buNone/>
            </a:pPr>
            <a:endParaRPr lang="pt-BR" sz="3200" dirty="0">
              <a:solidFill>
                <a:srgbClr val="FFFF00"/>
              </a:solidFill>
              <a:latin typeface="Comic Sans MS"/>
              <a:cs typeface="Comic Sans MS"/>
            </a:endParaRPr>
          </a:p>
          <a:p>
            <a:pPr marL="0" indent="0" algn="ctr">
              <a:buNone/>
            </a:pPr>
            <a:r>
              <a:rPr lang="pt-BR" sz="3200" dirty="0" smtClean="0">
                <a:solidFill>
                  <a:schemeClr val="bg1"/>
                </a:solidFill>
                <a:latin typeface="Comic Sans MS"/>
                <a:cs typeface="Comic Sans MS"/>
                <a:hlinkClick r:id="rId2"/>
              </a:rPr>
              <a:t>https</a:t>
            </a:r>
            <a:r>
              <a:rPr lang="pt-BR" sz="3200" dirty="0">
                <a:solidFill>
                  <a:schemeClr val="bg1"/>
                </a:solidFill>
                <a:latin typeface="Comic Sans MS"/>
                <a:cs typeface="Comic Sans MS"/>
                <a:hlinkClick r:id="rId2"/>
              </a:rPr>
              <a:t>://vimeo.com/</a:t>
            </a:r>
            <a:r>
              <a:rPr lang="pt-BR" sz="3200" dirty="0" smtClean="0">
                <a:solidFill>
                  <a:schemeClr val="bg1"/>
                </a:solidFill>
                <a:latin typeface="Comic Sans MS"/>
                <a:cs typeface="Comic Sans MS"/>
                <a:hlinkClick r:id="rId2"/>
              </a:rPr>
              <a:t>490417143</a:t>
            </a:r>
            <a:r>
              <a:rPr lang="pt-BR" sz="3200" dirty="0" smtClean="0">
                <a:solidFill>
                  <a:schemeClr val="bg1"/>
                </a:solidFill>
                <a:latin typeface="Comic Sans MS"/>
                <a:cs typeface="Comic Sans MS"/>
              </a:rPr>
              <a:t> </a:t>
            </a:r>
            <a:endParaRPr lang="en-US" sz="3200" dirty="0">
              <a:solidFill>
                <a:schemeClr val="bg1"/>
              </a:solidFill>
              <a:latin typeface="Comic Sans MS"/>
              <a:cs typeface="Comic Sans MS"/>
            </a:endParaRPr>
          </a:p>
        </p:txBody>
      </p:sp>
    </p:spTree>
    <p:extLst>
      <p:ext uri="{BB962C8B-B14F-4D97-AF65-F5344CB8AC3E}">
        <p14:creationId xmlns:p14="http://schemas.microsoft.com/office/powerpoint/2010/main" val="2290598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5963"/>
            <a:ext cx="10972800" cy="1143000"/>
          </a:xfrm>
        </p:spPr>
        <p:txBody>
          <a:bodyPr>
            <a:normAutofit/>
          </a:bodyPr>
          <a:lstStyle/>
          <a:p>
            <a:r>
              <a:rPr lang="en-US" u="sng" dirty="0" smtClean="0">
                <a:solidFill>
                  <a:srgbClr val="FFFF00"/>
                </a:solidFill>
              </a:rPr>
              <a:t>Handwriting</a:t>
            </a:r>
            <a:endParaRPr lang="en-US" u="sng" dirty="0">
              <a:solidFill>
                <a:srgbClr val="FFFF00"/>
              </a:solidFill>
            </a:endParaRPr>
          </a:p>
        </p:txBody>
      </p:sp>
      <p:sp>
        <p:nvSpPr>
          <p:cNvPr id="5" name="Content Placeholder 4"/>
          <p:cNvSpPr>
            <a:spLocks noGrp="1"/>
          </p:cNvSpPr>
          <p:nvPr>
            <p:ph idx="1"/>
          </p:nvPr>
        </p:nvSpPr>
        <p:spPr/>
        <p:txBody>
          <a:bodyPr/>
          <a:lstStyle/>
          <a:p>
            <a:r>
              <a:rPr lang="en-US" dirty="0" smtClean="0">
                <a:solidFill>
                  <a:srgbClr val="FFFF00"/>
                </a:solidFill>
              </a:rPr>
              <a:t>The handwriting sheets for this week are on the website.  There are 6 sheets on one document and you can choose one to do each day.  Remember to clearly show your tall letters and low letters and ensure all the other letters are the same size.   </a:t>
            </a:r>
            <a:endParaRPr lang="en-US" dirty="0">
              <a:solidFill>
                <a:srgbClr val="FFFF00"/>
              </a:solidFill>
            </a:endParaRPr>
          </a:p>
        </p:txBody>
      </p:sp>
    </p:spTree>
    <p:extLst>
      <p:ext uri="{BB962C8B-B14F-4D97-AF65-F5344CB8AC3E}">
        <p14:creationId xmlns:p14="http://schemas.microsoft.com/office/powerpoint/2010/main" val="1840608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50403"/>
            <a:ext cx="10515600" cy="1038938"/>
          </a:xfrm>
        </p:spPr>
        <p:txBody>
          <a:bodyPr>
            <a:normAutofit/>
          </a:bodyPr>
          <a:lstStyle/>
          <a:p>
            <a:pPr algn="ctr"/>
            <a:r>
              <a:rPr lang="en-US" sz="4800" b="1" u="sng" dirty="0" smtClean="0">
                <a:solidFill>
                  <a:srgbClr val="FFFF00"/>
                </a:solidFill>
              </a:rPr>
              <a:t>Science</a:t>
            </a:r>
            <a:endParaRPr lang="en-US" sz="4800" b="1" u="sng" dirty="0">
              <a:solidFill>
                <a:srgbClr val="FFFF00"/>
              </a:solidFill>
            </a:endParaRPr>
          </a:p>
        </p:txBody>
      </p:sp>
      <p:sp>
        <p:nvSpPr>
          <p:cNvPr id="3" name="Content Placeholder 2"/>
          <p:cNvSpPr>
            <a:spLocks noGrp="1"/>
          </p:cNvSpPr>
          <p:nvPr>
            <p:ph idx="1"/>
          </p:nvPr>
        </p:nvSpPr>
        <p:spPr>
          <a:xfrm>
            <a:off x="384329" y="1186520"/>
            <a:ext cx="11579998" cy="5671479"/>
          </a:xfrm>
        </p:spPr>
        <p:txBody>
          <a:bodyPr>
            <a:normAutofit/>
          </a:bodyPr>
          <a:lstStyle/>
          <a:p>
            <a:pPr marL="0" indent="0">
              <a:buNone/>
            </a:pPr>
            <a:r>
              <a:rPr lang="en-US" dirty="0" smtClean="0">
                <a:solidFill>
                  <a:srgbClr val="FFFF00"/>
                </a:solidFill>
                <a:latin typeface="Comic Sans MS"/>
                <a:cs typeface="Comic Sans MS"/>
              </a:rPr>
              <a:t>Our new science topic this half term is all about materials.  </a:t>
            </a:r>
          </a:p>
          <a:p>
            <a:pPr marL="0" indent="0">
              <a:buNone/>
            </a:pPr>
            <a:r>
              <a:rPr lang="en-US" dirty="0" smtClean="0">
                <a:solidFill>
                  <a:srgbClr val="FFFF00"/>
                </a:solidFill>
                <a:latin typeface="Comic Sans MS"/>
                <a:cs typeface="Comic Sans MS"/>
              </a:rPr>
              <a:t>Follow the link below to watch the Oak Academy lessons about materials.  This week I would like you to watch lesson 2 and 3 (you can watch 1 if you would like to as well).  </a:t>
            </a:r>
          </a:p>
          <a:p>
            <a:pPr marL="0" indent="0" algn="ctr">
              <a:buNone/>
            </a:pPr>
            <a:r>
              <a:rPr lang="en-US" dirty="0">
                <a:solidFill>
                  <a:srgbClr val="FFFF00"/>
                </a:solidFill>
                <a:latin typeface="Comic Sans MS"/>
                <a:cs typeface="Comic Sans MS"/>
                <a:hlinkClick r:id="rId2"/>
              </a:rPr>
              <a:t>https://classroom.thenational.academy/units/materials-</a:t>
            </a:r>
            <a:r>
              <a:rPr lang="en-US" dirty="0" smtClean="0">
                <a:solidFill>
                  <a:srgbClr val="FFFF00"/>
                </a:solidFill>
                <a:latin typeface="Comic Sans MS"/>
                <a:cs typeface="Comic Sans MS"/>
                <a:hlinkClick r:id="rId2"/>
              </a:rPr>
              <a:t>de3f</a:t>
            </a:r>
            <a:endParaRPr lang="en-US" dirty="0" smtClean="0">
              <a:solidFill>
                <a:srgbClr val="FFFF00"/>
              </a:solidFill>
              <a:latin typeface="Comic Sans MS"/>
              <a:cs typeface="Comic Sans MS"/>
            </a:endParaRPr>
          </a:p>
          <a:p>
            <a:pPr marL="0" indent="0" algn="ctr">
              <a:buNone/>
            </a:pPr>
            <a:endParaRPr lang="en-US" dirty="0" smtClean="0">
              <a:solidFill>
                <a:srgbClr val="FFFF00"/>
              </a:solidFill>
              <a:latin typeface="Comic Sans MS"/>
              <a:cs typeface="Comic Sans MS"/>
            </a:endParaRPr>
          </a:p>
          <a:p>
            <a:pPr marL="0" indent="0">
              <a:buNone/>
            </a:pPr>
            <a:r>
              <a:rPr lang="en-US" dirty="0" smtClean="0">
                <a:solidFill>
                  <a:srgbClr val="FFFF00"/>
                </a:solidFill>
                <a:latin typeface="Comic Sans MS"/>
                <a:cs typeface="Comic Sans MS"/>
              </a:rPr>
              <a:t>Once you have watched the video I would like you to investigate some materials around your house.  Find some objects and group them according to their materials.  I then want you to write some words to describe the properties of the materials.  There is a recording sheet for you to use on the website (if you want) and on the next slide are some words which you should use to describe the materials.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713222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194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8397" y="142527"/>
            <a:ext cx="10515600" cy="747867"/>
          </a:xfrm>
        </p:spPr>
        <p:txBody>
          <a:bodyPr/>
          <a:lstStyle/>
          <a:p>
            <a:pPr algn="ctr"/>
            <a:r>
              <a:rPr lang="en-US" b="1" u="sng" dirty="0" smtClean="0">
                <a:solidFill>
                  <a:srgbClr val="FFFF00"/>
                </a:solidFill>
              </a:rPr>
              <a:t>Materials</a:t>
            </a:r>
            <a:endParaRPr lang="en-US" b="1" u="sng" dirty="0">
              <a:solidFill>
                <a:srgbClr val="FFFF00"/>
              </a:solidFill>
            </a:endParaRPr>
          </a:p>
        </p:txBody>
      </p:sp>
      <p:sp>
        <p:nvSpPr>
          <p:cNvPr id="3" name="Content Placeholder 2"/>
          <p:cNvSpPr>
            <a:spLocks noGrp="1"/>
          </p:cNvSpPr>
          <p:nvPr>
            <p:ph idx="1"/>
          </p:nvPr>
        </p:nvSpPr>
        <p:spPr>
          <a:xfrm>
            <a:off x="222872" y="948325"/>
            <a:ext cx="11769474" cy="5729632"/>
          </a:xfrm>
        </p:spPr>
        <p:txBody>
          <a:bodyPr/>
          <a:lstStyle/>
          <a:p>
            <a:pPr marL="0" indent="0">
              <a:buNone/>
            </a:pPr>
            <a:r>
              <a:rPr lang="en-US" dirty="0" smtClean="0">
                <a:solidFill>
                  <a:srgbClr val="FFFF00"/>
                </a:solidFill>
              </a:rPr>
              <a:t>Do you know what all of these mean?  If you don’t perhaps you could find out.  Use them to describe the properties of the materials you find.  </a:t>
            </a:r>
          </a:p>
          <a:p>
            <a:pPr marL="0" indent="0">
              <a:buNone/>
            </a:pPr>
            <a:endParaRPr lang="en-US" dirty="0"/>
          </a:p>
          <a:p>
            <a:pPr marL="0" indent="0">
              <a:buNone/>
            </a:pPr>
            <a:r>
              <a:rPr lang="en-US" dirty="0" smtClean="0">
                <a:solidFill>
                  <a:schemeClr val="bg1"/>
                </a:solidFill>
              </a:rPr>
              <a:t>Strong                           absorbent                       transparent                  opaque</a:t>
            </a:r>
          </a:p>
          <a:p>
            <a:pPr marL="0" indent="0">
              <a:buNone/>
            </a:pPr>
            <a:endParaRPr lang="en-US" dirty="0">
              <a:solidFill>
                <a:schemeClr val="bg1"/>
              </a:solidFill>
            </a:endParaRPr>
          </a:p>
          <a:p>
            <a:pPr marL="0" indent="0">
              <a:buNone/>
            </a:pPr>
            <a:endParaRPr lang="en-US" dirty="0" smtClean="0">
              <a:solidFill>
                <a:schemeClr val="bg1"/>
              </a:solidFill>
            </a:endParaRPr>
          </a:p>
          <a:p>
            <a:pPr marL="0" indent="0">
              <a:buNone/>
            </a:pPr>
            <a:r>
              <a:rPr lang="en-US" dirty="0">
                <a:solidFill>
                  <a:schemeClr val="bg1"/>
                </a:solidFill>
              </a:rPr>
              <a:t> </a:t>
            </a:r>
            <a:r>
              <a:rPr lang="en-US" dirty="0" smtClean="0">
                <a:solidFill>
                  <a:schemeClr val="bg1"/>
                </a:solidFill>
              </a:rPr>
              <a:t>       malleable                          stretchy                       soft                          rough</a:t>
            </a:r>
          </a:p>
          <a:p>
            <a:pPr marL="0" indent="0">
              <a:buNone/>
            </a:pPr>
            <a:endParaRPr lang="en-US" dirty="0">
              <a:solidFill>
                <a:schemeClr val="bg1"/>
              </a:solidFill>
            </a:endParaRPr>
          </a:p>
          <a:p>
            <a:pPr marL="0" indent="0">
              <a:buNone/>
            </a:pPr>
            <a:endParaRPr lang="en-US" dirty="0" smtClean="0">
              <a:solidFill>
                <a:schemeClr val="bg1"/>
              </a:solidFill>
            </a:endParaRPr>
          </a:p>
          <a:p>
            <a:pPr marL="0" indent="0">
              <a:buNone/>
            </a:pPr>
            <a:r>
              <a:rPr lang="en-US" dirty="0">
                <a:solidFill>
                  <a:schemeClr val="bg1"/>
                </a:solidFill>
              </a:rPr>
              <a:t>w</a:t>
            </a:r>
            <a:r>
              <a:rPr lang="en-US" dirty="0" smtClean="0">
                <a:solidFill>
                  <a:schemeClr val="bg1"/>
                </a:solidFill>
              </a:rPr>
              <a:t>aterproof                   smooth                      shiny                            dull   </a:t>
            </a:r>
            <a:endParaRPr lang="en-US" dirty="0">
              <a:solidFill>
                <a:schemeClr val="bg1"/>
              </a:solidFill>
            </a:endParaRPr>
          </a:p>
        </p:txBody>
      </p:sp>
    </p:spTree>
    <p:extLst>
      <p:ext uri="{BB962C8B-B14F-4D97-AF65-F5344CB8AC3E}">
        <p14:creationId xmlns:p14="http://schemas.microsoft.com/office/powerpoint/2010/main" val="2658610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solidFill>
                  <a:srgbClr val="000090"/>
                </a:solidFill>
              </a:rPr>
              <a:t>Music</a:t>
            </a:r>
            <a:endParaRPr lang="en-US" b="1" u="sng" dirty="0">
              <a:solidFill>
                <a:srgbClr val="000090"/>
              </a:solidFill>
            </a:endParaRPr>
          </a:p>
        </p:txBody>
      </p:sp>
      <p:sp>
        <p:nvSpPr>
          <p:cNvPr id="3" name="Content Placeholder 2"/>
          <p:cNvSpPr>
            <a:spLocks noGrp="1"/>
          </p:cNvSpPr>
          <p:nvPr>
            <p:ph idx="1"/>
          </p:nvPr>
        </p:nvSpPr>
        <p:spPr/>
        <p:txBody>
          <a:bodyPr/>
          <a:lstStyle/>
          <a:p>
            <a:pPr marL="0" indent="0" algn="ctr">
              <a:buNone/>
            </a:pPr>
            <a:endParaRPr lang="en-US" dirty="0" smtClean="0">
              <a:hlinkClick r:id="rId2"/>
            </a:endParaRPr>
          </a:p>
          <a:p>
            <a:pPr marL="0" indent="0" algn="ctr">
              <a:buNone/>
            </a:pPr>
            <a:endParaRPr lang="en-US" dirty="0">
              <a:hlinkClick r:id="rId2"/>
            </a:endParaRPr>
          </a:p>
          <a:p>
            <a:pPr marL="0" indent="0" algn="ctr">
              <a:buNone/>
            </a:pPr>
            <a:r>
              <a:rPr lang="en-US" dirty="0" smtClean="0">
                <a:hlinkClick r:id="rId2"/>
              </a:rPr>
              <a:t>https</a:t>
            </a:r>
            <a:r>
              <a:rPr lang="en-US" dirty="0">
                <a:hlinkClick r:id="rId2"/>
              </a:rPr>
              <a:t>://classroom.thenational.academy/units/pitch-</a:t>
            </a:r>
            <a:r>
              <a:rPr lang="en-US" dirty="0" smtClean="0">
                <a:hlinkClick r:id="rId2"/>
              </a:rPr>
              <a:t>c0a5</a:t>
            </a:r>
            <a:endParaRPr lang="en-US" dirty="0" smtClean="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772898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u="sng" dirty="0" smtClean="0">
                <a:solidFill>
                  <a:srgbClr val="FFFF00"/>
                </a:solidFill>
                <a:latin typeface="Comic Sans MS" panose="030F0702030302020204" pitchFamily="66" charset="0"/>
              </a:rPr>
              <a:t>SPAG</a:t>
            </a:r>
            <a:endParaRPr lang="en-GB" b="1" u="sng" dirty="0">
              <a:solidFill>
                <a:srgbClr val="FFFF00"/>
              </a:solidFill>
              <a:latin typeface="Comic Sans MS" panose="030F0702030302020204" pitchFamily="66" charset="0"/>
            </a:endParaRPr>
          </a:p>
        </p:txBody>
      </p:sp>
      <p:sp>
        <p:nvSpPr>
          <p:cNvPr id="3" name="Content Placeholder 2"/>
          <p:cNvSpPr>
            <a:spLocks noGrp="1"/>
          </p:cNvSpPr>
          <p:nvPr>
            <p:ph idx="1"/>
          </p:nvPr>
        </p:nvSpPr>
        <p:spPr/>
        <p:txBody>
          <a:bodyPr>
            <a:normAutofit/>
          </a:bodyPr>
          <a:lstStyle/>
          <a:p>
            <a:pPr marL="0" indent="0">
              <a:buNone/>
            </a:pPr>
            <a:r>
              <a:rPr lang="en-GB" sz="4000" dirty="0" smtClean="0">
                <a:solidFill>
                  <a:srgbClr val="FFFF00"/>
                </a:solidFill>
                <a:latin typeface="Comic Sans MS" panose="030F0702030302020204" pitchFamily="66" charset="0"/>
              </a:rPr>
              <a:t>There is a 2do set on purple mash called ‘coordination’ for you to do.  </a:t>
            </a:r>
          </a:p>
          <a:p>
            <a:pPr marL="0" indent="0">
              <a:buNone/>
            </a:pPr>
            <a:endParaRPr lang="en-GB" sz="4000" dirty="0">
              <a:solidFill>
                <a:srgbClr val="FFFF00"/>
              </a:solidFill>
            </a:endParaRPr>
          </a:p>
        </p:txBody>
      </p:sp>
      <p:sp>
        <p:nvSpPr>
          <p:cNvPr id="4" name="Title 1"/>
          <p:cNvSpPr txBox="1">
            <a:spLocks/>
          </p:cNvSpPr>
          <p:nvPr/>
        </p:nvSpPr>
        <p:spPr>
          <a:xfrm>
            <a:off x="1055914" y="31083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u="sng" dirty="0" smtClean="0">
                <a:solidFill>
                  <a:srgbClr val="FFFF00"/>
                </a:solidFill>
                <a:latin typeface="Comic Sans MS" panose="030F0702030302020204" pitchFamily="66" charset="0"/>
              </a:rPr>
              <a:t>Spellings</a:t>
            </a:r>
            <a:endParaRPr lang="en-GB" b="1" u="sng" dirty="0">
              <a:solidFill>
                <a:srgbClr val="FFFF00"/>
              </a:solidFill>
              <a:latin typeface="Comic Sans MS" panose="030F0702030302020204" pitchFamily="66" charset="0"/>
            </a:endParaRPr>
          </a:p>
        </p:txBody>
      </p:sp>
      <p:sp>
        <p:nvSpPr>
          <p:cNvPr id="5" name="Content Placeholder 2"/>
          <p:cNvSpPr txBox="1">
            <a:spLocks/>
          </p:cNvSpPr>
          <p:nvPr/>
        </p:nvSpPr>
        <p:spPr>
          <a:xfrm>
            <a:off x="838200" y="4433888"/>
            <a:ext cx="9590314" cy="16578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400" dirty="0" smtClean="0">
                <a:solidFill>
                  <a:srgbClr val="FFFF00"/>
                </a:solidFill>
                <a:latin typeface="Comic Sans MS" panose="030F0702030302020204" pitchFamily="66" charset="0"/>
              </a:rPr>
              <a:t>Practise writing out your spellings 3 times.  </a:t>
            </a:r>
            <a:endParaRPr lang="en-GB" sz="4400" dirty="0">
              <a:solidFill>
                <a:srgbClr val="FFFF00"/>
              </a:solidFill>
              <a:latin typeface="Comic Sans MS" panose="030F0702030302020204" pitchFamily="66" charset="0"/>
            </a:endParaRPr>
          </a:p>
        </p:txBody>
      </p:sp>
    </p:spTree>
    <p:extLst>
      <p:ext uri="{BB962C8B-B14F-4D97-AF65-F5344CB8AC3E}">
        <p14:creationId xmlns:p14="http://schemas.microsoft.com/office/powerpoint/2010/main" val="3867492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38200" y="195943"/>
            <a:ext cx="10515600" cy="936171"/>
          </a:xfrm>
        </p:spPr>
        <p:txBody>
          <a:bodyPr>
            <a:normAutofit fontScale="90000"/>
          </a:bodyPr>
          <a:lstStyle/>
          <a:p>
            <a:pPr algn="ctr"/>
            <a:r>
              <a:rPr lang="en-GB" sz="6600" b="1" u="sng" dirty="0" smtClean="0">
                <a:solidFill>
                  <a:srgbClr val="FFFF00"/>
                </a:solidFill>
              </a:rPr>
              <a:t>English</a:t>
            </a:r>
            <a:endParaRPr lang="en-GB" sz="6600" b="1" u="sng" dirty="0">
              <a:solidFill>
                <a:srgbClr val="FFFF00"/>
              </a:solidFill>
            </a:endParaRPr>
          </a:p>
        </p:txBody>
      </p:sp>
      <p:sp>
        <p:nvSpPr>
          <p:cNvPr id="5" name="Content Placeholder 4"/>
          <p:cNvSpPr>
            <a:spLocks noGrp="1"/>
          </p:cNvSpPr>
          <p:nvPr>
            <p:ph idx="1"/>
          </p:nvPr>
        </p:nvSpPr>
        <p:spPr>
          <a:xfrm>
            <a:off x="487135" y="1589315"/>
            <a:ext cx="11217729" cy="4876800"/>
          </a:xfrm>
        </p:spPr>
        <p:txBody>
          <a:bodyPr/>
          <a:lstStyle/>
          <a:p>
            <a:pPr marL="0" indent="0">
              <a:buNone/>
            </a:pPr>
            <a:r>
              <a:rPr lang="en-GB" b="1" dirty="0" smtClean="0">
                <a:solidFill>
                  <a:srgbClr val="FFFF00"/>
                </a:solidFill>
                <a:latin typeface="Comic Sans MS" panose="030F0702030302020204" pitchFamily="66" charset="0"/>
              </a:rPr>
              <a:t>We are going to start looking at our new text today.  </a:t>
            </a:r>
          </a:p>
          <a:p>
            <a:pPr marL="0" indent="0">
              <a:buNone/>
            </a:pPr>
            <a:endParaRPr lang="en-GB" b="1" dirty="0">
              <a:solidFill>
                <a:srgbClr val="FFFF00"/>
              </a:solidFill>
              <a:latin typeface="Comic Sans MS" panose="030F0702030302020204" pitchFamily="66" charset="0"/>
            </a:endParaRPr>
          </a:p>
          <a:p>
            <a:pPr marL="0" indent="0">
              <a:buNone/>
            </a:pPr>
            <a:r>
              <a:rPr lang="en-GB" b="1" dirty="0" smtClean="0">
                <a:solidFill>
                  <a:srgbClr val="FFFF00"/>
                </a:solidFill>
                <a:latin typeface="Comic Sans MS" panose="030F0702030302020204" pitchFamily="66" charset="0"/>
              </a:rPr>
              <a:t>Have a look at the pictures on the next page.  What do they show?  What do you think the book is about?  What kind of text do you think it might be? – fiction or non-fiction?</a:t>
            </a:r>
          </a:p>
          <a:p>
            <a:pPr marL="0" indent="0">
              <a:buNone/>
            </a:pPr>
            <a:endParaRPr lang="en-GB" b="1" dirty="0">
              <a:solidFill>
                <a:srgbClr val="FFFF00"/>
              </a:solidFill>
              <a:latin typeface="Comic Sans MS" panose="030F0702030302020204" pitchFamily="66" charset="0"/>
            </a:endParaRPr>
          </a:p>
          <a:p>
            <a:pPr marL="0" indent="0">
              <a:buNone/>
            </a:pPr>
            <a:r>
              <a:rPr lang="en-GB" b="1" dirty="0" smtClean="0">
                <a:solidFill>
                  <a:srgbClr val="FFFF00"/>
                </a:solidFill>
                <a:latin typeface="Comic Sans MS" panose="030F0702030302020204" pitchFamily="66" charset="0"/>
              </a:rPr>
              <a:t>Have some time looking at the pictures and discussing them with someone at home or writing your ideas down.  </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2126243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F95FF"/>
        </a:solidFill>
        <a:effectLst/>
      </p:bgPr>
    </p:bg>
    <p:spTree>
      <p:nvGrpSpPr>
        <p:cNvPr id="1" name=""/>
        <p:cNvGrpSpPr/>
        <p:nvPr/>
      </p:nvGrpSpPr>
      <p:grpSpPr>
        <a:xfrm>
          <a:off x="0" y="0"/>
          <a:ext cx="0" cy="0"/>
          <a:chOff x="0" y="0"/>
          <a:chExt cx="0" cy="0"/>
        </a:xfrm>
      </p:grpSpPr>
      <p:pic>
        <p:nvPicPr>
          <p:cNvPr id="5" name="Picture 4" descr="IMG-2138.jpg"/>
          <p:cNvPicPr>
            <a:picLocks noChangeAspect="1"/>
          </p:cNvPicPr>
          <p:nvPr/>
        </p:nvPicPr>
        <p:blipFill rotWithShape="1">
          <a:blip r:embed="rId2" cstate="print">
            <a:extLst>
              <a:ext uri="{28A0092B-C50C-407E-A947-70E740481C1C}">
                <a14:useLocalDpi xmlns:a14="http://schemas.microsoft.com/office/drawing/2010/main" val="0"/>
              </a:ext>
            </a:extLst>
          </a:blip>
          <a:srcRect l="4200" t="6401" b="5200"/>
          <a:stretch/>
        </p:blipFill>
        <p:spPr>
          <a:xfrm>
            <a:off x="3208421" y="2545581"/>
            <a:ext cx="6096000" cy="4218839"/>
          </a:xfrm>
          <a:prstGeom prst="rect">
            <a:avLst/>
          </a:prstGeom>
        </p:spPr>
      </p:pic>
      <p:pic>
        <p:nvPicPr>
          <p:cNvPr id="6" name="Picture 5" descr="IMG-2133.jpg"/>
          <p:cNvPicPr>
            <a:picLocks noChangeAspect="1"/>
          </p:cNvPicPr>
          <p:nvPr/>
        </p:nvPicPr>
        <p:blipFill rotWithShape="1">
          <a:blip r:embed="rId3" cstate="print">
            <a:extLst>
              <a:ext uri="{28A0092B-C50C-407E-A947-70E740481C1C}">
                <a14:useLocalDpi xmlns:a14="http://schemas.microsoft.com/office/drawing/2010/main" val="0"/>
              </a:ext>
            </a:extLst>
          </a:blip>
          <a:srcRect l="58114" t="19591" r="13815" b="35770"/>
          <a:stretch/>
        </p:blipFill>
        <p:spPr>
          <a:xfrm rot="5400000">
            <a:off x="9257631" y="-140365"/>
            <a:ext cx="2566741" cy="3061368"/>
          </a:xfrm>
          <a:prstGeom prst="rect">
            <a:avLst/>
          </a:prstGeom>
        </p:spPr>
      </p:pic>
      <p:pic>
        <p:nvPicPr>
          <p:cNvPr id="7" name="Picture 6" descr="IMG-2134.jpg"/>
          <p:cNvPicPr>
            <a:picLocks noChangeAspect="1"/>
          </p:cNvPicPr>
          <p:nvPr/>
        </p:nvPicPr>
        <p:blipFill rotWithShape="1">
          <a:blip r:embed="rId4" cstate="print">
            <a:extLst>
              <a:ext uri="{28A0092B-C50C-407E-A947-70E740481C1C}">
                <a14:useLocalDpi xmlns:a14="http://schemas.microsoft.com/office/drawing/2010/main" val="0"/>
              </a:ext>
            </a:extLst>
          </a:blip>
          <a:srcRect l="21637" t="33576" r="49203" b="18715"/>
          <a:stretch/>
        </p:blipFill>
        <p:spPr>
          <a:xfrm>
            <a:off x="5561262" y="138604"/>
            <a:ext cx="1911227" cy="2345284"/>
          </a:xfrm>
          <a:prstGeom prst="rect">
            <a:avLst/>
          </a:prstGeom>
        </p:spPr>
      </p:pic>
      <p:pic>
        <p:nvPicPr>
          <p:cNvPr id="8" name="Picture 7" descr="IMG-2134.jpg"/>
          <p:cNvPicPr>
            <a:picLocks noChangeAspect="1"/>
          </p:cNvPicPr>
          <p:nvPr/>
        </p:nvPicPr>
        <p:blipFill rotWithShape="1">
          <a:blip r:embed="rId4" cstate="print">
            <a:extLst>
              <a:ext uri="{28A0092B-C50C-407E-A947-70E740481C1C}">
                <a14:useLocalDpi xmlns:a14="http://schemas.microsoft.com/office/drawing/2010/main" val="0"/>
              </a:ext>
            </a:extLst>
          </a:blip>
          <a:srcRect l="63188" t="31517" r="14169" b="34461"/>
          <a:stretch/>
        </p:blipFill>
        <p:spPr>
          <a:xfrm>
            <a:off x="9648693" y="4045081"/>
            <a:ext cx="2070534" cy="2333170"/>
          </a:xfrm>
          <a:prstGeom prst="rect">
            <a:avLst/>
          </a:prstGeom>
        </p:spPr>
      </p:pic>
      <p:pic>
        <p:nvPicPr>
          <p:cNvPr id="9" name="Picture 8" descr="IMG-2135.jpg"/>
          <p:cNvPicPr>
            <a:picLocks noChangeAspect="1"/>
          </p:cNvPicPr>
          <p:nvPr/>
        </p:nvPicPr>
        <p:blipFill rotWithShape="1">
          <a:blip r:embed="rId5" cstate="print">
            <a:extLst>
              <a:ext uri="{28A0092B-C50C-407E-A947-70E740481C1C}">
                <a14:useLocalDpi xmlns:a14="http://schemas.microsoft.com/office/drawing/2010/main" val="0"/>
              </a:ext>
            </a:extLst>
          </a:blip>
          <a:srcRect l="13223" t="37444" r="47679" b="7398"/>
          <a:stretch/>
        </p:blipFill>
        <p:spPr>
          <a:xfrm>
            <a:off x="279699" y="3855960"/>
            <a:ext cx="2664089" cy="2818824"/>
          </a:xfrm>
          <a:prstGeom prst="rect">
            <a:avLst/>
          </a:prstGeom>
        </p:spPr>
      </p:pic>
      <p:pic>
        <p:nvPicPr>
          <p:cNvPr id="10" name="Picture 9" descr="IMG-2135.jpg"/>
          <p:cNvPicPr>
            <a:picLocks noChangeAspect="1"/>
          </p:cNvPicPr>
          <p:nvPr/>
        </p:nvPicPr>
        <p:blipFill rotWithShape="1">
          <a:blip r:embed="rId5" cstate="print">
            <a:extLst>
              <a:ext uri="{28A0092B-C50C-407E-A947-70E740481C1C}">
                <a14:useLocalDpi xmlns:a14="http://schemas.microsoft.com/office/drawing/2010/main" val="0"/>
              </a:ext>
            </a:extLst>
          </a:blip>
          <a:srcRect l="63190" t="34625" r="12355" b="29945"/>
          <a:stretch/>
        </p:blipFill>
        <p:spPr>
          <a:xfrm>
            <a:off x="115678" y="117291"/>
            <a:ext cx="2595069" cy="2819779"/>
          </a:xfrm>
          <a:prstGeom prst="rect">
            <a:avLst/>
          </a:prstGeom>
        </p:spPr>
      </p:pic>
    </p:spTree>
    <p:extLst>
      <p:ext uri="{BB962C8B-B14F-4D97-AF65-F5344CB8AC3E}">
        <p14:creationId xmlns:p14="http://schemas.microsoft.com/office/powerpoint/2010/main" val="1170301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F95FF"/>
        </a:solidFill>
        <a:effectLst/>
      </p:bgPr>
    </p:bg>
    <p:spTree>
      <p:nvGrpSpPr>
        <p:cNvPr id="1" name=""/>
        <p:cNvGrpSpPr/>
        <p:nvPr/>
      </p:nvGrpSpPr>
      <p:grpSpPr>
        <a:xfrm>
          <a:off x="0" y="0"/>
          <a:ext cx="0" cy="0"/>
          <a:chOff x="0" y="0"/>
          <a:chExt cx="0" cy="0"/>
        </a:xfrm>
      </p:grpSpPr>
      <p:pic>
        <p:nvPicPr>
          <p:cNvPr id="4" name="Picture 3" descr="IMG-2140.jpg"/>
          <p:cNvPicPr>
            <a:picLocks noChangeAspect="1"/>
          </p:cNvPicPr>
          <p:nvPr/>
        </p:nvPicPr>
        <p:blipFill rotWithShape="1">
          <a:blip r:embed="rId2" cstate="print">
            <a:extLst>
              <a:ext uri="{28A0092B-C50C-407E-A947-70E740481C1C}">
                <a14:useLocalDpi xmlns:a14="http://schemas.microsoft.com/office/drawing/2010/main" val="0"/>
              </a:ext>
            </a:extLst>
          </a:blip>
          <a:srcRect l="4532" t="8578" r="5555" b="7992"/>
          <a:stretch/>
        </p:blipFill>
        <p:spPr>
          <a:xfrm rot="5400000">
            <a:off x="2811828" y="1160829"/>
            <a:ext cx="6521555" cy="4538578"/>
          </a:xfrm>
          <a:prstGeom prst="rect">
            <a:avLst/>
          </a:prstGeom>
        </p:spPr>
      </p:pic>
      <p:sp>
        <p:nvSpPr>
          <p:cNvPr id="5" name="TextBox 4"/>
          <p:cNvSpPr txBox="1"/>
          <p:nvPr/>
        </p:nvSpPr>
        <p:spPr>
          <a:xfrm>
            <a:off x="254000" y="347579"/>
            <a:ext cx="2687053" cy="2031325"/>
          </a:xfrm>
          <a:prstGeom prst="rect">
            <a:avLst/>
          </a:prstGeom>
          <a:noFill/>
        </p:spPr>
        <p:txBody>
          <a:bodyPr wrap="square" rtlCol="0">
            <a:spAutoFit/>
          </a:bodyPr>
          <a:lstStyle/>
          <a:p>
            <a:r>
              <a:rPr lang="en-US" dirty="0" smtClean="0"/>
              <a:t>This is our new text!</a:t>
            </a:r>
          </a:p>
          <a:p>
            <a:r>
              <a:rPr lang="en-US" dirty="0" smtClean="0"/>
              <a:t>It</a:t>
            </a:r>
            <a:r>
              <a:rPr lang="fr-FR" dirty="0" smtClean="0"/>
              <a:t>’</a:t>
            </a:r>
            <a:r>
              <a:rPr lang="en-US" dirty="0" smtClean="0"/>
              <a:t>s a great book which you will all love.  </a:t>
            </a:r>
          </a:p>
          <a:p>
            <a:endParaRPr lang="en-US" dirty="0"/>
          </a:p>
          <a:p>
            <a:r>
              <a:rPr lang="en-US" dirty="0" smtClean="0"/>
              <a:t>Click through the next slides to read the first few pages of the book. </a:t>
            </a:r>
            <a:endParaRPr lang="en-US" dirty="0"/>
          </a:p>
        </p:txBody>
      </p:sp>
    </p:spTree>
    <p:extLst>
      <p:ext uri="{BB962C8B-B14F-4D97-AF65-F5344CB8AC3E}">
        <p14:creationId xmlns:p14="http://schemas.microsoft.com/office/powerpoint/2010/main" val="1365512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F95FF"/>
        </a:solidFill>
        <a:effectLst/>
      </p:bgPr>
    </p:bg>
    <p:spTree>
      <p:nvGrpSpPr>
        <p:cNvPr id="1" name=""/>
        <p:cNvGrpSpPr/>
        <p:nvPr/>
      </p:nvGrpSpPr>
      <p:grpSpPr>
        <a:xfrm>
          <a:off x="0" y="0"/>
          <a:ext cx="0" cy="0"/>
          <a:chOff x="0" y="0"/>
          <a:chExt cx="0" cy="0"/>
        </a:xfrm>
      </p:grpSpPr>
      <p:pic>
        <p:nvPicPr>
          <p:cNvPr id="6" name="Picture 5" descr="IMG-2141.jpg"/>
          <p:cNvPicPr>
            <a:picLocks noChangeAspect="1"/>
          </p:cNvPicPr>
          <p:nvPr/>
        </p:nvPicPr>
        <p:blipFill rotWithShape="1">
          <a:blip r:embed="rId2" cstate="print">
            <a:extLst>
              <a:ext uri="{28A0092B-C50C-407E-A947-70E740481C1C}">
                <a14:useLocalDpi xmlns:a14="http://schemas.microsoft.com/office/drawing/2010/main" val="0"/>
              </a:ext>
            </a:extLst>
          </a:blip>
          <a:srcRect l="17909" t="9064" b="12963"/>
          <a:stretch/>
        </p:blipFill>
        <p:spPr>
          <a:xfrm rot="5400000">
            <a:off x="2983470" y="1093899"/>
            <a:ext cx="6583945" cy="4690255"/>
          </a:xfrm>
          <a:prstGeom prst="rect">
            <a:avLst/>
          </a:prstGeom>
        </p:spPr>
      </p:pic>
    </p:spTree>
    <p:extLst>
      <p:ext uri="{BB962C8B-B14F-4D97-AF65-F5344CB8AC3E}">
        <p14:creationId xmlns:p14="http://schemas.microsoft.com/office/powerpoint/2010/main" val="3709414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F95FF"/>
        </a:solidFill>
        <a:effectLst/>
      </p:bgPr>
    </p:bg>
    <p:spTree>
      <p:nvGrpSpPr>
        <p:cNvPr id="1" name=""/>
        <p:cNvGrpSpPr/>
        <p:nvPr/>
      </p:nvGrpSpPr>
      <p:grpSpPr>
        <a:xfrm>
          <a:off x="0" y="0"/>
          <a:ext cx="0" cy="0"/>
          <a:chOff x="0" y="0"/>
          <a:chExt cx="0" cy="0"/>
        </a:xfrm>
      </p:grpSpPr>
      <p:pic>
        <p:nvPicPr>
          <p:cNvPr id="6" name="Picture 5" descr="IMG_2142.jpg"/>
          <p:cNvPicPr>
            <a:picLocks noChangeAspect="1"/>
          </p:cNvPicPr>
          <p:nvPr/>
        </p:nvPicPr>
        <p:blipFill rotWithShape="1">
          <a:blip r:embed="rId2" cstate="print">
            <a:extLst>
              <a:ext uri="{28A0092B-C50C-407E-A947-70E740481C1C}">
                <a14:useLocalDpi xmlns:a14="http://schemas.microsoft.com/office/drawing/2010/main" val="0"/>
              </a:ext>
            </a:extLst>
          </a:blip>
          <a:srcRect l="16373" t="5068" r="5849" b="12086"/>
          <a:stretch/>
        </p:blipFill>
        <p:spPr>
          <a:xfrm>
            <a:off x="2406317" y="393590"/>
            <a:ext cx="7606631" cy="6076727"/>
          </a:xfrm>
          <a:prstGeom prst="rect">
            <a:avLst/>
          </a:prstGeom>
        </p:spPr>
      </p:pic>
    </p:spTree>
    <p:extLst>
      <p:ext uri="{BB962C8B-B14F-4D97-AF65-F5344CB8AC3E}">
        <p14:creationId xmlns:p14="http://schemas.microsoft.com/office/powerpoint/2010/main" val="2452839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F95FF"/>
        </a:solidFill>
        <a:effectLst/>
      </p:bgPr>
    </p:bg>
    <p:spTree>
      <p:nvGrpSpPr>
        <p:cNvPr id="1" name=""/>
        <p:cNvGrpSpPr/>
        <p:nvPr/>
      </p:nvGrpSpPr>
      <p:grpSpPr>
        <a:xfrm>
          <a:off x="0" y="0"/>
          <a:ext cx="0" cy="0"/>
          <a:chOff x="0" y="0"/>
          <a:chExt cx="0" cy="0"/>
        </a:xfrm>
      </p:grpSpPr>
      <p:pic>
        <p:nvPicPr>
          <p:cNvPr id="2" name="Picture 1" descr="IMG_2143.jpg"/>
          <p:cNvPicPr>
            <a:picLocks noChangeAspect="1"/>
          </p:cNvPicPr>
          <p:nvPr/>
        </p:nvPicPr>
        <p:blipFill rotWithShape="1">
          <a:blip r:embed="rId2" cstate="print">
            <a:extLst>
              <a:ext uri="{28A0092B-C50C-407E-A947-70E740481C1C}">
                <a14:useLocalDpi xmlns:a14="http://schemas.microsoft.com/office/drawing/2010/main" val="0"/>
              </a:ext>
            </a:extLst>
          </a:blip>
          <a:srcRect l="7018" t="3898" r="5263" b="9552"/>
          <a:stretch/>
        </p:blipFill>
        <p:spPr>
          <a:xfrm>
            <a:off x="2165684" y="267368"/>
            <a:ext cx="8617212" cy="6376737"/>
          </a:xfrm>
          <a:prstGeom prst="rect">
            <a:avLst/>
          </a:prstGeom>
        </p:spPr>
      </p:pic>
    </p:spTree>
    <p:extLst>
      <p:ext uri="{BB962C8B-B14F-4D97-AF65-F5344CB8AC3E}">
        <p14:creationId xmlns:p14="http://schemas.microsoft.com/office/powerpoint/2010/main" val="3327448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F95FF"/>
        </a:solidFill>
        <a:effectLst/>
      </p:bgPr>
    </p:bg>
    <p:spTree>
      <p:nvGrpSpPr>
        <p:cNvPr id="1" name=""/>
        <p:cNvGrpSpPr/>
        <p:nvPr/>
      </p:nvGrpSpPr>
      <p:grpSpPr>
        <a:xfrm>
          <a:off x="0" y="0"/>
          <a:ext cx="0" cy="0"/>
          <a:chOff x="0" y="0"/>
          <a:chExt cx="0" cy="0"/>
        </a:xfrm>
      </p:grpSpPr>
      <p:pic>
        <p:nvPicPr>
          <p:cNvPr id="2" name="Picture 1" descr="IMG-2136.jpg"/>
          <p:cNvPicPr>
            <a:picLocks noChangeAspect="1"/>
          </p:cNvPicPr>
          <p:nvPr/>
        </p:nvPicPr>
        <p:blipFill rotWithShape="1">
          <a:blip r:embed="rId2" cstate="print">
            <a:extLst>
              <a:ext uri="{28A0092B-C50C-407E-A947-70E740481C1C}">
                <a14:useLocalDpi xmlns:a14="http://schemas.microsoft.com/office/drawing/2010/main" val="0"/>
              </a:ext>
            </a:extLst>
          </a:blip>
          <a:srcRect l="5994" t="5458" r="47953" b="13060"/>
          <a:stretch/>
        </p:blipFill>
        <p:spPr>
          <a:xfrm>
            <a:off x="374316" y="213597"/>
            <a:ext cx="4866105" cy="6457245"/>
          </a:xfrm>
          <a:prstGeom prst="rect">
            <a:avLst/>
          </a:prstGeom>
        </p:spPr>
      </p:pic>
      <p:pic>
        <p:nvPicPr>
          <p:cNvPr id="4" name="Picture 3" descr="IMG-2136.jpg"/>
          <p:cNvPicPr>
            <a:picLocks noChangeAspect="1"/>
          </p:cNvPicPr>
          <p:nvPr/>
        </p:nvPicPr>
        <p:blipFill rotWithShape="1">
          <a:blip r:embed="rId2" cstate="print">
            <a:extLst>
              <a:ext uri="{28A0092B-C50C-407E-A947-70E740481C1C}">
                <a14:useLocalDpi xmlns:a14="http://schemas.microsoft.com/office/drawing/2010/main" val="0"/>
              </a:ext>
            </a:extLst>
          </a:blip>
          <a:srcRect l="53450" t="13956" r="7368" b="11190"/>
          <a:stretch/>
        </p:blipFill>
        <p:spPr>
          <a:xfrm>
            <a:off x="6042526" y="194741"/>
            <a:ext cx="4491790" cy="6435996"/>
          </a:xfrm>
          <a:prstGeom prst="rect">
            <a:avLst/>
          </a:prstGeom>
        </p:spPr>
      </p:pic>
    </p:spTree>
    <p:extLst>
      <p:ext uri="{BB962C8B-B14F-4D97-AF65-F5344CB8AC3E}">
        <p14:creationId xmlns:p14="http://schemas.microsoft.com/office/powerpoint/2010/main" val="33274486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733</Words>
  <Application>Microsoft Macintosh PowerPoint</Application>
  <PresentationFormat>Custom</PresentationFormat>
  <Paragraphs>79</Paragraphs>
  <Slides>16</Slides>
  <Notes>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7.1.21</vt:lpstr>
      <vt:lpstr>SPAG</vt:lpstr>
      <vt:lpstr>English</vt:lpstr>
      <vt:lpstr>PowerPoint Presentation</vt:lpstr>
      <vt:lpstr>PowerPoint Presentation</vt:lpstr>
      <vt:lpstr>PowerPoint Presentation</vt:lpstr>
      <vt:lpstr>PowerPoint Presentation</vt:lpstr>
      <vt:lpstr>PowerPoint Presentation</vt:lpstr>
      <vt:lpstr>PowerPoint Presentation</vt:lpstr>
      <vt:lpstr>WOW! An invitation from the Queen?  Can you imagine how excited Freya must be?</vt:lpstr>
      <vt:lpstr>PowerPoint Presentation</vt:lpstr>
      <vt:lpstr>Maths </vt:lpstr>
      <vt:lpstr>Handwriting</vt:lpstr>
      <vt:lpstr>Science</vt:lpstr>
      <vt:lpstr>Materials</vt:lpstr>
      <vt:lpstr>Music</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7.1.21</dc:title>
  <dc:creator>Jennifer Southern</dc:creator>
  <cp:lastModifiedBy>Jennifer Southern</cp:lastModifiedBy>
  <cp:revision>11</cp:revision>
  <dcterms:created xsi:type="dcterms:W3CDTF">2021-01-06T13:07:43Z</dcterms:created>
  <dcterms:modified xsi:type="dcterms:W3CDTF">2021-01-06T20:58:55Z</dcterms:modified>
</cp:coreProperties>
</file>