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55" r:id="rId3"/>
    <p:sldMasterId id="2147483857" r:id="rId4"/>
    <p:sldMasterId id="2147483859" r:id="rId5"/>
    <p:sldMasterId id="2147483861" r:id="rId6"/>
    <p:sldMasterId id="2147483863" r:id="rId7"/>
  </p:sldMasterIdLst>
  <p:sldIdLst>
    <p:sldId id="256" r:id="rId8"/>
    <p:sldId id="257" r:id="rId9"/>
    <p:sldId id="258" r:id="rId10"/>
    <p:sldId id="259" r:id="rId11"/>
    <p:sldId id="260" r:id="rId12"/>
    <p:sldId id="296" r:id="rId13"/>
    <p:sldId id="297" r:id="rId14"/>
    <p:sldId id="298" r:id="rId15"/>
    <p:sldId id="310" r:id="rId16"/>
    <p:sldId id="299" r:id="rId17"/>
    <p:sldId id="300" r:id="rId18"/>
    <p:sldId id="304" r:id="rId19"/>
    <p:sldId id="306" r:id="rId20"/>
    <p:sldId id="305" r:id="rId21"/>
    <p:sldId id="301" r:id="rId22"/>
    <p:sldId id="307" r:id="rId23"/>
    <p:sldId id="308" r:id="rId24"/>
    <p:sldId id="309" r:id="rId25"/>
    <p:sldId id="311" r:id="rId26"/>
    <p:sldId id="312" r:id="rId27"/>
    <p:sldId id="313" r:id="rId28"/>
    <p:sldId id="314" r:id="rId29"/>
    <p:sldId id="315" r:id="rId30"/>
    <p:sldId id="318" r:id="rId31"/>
    <p:sldId id="317" r:id="rId32"/>
    <p:sldId id="316"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6" r:id="rId49"/>
    <p:sldId id="334" r:id="rId50"/>
    <p:sldId id="337" r:id="rId51"/>
    <p:sldId id="33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9"/>
            <a:ext cx="7933899"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51452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06/01/2021</a:t>
            </a:fld>
            <a:endParaRPr lang="en-GB"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370410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007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3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0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84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332578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224749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1/6/2021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1/6/2021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87748309"/>
      </p:ext>
    </p:extLst>
  </p:cSld>
  <p:clrMap bg1="lt1" tx1="dk1" bg2="lt2" tx2="dk2" accent1="accent1" accent2="accent2" accent3="accent3" accent4="accent4" accent5="accent5" accent6="accent6" hlink="hlink" folHlink="folHlink"/>
  <p:sldLayoutIdLst>
    <p:sldLayoutId id="2147483853" r:id="rId1"/>
    <p:sldLayoutId id="214748385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 name="Rectangle 1"/>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0602543"/>
      </p:ext>
    </p:extLst>
  </p:cSld>
  <p:clrMap bg1="lt1" tx1="dk1" bg2="lt2" tx2="dk2" accent1="accent1" accent2="accent2" accent3="accent3" accent4="accent4" accent5="accent5" accent6="accent6" hlink="hlink" folHlink="folHlink"/>
  <p:sldLayoutIdLst>
    <p:sldLayoutId id="21474838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3486064"/>
      </p:ext>
    </p:extLst>
  </p:cSld>
  <p:clrMap bg1="lt1" tx1="dk1" bg2="lt2" tx2="dk2" accent1="accent1" accent2="accent2" accent3="accent3" accent4="accent4" accent5="accent5" accent6="accent6" hlink="hlink" folHlink="folHlink"/>
  <p:sldLayoutIdLst>
    <p:sldLayoutId id="21474838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9957031"/>
      </p:ext>
    </p:extLst>
  </p:cSld>
  <p:clrMap bg1="lt1" tx1="dk1" bg2="lt2" tx2="dk2" accent1="accent1" accent2="accent2" accent3="accent3" accent4="accent4" accent5="accent5" accent6="accent6" hlink="hlink" folHlink="folHlink"/>
  <p:sldLayoutIdLst>
    <p:sldLayoutId id="21474838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4562172"/>
      </p:ext>
    </p:extLst>
  </p:cSld>
  <p:clrMap bg1="lt1" tx1="dk1" bg2="lt2" tx2="dk2" accent1="accent1" accent2="accent2" accent3="accent3" accent4="accent4" accent5="accent5" accent6="accent6" hlink="hlink" folHlink="folHlink"/>
  <p:sldLayoutIdLst>
    <p:sldLayoutId id="21474838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48906410"/>
      </p:ext>
    </p:extLst>
  </p:cSld>
  <p:clrMap bg1="lt1" tx1="dk1" bg2="lt2" tx2="dk2" accent1="accent1" accent2="accent2" accent3="accent3" accent4="accent4" accent5="accent5" accent6="accent6" hlink="hlink" folHlink="folHlink"/>
  <p:sldLayoutIdLst>
    <p:sldLayoutId id="2147483864" r:id="rId1"/>
    <p:sldLayoutId id="21474838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bc.co.uk/bitesize/topics/zjty4wx/articles/zk9mt39" TargetMode="External"/><Relationship Id="rId2" Type="http://schemas.openxmlformats.org/officeDocument/2006/relationships/hyperlink" Target="https://www.bbc.co.uk/bitesize/topics/zjty4wx/articles/zpbdpbk" TargetMode="External"/><Relationship Id="rId1" Type="http://schemas.openxmlformats.org/officeDocument/2006/relationships/slideLayout" Target="../slideLayouts/slideLayout2.xml"/><Relationship Id="rId4" Type="http://schemas.openxmlformats.org/officeDocument/2006/relationships/hyperlink" Target="https://www.youtube.com/watch?v=iGiL9Nm5DiI"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iGiL9Nm5Di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hyperlink" Target="https://vimeo.com/47752825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DE24-7D70-47C2-A81A-93BD9D4BD02E}"/>
              </a:ext>
            </a:extLst>
          </p:cNvPr>
          <p:cNvSpPr>
            <a:spLocks noGrp="1"/>
          </p:cNvSpPr>
          <p:nvPr>
            <p:ph type="ctrTitle"/>
          </p:nvPr>
        </p:nvSpPr>
        <p:spPr/>
        <p:txBody>
          <a:bodyPr/>
          <a:lstStyle/>
          <a:p>
            <a:r>
              <a:rPr lang="en-GB"/>
              <a:t>Thursday 7</a:t>
            </a:r>
            <a:r>
              <a:rPr lang="en-GB" baseline="30000"/>
              <a:t>th</a:t>
            </a:r>
            <a:r>
              <a:rPr lang="en-GB"/>
              <a:t> January 2021</a:t>
            </a:r>
            <a:endParaRPr lang="en-GB" dirty="0"/>
          </a:p>
        </p:txBody>
      </p:sp>
      <p:sp>
        <p:nvSpPr>
          <p:cNvPr id="3" name="Subtitle 2">
            <a:extLst>
              <a:ext uri="{FF2B5EF4-FFF2-40B4-BE49-F238E27FC236}">
                <a16:creationId xmlns:a16="http://schemas.microsoft.com/office/drawing/2014/main" id="{AEF69077-7C56-4E2B-9D97-9D010361056E}"/>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3A0A379-A357-40E5-8BCE-FDF5CD5C8F59}"/>
              </a:ext>
            </a:extLst>
          </p:cNvPr>
          <p:cNvPicPr>
            <a:picLocks noChangeAspect="1"/>
          </p:cNvPicPr>
          <p:nvPr/>
        </p:nvPicPr>
        <p:blipFill>
          <a:blip r:embed="rId2"/>
          <a:stretch>
            <a:fillRect/>
          </a:stretch>
        </p:blipFill>
        <p:spPr>
          <a:xfrm>
            <a:off x="4505695" y="2987289"/>
            <a:ext cx="4476750" cy="3724275"/>
          </a:xfrm>
          <a:prstGeom prst="rect">
            <a:avLst/>
          </a:prstGeom>
        </p:spPr>
      </p:pic>
    </p:spTree>
    <p:extLst>
      <p:ext uri="{BB962C8B-B14F-4D97-AF65-F5344CB8AC3E}">
        <p14:creationId xmlns:p14="http://schemas.microsoft.com/office/powerpoint/2010/main" val="320613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6475" y="1752326"/>
            <a:ext cx="1025107" cy="400110"/>
          </a:xfrm>
          <a:prstGeom prst="rect">
            <a:avLst/>
          </a:prstGeom>
          <a:noFill/>
        </p:spPr>
        <p:txBody>
          <a:bodyPr wrap="square" rtlCol="0">
            <a:spAutoFit/>
          </a:bodyPr>
          <a:lstStyle/>
          <a:p>
            <a:r>
              <a:rPr lang="en-GB" sz="2000" dirty="0">
                <a:solidFill>
                  <a:prstClr val="black"/>
                </a:solidFill>
                <a:latin typeface="Calibri" panose="020F0502020204030204"/>
              </a:rPr>
              <a:t>1 cm</a:t>
            </a:r>
          </a:p>
        </p:txBody>
      </p:sp>
      <mc:AlternateContent xmlns:mc="http://schemas.openxmlformats.org/markup-compatibility/2006">
        <mc:Choice xmlns:a14="http://schemas.microsoft.com/office/drawing/2010/main" Requires="a14">
          <p:sp>
            <p:nvSpPr>
              <p:cNvPr id="5" name="TextBox 4"/>
              <p:cNvSpPr txBox="1"/>
              <p:nvPr/>
            </p:nvSpPr>
            <p:spPr>
              <a:xfrm>
                <a:off x="2500045" y="534476"/>
                <a:ext cx="7399654" cy="523220"/>
              </a:xfrm>
              <a:prstGeom prst="rect">
                <a:avLst/>
              </a:prstGeom>
              <a:noFill/>
            </p:spPr>
            <p:txBody>
              <a:bodyPr wrap="none" rtlCol="0">
                <a:spAutoFit/>
              </a:bodyPr>
              <a:lstStyle/>
              <a:p>
                <a:r>
                  <a:rPr lang="en-GB" sz="2800" dirty="0">
                    <a:solidFill>
                      <a:prstClr val="black"/>
                    </a:solidFill>
                    <a:latin typeface="Calibri" panose="020F0502020204030204"/>
                  </a:rPr>
                  <a:t>Perimeter</a:t>
                </a:r>
                <a:r>
                  <a:rPr lang="en-GB" sz="2800" dirty="0">
                    <a:solidFill>
                      <a:prstClr val="black"/>
                    </a:solidFill>
                    <a:latin typeface="KG Primary Penmanship" panose="02000506000000020003" pitchFamily="2" charset="0"/>
                  </a:rPr>
                  <a:t> </a:t>
                </a:r>
                <a14:m>
                  <m:oMath xmlns:m="http://schemas.openxmlformats.org/officeDocument/2006/math">
                    <m:r>
                      <a:rPr lang="en-GB" sz="2800" i="1" dirty="0">
                        <a:solidFill>
                          <a:prstClr val="black"/>
                        </a:solidFill>
                        <a:latin typeface="Cambria Math" panose="02040503050406030204" pitchFamily="18" charset="0"/>
                      </a:rPr>
                      <m:t>=</m:t>
                    </m:r>
                  </m:oMath>
                </a14:m>
                <a:r>
                  <a:rPr lang="en-GB" sz="2800" dirty="0">
                    <a:solidFill>
                      <a:prstClr val="black"/>
                    </a:solidFill>
                    <a:latin typeface="KG Primary Penmanship" panose="02000506000000020003" pitchFamily="2" charset="0"/>
                  </a:rPr>
                  <a:t> </a:t>
                </a:r>
                <a:r>
                  <a:rPr lang="en-GB" sz="2800" dirty="0">
                    <a:solidFill>
                      <a:prstClr val="black"/>
                    </a:solidFill>
                    <a:latin typeface="Calibri" panose="020F0502020204030204"/>
                  </a:rPr>
                  <a:t>the length around a closed 2D shape</a:t>
                </a:r>
              </a:p>
            </p:txBody>
          </p:sp>
        </mc:Choice>
        <mc:Fallback>
          <p:sp>
            <p:nvSpPr>
              <p:cNvPr id="5" name="TextBox 4"/>
              <p:cNvSpPr txBox="1">
                <a:spLocks noRot="1" noChangeAspect="1" noMove="1" noResize="1" noEditPoints="1" noAdjustHandles="1" noChangeArrowheads="1" noChangeShapeType="1" noTextEdit="1"/>
              </p:cNvSpPr>
              <p:nvPr/>
            </p:nvSpPr>
            <p:spPr>
              <a:xfrm>
                <a:off x="2500045" y="534476"/>
                <a:ext cx="7399654" cy="523220"/>
              </a:xfrm>
              <a:prstGeom prst="rect">
                <a:avLst/>
              </a:prstGeom>
              <a:blipFill>
                <a:blip r:embed="rId3"/>
                <a:stretch>
                  <a:fillRect l="-1647" t="-11628" r="-412" b="-32558"/>
                </a:stretch>
              </a:blipFill>
            </p:spPr>
            <p:txBody>
              <a:bodyPr/>
              <a:lstStyle/>
              <a:p>
                <a:r>
                  <a:rPr lang="en-GB">
                    <a:noFill/>
                  </a:rPr>
                  <a:t> </a:t>
                </a:r>
              </a:p>
            </p:txBody>
          </p:sp>
        </mc:Fallback>
      </mc:AlternateContent>
      <p:graphicFrame>
        <p:nvGraphicFramePr>
          <p:cNvPr id="6" name="Table 5"/>
          <p:cNvGraphicFramePr>
            <a:graphicFrameLocks noGrp="1"/>
          </p:cNvGraphicFramePr>
          <p:nvPr/>
        </p:nvGraphicFramePr>
        <p:xfrm>
          <a:off x="4244223" y="1732281"/>
          <a:ext cx="3528000" cy="3528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150198280"/>
                    </a:ext>
                  </a:extLst>
                </a:gridCol>
                <a:gridCol w="504000">
                  <a:extLst>
                    <a:ext uri="{9D8B030D-6E8A-4147-A177-3AD203B41FA5}">
                      <a16:colId xmlns:a16="http://schemas.microsoft.com/office/drawing/2014/main" val="2846158368"/>
                    </a:ext>
                  </a:extLst>
                </a:gridCol>
                <a:gridCol w="504000">
                  <a:extLst>
                    <a:ext uri="{9D8B030D-6E8A-4147-A177-3AD203B41FA5}">
                      <a16:colId xmlns:a16="http://schemas.microsoft.com/office/drawing/2014/main" val="693796849"/>
                    </a:ext>
                  </a:extLst>
                </a:gridCol>
                <a:gridCol w="504000">
                  <a:extLst>
                    <a:ext uri="{9D8B030D-6E8A-4147-A177-3AD203B41FA5}">
                      <a16:colId xmlns:a16="http://schemas.microsoft.com/office/drawing/2014/main" val="1151135676"/>
                    </a:ext>
                  </a:extLst>
                </a:gridCol>
                <a:gridCol w="504000">
                  <a:extLst>
                    <a:ext uri="{9D8B030D-6E8A-4147-A177-3AD203B41FA5}">
                      <a16:colId xmlns:a16="http://schemas.microsoft.com/office/drawing/2014/main" val="396803111"/>
                    </a:ext>
                  </a:extLst>
                </a:gridCol>
                <a:gridCol w="504000">
                  <a:extLst>
                    <a:ext uri="{9D8B030D-6E8A-4147-A177-3AD203B41FA5}">
                      <a16:colId xmlns:a16="http://schemas.microsoft.com/office/drawing/2014/main" val="3975418522"/>
                    </a:ext>
                  </a:extLst>
                </a:gridCol>
                <a:gridCol w="504000">
                  <a:extLst>
                    <a:ext uri="{9D8B030D-6E8A-4147-A177-3AD203B41FA5}">
                      <a16:colId xmlns:a16="http://schemas.microsoft.com/office/drawing/2014/main" val="510362929"/>
                    </a:ext>
                  </a:extLst>
                </a:gridCol>
              </a:tblGrid>
              <a:tr h="504000">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10367233"/>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39887545"/>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06684789"/>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6293131"/>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6556907"/>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46922757"/>
                  </a:ext>
                </a:extLst>
              </a:tr>
              <a:tr h="50400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20283740"/>
                  </a:ext>
                </a:extLst>
              </a:tr>
            </a:tbl>
          </a:graphicData>
        </a:graphic>
      </p:graphicFrame>
      <p:cxnSp>
        <p:nvCxnSpPr>
          <p:cNvPr id="7" name="Straight Connector 6"/>
          <p:cNvCxnSpPr/>
          <p:nvPr/>
        </p:nvCxnSpPr>
        <p:spPr>
          <a:xfrm flipH="1">
            <a:off x="4745751" y="2246804"/>
            <a:ext cx="12728" cy="25166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3861" y="3735041"/>
            <a:ext cx="0" cy="104574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742743" y="2249603"/>
            <a:ext cx="1022230" cy="632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9312" y="4767907"/>
            <a:ext cx="25445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28609" y="1746077"/>
            <a:ext cx="0" cy="4484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23474" y="1636038"/>
            <a:ext cx="50641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33478" y="1230459"/>
            <a:ext cx="686406" cy="400110"/>
          </a:xfrm>
          <a:prstGeom prst="rect">
            <a:avLst/>
          </a:prstGeom>
          <a:noFill/>
        </p:spPr>
        <p:txBody>
          <a:bodyPr wrap="none" rtlCol="0">
            <a:spAutoFit/>
          </a:bodyPr>
          <a:lstStyle/>
          <a:p>
            <a:r>
              <a:rPr lang="en-GB" sz="2000" dirty="0">
                <a:solidFill>
                  <a:prstClr val="black"/>
                </a:solidFill>
                <a:latin typeface="Calibri" panose="020F0502020204030204"/>
              </a:rPr>
              <a:t>1 cm</a:t>
            </a:r>
          </a:p>
        </p:txBody>
      </p:sp>
      <p:sp>
        <p:nvSpPr>
          <p:cNvPr id="14" name="TextBox 13"/>
          <p:cNvSpPr txBox="1"/>
          <p:nvPr/>
        </p:nvSpPr>
        <p:spPr>
          <a:xfrm>
            <a:off x="2570588" y="5439057"/>
            <a:ext cx="835485" cy="492443"/>
          </a:xfrm>
          <a:prstGeom prst="rect">
            <a:avLst/>
          </a:prstGeom>
          <a:noFill/>
        </p:spPr>
        <p:txBody>
          <a:bodyPr wrap="none" rtlCol="0">
            <a:spAutoFit/>
          </a:bodyPr>
          <a:lstStyle/>
          <a:p>
            <a:r>
              <a:rPr lang="en-GB" sz="2600" dirty="0">
                <a:solidFill>
                  <a:prstClr val="black"/>
                </a:solidFill>
                <a:latin typeface="Calibri" panose="020F0502020204030204"/>
              </a:rPr>
              <a:t>2 cm</a:t>
            </a:r>
          </a:p>
        </p:txBody>
      </p:sp>
      <p:sp>
        <p:nvSpPr>
          <p:cNvPr id="15" name="TextBox 14"/>
          <p:cNvSpPr txBox="1"/>
          <p:nvPr/>
        </p:nvSpPr>
        <p:spPr>
          <a:xfrm>
            <a:off x="3266297" y="5428466"/>
            <a:ext cx="1154483"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KG Primary Penmanship" panose="02000506000000020003" pitchFamily="2" charset="0"/>
              </a:rPr>
              <a:t> </a:t>
            </a:r>
            <a:r>
              <a:rPr lang="en-GB" sz="2600" dirty="0">
                <a:solidFill>
                  <a:prstClr val="black"/>
                </a:solidFill>
                <a:latin typeface="Calibri" panose="020F0502020204030204"/>
              </a:rPr>
              <a:t>3 cm</a:t>
            </a:r>
          </a:p>
        </p:txBody>
      </p:sp>
      <p:sp>
        <p:nvSpPr>
          <p:cNvPr id="16" name="TextBox 15"/>
          <p:cNvSpPr txBox="1"/>
          <p:nvPr/>
        </p:nvSpPr>
        <p:spPr>
          <a:xfrm>
            <a:off x="4303798" y="5449430"/>
            <a:ext cx="1225015"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Cambria Math" panose="02040503050406030204" pitchFamily="18" charset="0"/>
                <a:ea typeface="Cambria Math" panose="02040503050406030204" pitchFamily="18" charset="0"/>
              </a:rPr>
              <a:t>  </a:t>
            </a:r>
            <a:r>
              <a:rPr lang="en-GB" sz="2600" dirty="0">
                <a:solidFill>
                  <a:prstClr val="black"/>
                </a:solidFill>
                <a:latin typeface="Calibri" panose="020F0502020204030204"/>
              </a:rPr>
              <a:t>3 cm</a:t>
            </a:r>
          </a:p>
        </p:txBody>
      </p:sp>
      <p:sp>
        <p:nvSpPr>
          <p:cNvPr id="17" name="TextBox 16"/>
          <p:cNvSpPr txBox="1"/>
          <p:nvPr/>
        </p:nvSpPr>
        <p:spPr>
          <a:xfrm>
            <a:off x="5415420" y="5461434"/>
            <a:ext cx="1154483"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KG Primary Penmanship" panose="02000506000000020003" pitchFamily="2" charset="0"/>
              </a:rPr>
              <a:t> </a:t>
            </a:r>
            <a:r>
              <a:rPr lang="en-GB" sz="2600" dirty="0">
                <a:solidFill>
                  <a:prstClr val="black"/>
                </a:solidFill>
                <a:latin typeface="Calibri" panose="020F0502020204030204"/>
              </a:rPr>
              <a:t>2 cm</a:t>
            </a:r>
          </a:p>
        </p:txBody>
      </p:sp>
      <p:sp>
        <p:nvSpPr>
          <p:cNvPr id="18" name="TextBox 17"/>
          <p:cNvSpPr txBox="1"/>
          <p:nvPr/>
        </p:nvSpPr>
        <p:spPr>
          <a:xfrm>
            <a:off x="8507620" y="5461434"/>
            <a:ext cx="1322798"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KG Primary Penmanship" panose="02000506000000020003" pitchFamily="2" charset="0"/>
              </a:rPr>
              <a:t> </a:t>
            </a:r>
            <a:r>
              <a:rPr lang="en-GB" sz="2600" dirty="0">
                <a:solidFill>
                  <a:prstClr val="black"/>
                </a:solidFill>
                <a:latin typeface="Calibri" panose="020F0502020204030204"/>
              </a:rPr>
              <a:t>20 cm</a:t>
            </a:r>
          </a:p>
        </p:txBody>
      </p:sp>
      <p:cxnSp>
        <p:nvCxnSpPr>
          <p:cNvPr id="19" name="Straight Connector 18"/>
          <p:cNvCxnSpPr/>
          <p:nvPr/>
        </p:nvCxnSpPr>
        <p:spPr>
          <a:xfrm flipH="1">
            <a:off x="5780191" y="3748967"/>
            <a:ext cx="15036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64973" y="2246803"/>
            <a:ext cx="0" cy="150216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28417" y="2255924"/>
            <a:ext cx="0" cy="250750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90451" y="3262150"/>
            <a:ext cx="835485" cy="492443"/>
          </a:xfrm>
          <a:prstGeom prst="rect">
            <a:avLst/>
          </a:prstGeom>
          <a:noFill/>
        </p:spPr>
        <p:txBody>
          <a:bodyPr wrap="none" rtlCol="0">
            <a:spAutoFit/>
          </a:bodyPr>
          <a:lstStyle/>
          <a:p>
            <a:r>
              <a:rPr lang="en-GB" sz="2600" dirty="0">
                <a:solidFill>
                  <a:prstClr val="black"/>
                </a:solidFill>
                <a:latin typeface="Calibri" panose="020F0502020204030204"/>
              </a:rPr>
              <a:t>5 cm</a:t>
            </a:r>
          </a:p>
        </p:txBody>
      </p:sp>
      <p:cxnSp>
        <p:nvCxnSpPr>
          <p:cNvPr id="23" name="Straight Arrow Connector 22"/>
          <p:cNvCxnSpPr/>
          <p:nvPr/>
        </p:nvCxnSpPr>
        <p:spPr>
          <a:xfrm flipH="1">
            <a:off x="4739313" y="4878101"/>
            <a:ext cx="255130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24705" y="4794195"/>
            <a:ext cx="835485" cy="492443"/>
          </a:xfrm>
          <a:prstGeom prst="rect">
            <a:avLst/>
          </a:prstGeom>
          <a:noFill/>
        </p:spPr>
        <p:txBody>
          <a:bodyPr wrap="none" rtlCol="0">
            <a:spAutoFit/>
          </a:bodyPr>
          <a:lstStyle/>
          <a:p>
            <a:r>
              <a:rPr lang="en-GB" sz="2600" dirty="0">
                <a:solidFill>
                  <a:prstClr val="black"/>
                </a:solidFill>
                <a:latin typeface="Calibri" panose="020F0502020204030204"/>
              </a:rPr>
              <a:t>5 cm</a:t>
            </a:r>
          </a:p>
        </p:txBody>
      </p:sp>
      <p:cxnSp>
        <p:nvCxnSpPr>
          <p:cNvPr id="25" name="Straight Arrow Connector 24"/>
          <p:cNvCxnSpPr/>
          <p:nvPr/>
        </p:nvCxnSpPr>
        <p:spPr>
          <a:xfrm>
            <a:off x="7391073" y="3735041"/>
            <a:ext cx="0" cy="103286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51443" y="3865399"/>
            <a:ext cx="835485" cy="492443"/>
          </a:xfrm>
          <a:prstGeom prst="rect">
            <a:avLst/>
          </a:prstGeom>
          <a:noFill/>
        </p:spPr>
        <p:txBody>
          <a:bodyPr wrap="none" rtlCol="0">
            <a:spAutoFit/>
          </a:bodyPr>
          <a:lstStyle/>
          <a:p>
            <a:r>
              <a:rPr lang="en-GB" sz="2600" dirty="0">
                <a:solidFill>
                  <a:prstClr val="black"/>
                </a:solidFill>
                <a:latin typeface="Calibri" panose="020F0502020204030204"/>
              </a:rPr>
              <a:t>2 cm</a:t>
            </a:r>
          </a:p>
        </p:txBody>
      </p:sp>
      <p:cxnSp>
        <p:nvCxnSpPr>
          <p:cNvPr id="27" name="Straight Arrow Connector 26"/>
          <p:cNvCxnSpPr/>
          <p:nvPr/>
        </p:nvCxnSpPr>
        <p:spPr>
          <a:xfrm flipH="1">
            <a:off x="5780191" y="3650376"/>
            <a:ext cx="150367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62150" y="3230305"/>
            <a:ext cx="835485" cy="492443"/>
          </a:xfrm>
          <a:prstGeom prst="rect">
            <a:avLst/>
          </a:prstGeom>
          <a:noFill/>
        </p:spPr>
        <p:txBody>
          <a:bodyPr wrap="none" rtlCol="0">
            <a:spAutoFit/>
          </a:bodyPr>
          <a:lstStyle/>
          <a:p>
            <a:r>
              <a:rPr lang="en-GB" sz="2600" dirty="0">
                <a:solidFill>
                  <a:prstClr val="black"/>
                </a:solidFill>
                <a:latin typeface="Calibri" panose="020F0502020204030204"/>
              </a:rPr>
              <a:t>3 cm</a:t>
            </a:r>
          </a:p>
        </p:txBody>
      </p:sp>
      <p:cxnSp>
        <p:nvCxnSpPr>
          <p:cNvPr id="29" name="Straight Arrow Connector 28"/>
          <p:cNvCxnSpPr/>
          <p:nvPr/>
        </p:nvCxnSpPr>
        <p:spPr>
          <a:xfrm>
            <a:off x="5887972" y="2236725"/>
            <a:ext cx="0" cy="142645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29847" y="2627669"/>
            <a:ext cx="835485" cy="492443"/>
          </a:xfrm>
          <a:prstGeom prst="rect">
            <a:avLst/>
          </a:prstGeom>
          <a:noFill/>
        </p:spPr>
        <p:txBody>
          <a:bodyPr wrap="none" rtlCol="0">
            <a:spAutoFit/>
          </a:bodyPr>
          <a:lstStyle/>
          <a:p>
            <a:r>
              <a:rPr lang="en-GB" sz="2600" dirty="0">
                <a:solidFill>
                  <a:prstClr val="black"/>
                </a:solidFill>
                <a:latin typeface="Calibri" panose="020F0502020204030204"/>
              </a:rPr>
              <a:t>3 cm</a:t>
            </a:r>
          </a:p>
        </p:txBody>
      </p:sp>
      <p:cxnSp>
        <p:nvCxnSpPr>
          <p:cNvPr id="31" name="Straight Arrow Connector 30"/>
          <p:cNvCxnSpPr/>
          <p:nvPr/>
        </p:nvCxnSpPr>
        <p:spPr>
          <a:xfrm flipH="1">
            <a:off x="4742743" y="2127422"/>
            <a:ext cx="102223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65384" y="1659994"/>
            <a:ext cx="835485" cy="492443"/>
          </a:xfrm>
          <a:prstGeom prst="rect">
            <a:avLst/>
          </a:prstGeom>
          <a:noFill/>
        </p:spPr>
        <p:txBody>
          <a:bodyPr wrap="none" rtlCol="0">
            <a:spAutoFit/>
          </a:bodyPr>
          <a:lstStyle/>
          <a:p>
            <a:r>
              <a:rPr lang="en-GB" sz="2600" dirty="0">
                <a:solidFill>
                  <a:prstClr val="black"/>
                </a:solidFill>
                <a:latin typeface="Calibri" panose="020F0502020204030204"/>
              </a:rPr>
              <a:t>2 cm</a:t>
            </a:r>
          </a:p>
        </p:txBody>
      </p:sp>
      <p:sp>
        <p:nvSpPr>
          <p:cNvPr id="33" name="TextBox 32"/>
          <p:cNvSpPr txBox="1"/>
          <p:nvPr/>
        </p:nvSpPr>
        <p:spPr>
          <a:xfrm>
            <a:off x="6503729" y="5461434"/>
            <a:ext cx="1154483"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KG Primary Penmanship" panose="02000506000000020003" pitchFamily="2" charset="0"/>
              </a:rPr>
              <a:t> </a:t>
            </a:r>
            <a:r>
              <a:rPr lang="en-GB" sz="2600" dirty="0">
                <a:solidFill>
                  <a:prstClr val="black"/>
                </a:solidFill>
                <a:latin typeface="Calibri" panose="020F0502020204030204"/>
              </a:rPr>
              <a:t>5 cm</a:t>
            </a:r>
          </a:p>
        </p:txBody>
      </p:sp>
      <p:sp>
        <p:nvSpPr>
          <p:cNvPr id="34" name="TextBox 33"/>
          <p:cNvSpPr txBox="1"/>
          <p:nvPr/>
        </p:nvSpPr>
        <p:spPr>
          <a:xfrm>
            <a:off x="7504644" y="5461434"/>
            <a:ext cx="1154483" cy="492443"/>
          </a:xfrm>
          <a:prstGeom prst="rect">
            <a:avLst/>
          </a:prstGeom>
          <a:noFill/>
        </p:spPr>
        <p:txBody>
          <a:bodyPr wrap="none" rtlCol="0">
            <a:spAutoFit/>
          </a:bodyPr>
          <a:lstStyle/>
          <a:p>
            <a:r>
              <a:rPr lang="en-GB" sz="2600" dirty="0">
                <a:solidFill>
                  <a:prstClr val="black"/>
                </a:solidFill>
                <a:latin typeface="Cambria Math" panose="02040503050406030204" pitchFamily="18" charset="0"/>
                <a:ea typeface="Cambria Math" panose="02040503050406030204" pitchFamily="18" charset="0"/>
              </a:rPr>
              <a:t>+</a:t>
            </a:r>
            <a:r>
              <a:rPr lang="en-GB" sz="2500" dirty="0">
                <a:solidFill>
                  <a:prstClr val="black"/>
                </a:solidFill>
                <a:latin typeface="KG Primary Penmanship" panose="02000506000000020003" pitchFamily="2" charset="0"/>
              </a:rPr>
              <a:t> </a:t>
            </a:r>
            <a:r>
              <a:rPr lang="en-GB" sz="2600" dirty="0">
                <a:solidFill>
                  <a:prstClr val="black"/>
                </a:solidFill>
                <a:latin typeface="Calibri" panose="020F0502020204030204"/>
              </a:rPr>
              <a:t>5 cm</a:t>
            </a:r>
          </a:p>
        </p:txBody>
      </p:sp>
      <p:sp>
        <p:nvSpPr>
          <p:cNvPr id="35" name="Oval 34"/>
          <p:cNvSpPr/>
          <p:nvPr/>
        </p:nvSpPr>
        <p:spPr>
          <a:xfrm>
            <a:off x="2510453" y="5409706"/>
            <a:ext cx="1899190" cy="562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36" name="Oval 35"/>
          <p:cNvSpPr/>
          <p:nvPr/>
        </p:nvSpPr>
        <p:spPr>
          <a:xfrm>
            <a:off x="4675634" y="5421556"/>
            <a:ext cx="1929762" cy="562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par>
                                <p:cTn id="40" presetID="22" presetClass="entr" presetSubtype="2"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2" grpId="0"/>
      <p:bldP spid="24" grpId="0"/>
      <p:bldP spid="26" grpId="0"/>
      <p:bldP spid="28" grpId="0"/>
      <p:bldP spid="30" grpId="0"/>
      <p:bldP spid="32" grpId="0"/>
      <p:bldP spid="33" grpId="0"/>
      <p:bldP spid="34" grpId="0"/>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57044" y="2388021"/>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7" name="TextBox 6"/>
          <p:cNvSpPr txBox="1"/>
          <p:nvPr/>
        </p:nvSpPr>
        <p:spPr>
          <a:xfrm>
            <a:off x="4235033" y="3676197"/>
            <a:ext cx="888385" cy="523220"/>
          </a:xfrm>
          <a:prstGeom prst="rect">
            <a:avLst/>
          </a:prstGeom>
          <a:noFill/>
        </p:spPr>
        <p:txBody>
          <a:bodyPr wrap="none" rtlCol="0">
            <a:spAutoFit/>
          </a:bodyPr>
          <a:lstStyle/>
          <a:p>
            <a:r>
              <a:rPr lang="en-GB" sz="2800" dirty="0">
                <a:solidFill>
                  <a:prstClr val="black"/>
                </a:solidFill>
                <a:latin typeface="Calibri" panose="020F0502020204030204"/>
              </a:rPr>
              <a:t>1 cm</a:t>
            </a:r>
          </a:p>
        </p:txBody>
      </p:sp>
      <p:sp>
        <p:nvSpPr>
          <p:cNvPr id="8" name="TextBox 7"/>
          <p:cNvSpPr txBox="1"/>
          <p:nvPr/>
        </p:nvSpPr>
        <p:spPr>
          <a:xfrm>
            <a:off x="3097950" y="1741690"/>
            <a:ext cx="872355" cy="523220"/>
          </a:xfrm>
          <a:prstGeom prst="rect">
            <a:avLst/>
          </a:prstGeom>
          <a:noFill/>
        </p:spPr>
        <p:txBody>
          <a:bodyPr wrap="none" rtlCol="0">
            <a:spAutoFit/>
          </a:bodyPr>
          <a:lstStyle/>
          <a:p>
            <a:r>
              <a:rPr lang="en-GB" sz="2800" dirty="0">
                <a:solidFill>
                  <a:prstClr val="black"/>
                </a:solidFill>
                <a:latin typeface="Calibri" panose="020F0502020204030204"/>
              </a:rPr>
              <a:t>? cm</a:t>
            </a:r>
          </a:p>
        </p:txBody>
      </p:sp>
      <p:sp>
        <p:nvSpPr>
          <p:cNvPr id="9" name="TextBox 8"/>
          <p:cNvSpPr txBox="1"/>
          <p:nvPr/>
        </p:nvSpPr>
        <p:spPr>
          <a:xfrm>
            <a:off x="5479541" y="245991"/>
            <a:ext cx="888385" cy="523220"/>
          </a:xfrm>
          <a:prstGeom prst="rect">
            <a:avLst/>
          </a:prstGeom>
          <a:noFill/>
        </p:spPr>
        <p:txBody>
          <a:bodyPr wrap="none" rtlCol="0">
            <a:spAutoFit/>
          </a:bodyPr>
          <a:lstStyle/>
          <a:p>
            <a:r>
              <a:rPr lang="en-GB" sz="2800" dirty="0">
                <a:solidFill>
                  <a:prstClr val="black"/>
                </a:solidFill>
                <a:latin typeface="Calibri" panose="020F0502020204030204"/>
              </a:rPr>
              <a:t>6 cm</a:t>
            </a:r>
          </a:p>
        </p:txBody>
      </p:sp>
      <p:sp>
        <p:nvSpPr>
          <p:cNvPr id="10" name="Rectangle 9"/>
          <p:cNvSpPr/>
          <p:nvPr/>
        </p:nvSpPr>
        <p:spPr>
          <a:xfrm>
            <a:off x="4173387" y="725181"/>
            <a:ext cx="841828" cy="30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1" name="Rectangle 10"/>
          <p:cNvSpPr/>
          <p:nvPr/>
        </p:nvSpPr>
        <p:spPr>
          <a:xfrm rot="5400000">
            <a:off x="5094624" y="82689"/>
            <a:ext cx="1763016" cy="30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2" name="TextBox 11"/>
          <p:cNvSpPr txBox="1"/>
          <p:nvPr/>
        </p:nvSpPr>
        <p:spPr>
          <a:xfrm>
            <a:off x="7651633" y="1171919"/>
            <a:ext cx="888385" cy="523220"/>
          </a:xfrm>
          <a:prstGeom prst="rect">
            <a:avLst/>
          </a:prstGeom>
          <a:noFill/>
        </p:spPr>
        <p:txBody>
          <a:bodyPr wrap="none" rtlCol="0">
            <a:spAutoFit/>
          </a:bodyPr>
          <a:lstStyle/>
          <a:p>
            <a:r>
              <a:rPr lang="en-GB" sz="2800" dirty="0">
                <a:solidFill>
                  <a:srgbClr val="FFC000"/>
                </a:solidFill>
                <a:latin typeface="Calibri" panose="020F0502020204030204"/>
              </a:rPr>
              <a:t>4 cm</a:t>
            </a:r>
          </a:p>
        </p:txBody>
      </p:sp>
      <p:cxnSp>
        <p:nvCxnSpPr>
          <p:cNvPr id="13" name="Straight Arrow Connector 12"/>
          <p:cNvCxnSpPr/>
          <p:nvPr/>
        </p:nvCxnSpPr>
        <p:spPr>
          <a:xfrm>
            <a:off x="4031218" y="773673"/>
            <a:ext cx="0" cy="2951016"/>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518" y="773673"/>
            <a:ext cx="0" cy="1714524"/>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48906" y="1186446"/>
            <a:ext cx="888385" cy="523220"/>
          </a:xfrm>
          <a:prstGeom prst="rect">
            <a:avLst/>
          </a:prstGeom>
          <a:noFill/>
        </p:spPr>
        <p:txBody>
          <a:bodyPr wrap="none" rtlCol="0">
            <a:spAutoFit/>
          </a:bodyPr>
          <a:lstStyle/>
          <a:p>
            <a:r>
              <a:rPr lang="en-GB" sz="2800" dirty="0">
                <a:solidFill>
                  <a:prstClr val="black"/>
                </a:solidFill>
                <a:latin typeface="Calibri" panose="020F0502020204030204"/>
              </a:rPr>
              <a:t>4 cm</a:t>
            </a:r>
          </a:p>
        </p:txBody>
      </p:sp>
      <p:sp>
        <p:nvSpPr>
          <p:cNvPr id="16" name="TextBox 15"/>
          <p:cNvSpPr txBox="1"/>
          <p:nvPr/>
        </p:nvSpPr>
        <p:spPr>
          <a:xfrm>
            <a:off x="3156306" y="1871420"/>
            <a:ext cx="888385" cy="523220"/>
          </a:xfrm>
          <a:prstGeom prst="rect">
            <a:avLst/>
          </a:prstGeom>
          <a:noFill/>
        </p:spPr>
        <p:txBody>
          <a:bodyPr wrap="none" rtlCol="0">
            <a:spAutoFit/>
          </a:bodyPr>
          <a:lstStyle/>
          <a:p>
            <a:r>
              <a:rPr lang="en-GB" sz="2800" dirty="0">
                <a:solidFill>
                  <a:prstClr val="black"/>
                </a:solidFill>
                <a:latin typeface="Calibri" panose="020F0502020204030204"/>
              </a:rPr>
              <a:t>7 cm</a:t>
            </a:r>
          </a:p>
        </p:txBody>
      </p:sp>
      <p:sp>
        <p:nvSpPr>
          <p:cNvPr id="17" name="TextBox 16"/>
          <p:cNvSpPr txBox="1"/>
          <p:nvPr/>
        </p:nvSpPr>
        <p:spPr>
          <a:xfrm>
            <a:off x="1860373" y="4279422"/>
            <a:ext cx="7391856" cy="523220"/>
          </a:xfrm>
          <a:prstGeom prst="rect">
            <a:avLst/>
          </a:prstGeom>
          <a:noFill/>
        </p:spPr>
        <p:txBody>
          <a:bodyPr wrap="square" rtlCol="0">
            <a:spAutoFit/>
          </a:bodyPr>
          <a:lstStyle/>
          <a:p>
            <a:r>
              <a:rPr lang="en-GB" sz="2800" dirty="0">
                <a:solidFill>
                  <a:prstClr val="black"/>
                </a:solidFill>
                <a:latin typeface="Calibri" panose="020F0502020204030204"/>
              </a:rPr>
              <a:t>7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6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4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5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3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1 cm</a:t>
            </a:r>
          </a:p>
        </p:txBody>
      </p:sp>
      <p:sp>
        <p:nvSpPr>
          <p:cNvPr id="18" name="TextBox 17"/>
          <p:cNvSpPr txBox="1"/>
          <p:nvPr/>
        </p:nvSpPr>
        <p:spPr>
          <a:xfrm>
            <a:off x="8254923" y="4272859"/>
            <a:ext cx="1420582" cy="523220"/>
          </a:xfrm>
          <a:prstGeom prst="rect">
            <a:avLst/>
          </a:prstGeom>
          <a:noFill/>
        </p:spPr>
        <p:txBody>
          <a:bodyPr wrap="none" rtlCol="0">
            <a:spAutoFit/>
          </a:bodyPr>
          <a:lstStyle/>
          <a:p>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26 cm</a:t>
            </a:r>
          </a:p>
        </p:txBody>
      </p:sp>
      <p:sp>
        <p:nvSpPr>
          <p:cNvPr id="19" name="TextBox 18"/>
          <p:cNvSpPr txBox="1"/>
          <p:nvPr/>
        </p:nvSpPr>
        <p:spPr>
          <a:xfrm>
            <a:off x="5084823" y="2813159"/>
            <a:ext cx="888385" cy="523220"/>
          </a:xfrm>
          <a:prstGeom prst="rect">
            <a:avLst/>
          </a:prstGeom>
          <a:noFill/>
        </p:spPr>
        <p:txBody>
          <a:bodyPr wrap="none" rtlCol="0">
            <a:spAutoFit/>
          </a:bodyPr>
          <a:lstStyle/>
          <a:p>
            <a:r>
              <a:rPr lang="en-GB" sz="2800" dirty="0">
                <a:solidFill>
                  <a:srgbClr val="4472C4"/>
                </a:solidFill>
                <a:latin typeface="Calibri" panose="020F0502020204030204"/>
              </a:rPr>
              <a:t>3 cm</a:t>
            </a:r>
          </a:p>
        </p:txBody>
      </p:sp>
      <p:cxnSp>
        <p:nvCxnSpPr>
          <p:cNvPr id="20" name="Straight Arrow Connector 19"/>
          <p:cNvCxnSpPr/>
          <p:nvPr/>
        </p:nvCxnSpPr>
        <p:spPr>
          <a:xfrm>
            <a:off x="5098124" y="2526386"/>
            <a:ext cx="0" cy="1216282"/>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4058" y="2811362"/>
            <a:ext cx="888385" cy="523220"/>
          </a:xfrm>
          <a:prstGeom prst="rect">
            <a:avLst/>
          </a:prstGeom>
          <a:noFill/>
        </p:spPr>
        <p:txBody>
          <a:bodyPr wrap="none" rtlCol="0">
            <a:spAutoFit/>
          </a:bodyPr>
          <a:lstStyle/>
          <a:p>
            <a:r>
              <a:rPr lang="en-GB" sz="2800" dirty="0">
                <a:solidFill>
                  <a:prstClr val="black"/>
                </a:solidFill>
                <a:latin typeface="Calibri" panose="020F0502020204030204"/>
              </a:rPr>
              <a:t>3 cm</a:t>
            </a:r>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20"/>
                                        </p:tgtEl>
                                      </p:cBhvr>
                                    </p:animEffect>
                                    <p:animScale>
                                      <p:cBhvr>
                                        <p:cTn id="26" dur="250" autoRev="1" fill="hold"/>
                                        <p:tgtEl>
                                          <p:spTgt spid="2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42" presetClass="path" presetSubtype="0" accel="50000" decel="50000" fill="hold" nodeType="afterEffect">
                                  <p:stCondLst>
                                    <p:cond delay="0"/>
                                  </p:stCondLst>
                                  <p:childTnLst>
                                    <p:animMotion origin="layout" path="M 1.38889E-6 -4.44444E-6 L -0.13559 -0.0037 " pathEditMode="relative" rAng="0" ptsTypes="AA">
                                      <p:cBhvr>
                                        <p:cTn id="33" dur="2000" fill="hold"/>
                                        <p:tgtEl>
                                          <p:spTgt spid="20"/>
                                        </p:tgtEl>
                                        <p:attrNameLst>
                                          <p:attrName>ppt_x</p:attrName>
                                          <p:attrName>ppt_y</p:attrName>
                                        </p:attrNameLst>
                                      </p:cBhvr>
                                      <p:rCtr x="-6788" y="-185"/>
                                    </p:animMotion>
                                  </p:childTnLst>
                                </p:cTn>
                              </p:par>
                              <p:par>
                                <p:cTn id="34" presetID="42" presetClass="path" presetSubtype="0" accel="50000" decel="50000" fill="hold" grpId="0" nodeType="withEffect">
                                  <p:stCondLst>
                                    <p:cond delay="0"/>
                                  </p:stCondLst>
                                  <p:childTnLst>
                                    <p:animMotion origin="layout" path="M -8.33333E-7 3.7037E-7 L -0.26892 -0.00857 " pathEditMode="relative" rAng="0" ptsTypes="AA">
                                      <p:cBhvr>
                                        <p:cTn id="35" dur="2000" fill="hold"/>
                                        <p:tgtEl>
                                          <p:spTgt spid="19"/>
                                        </p:tgtEl>
                                        <p:attrNameLst>
                                          <p:attrName>ppt_x</p:attrName>
                                          <p:attrName>ppt_y</p:attrName>
                                        </p:attrNameLst>
                                      </p:cBhvr>
                                      <p:rCtr x="-13455" y="-440"/>
                                    </p:animMotion>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42" presetClass="path" presetSubtype="0" accel="50000" decel="50000" fill="hold" nodeType="afterEffect">
                                  <p:stCondLst>
                                    <p:cond delay="0"/>
                                  </p:stCondLst>
                                  <p:childTnLst>
                                    <p:animMotion origin="layout" path="M -1.94444E-6 -1.48148E-6 L -0.40746 0.00023 " pathEditMode="relative" rAng="0" ptsTypes="AA">
                                      <p:cBhvr>
                                        <p:cTn id="45" dur="2000" fill="hold"/>
                                        <p:tgtEl>
                                          <p:spTgt spid="14"/>
                                        </p:tgtEl>
                                        <p:attrNameLst>
                                          <p:attrName>ppt_x</p:attrName>
                                          <p:attrName>ppt_y</p:attrName>
                                        </p:attrNameLst>
                                      </p:cBhvr>
                                      <p:rCtr x="-20382" y="0"/>
                                    </p:animMotion>
                                  </p:childTnLst>
                                </p:cTn>
                              </p:par>
                              <p:par>
                                <p:cTn id="46" presetID="42" presetClass="path" presetSubtype="0" accel="50000" decel="50000" fill="hold" grpId="0" nodeType="withEffect">
                                  <p:stCondLst>
                                    <p:cond delay="0"/>
                                  </p:stCondLst>
                                  <p:childTnLst>
                                    <p:animMotion origin="layout" path="M 1.11022E-16 2.22222E-6 L -0.54931 0.00301 " pathEditMode="relative" rAng="0" ptsTypes="AA">
                                      <p:cBhvr>
                                        <p:cTn id="47" dur="2000" fill="hold"/>
                                        <p:tgtEl>
                                          <p:spTgt spid="12"/>
                                        </p:tgtEl>
                                        <p:attrNameLst>
                                          <p:attrName>ppt_x</p:attrName>
                                          <p:attrName>ppt_y</p:attrName>
                                        </p:attrNameLst>
                                      </p:cBhvr>
                                      <p:rCtr x="-27465" y="139"/>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2" grpId="2"/>
      <p:bldP spid="16" grpId="0"/>
      <p:bldP spid="17" grpId="0"/>
      <p:bldP spid="18" grpId="0"/>
      <p:bldP spid="19" grpId="0"/>
      <p:bldP spid="19" grpId="1"/>
      <p:bldP spid="19"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9531" y="2495836"/>
            <a:ext cx="888385" cy="523220"/>
          </a:xfrm>
          <a:prstGeom prst="rect">
            <a:avLst/>
          </a:prstGeom>
          <a:noFill/>
        </p:spPr>
        <p:txBody>
          <a:bodyPr wrap="none" rtlCol="0">
            <a:spAutoFit/>
          </a:bodyPr>
          <a:lstStyle/>
          <a:p>
            <a:r>
              <a:rPr lang="en-GB" sz="2800" dirty="0">
                <a:solidFill>
                  <a:prstClr val="black"/>
                </a:solidFill>
                <a:latin typeface="Calibri" panose="020F0502020204030204"/>
              </a:rPr>
              <a:t>6 cm</a:t>
            </a:r>
          </a:p>
        </p:txBody>
      </p:sp>
      <p:sp>
        <p:nvSpPr>
          <p:cNvPr id="3" name="TextBox 2"/>
          <p:cNvSpPr txBox="1"/>
          <p:nvPr/>
        </p:nvSpPr>
        <p:spPr>
          <a:xfrm>
            <a:off x="1630607" y="960357"/>
            <a:ext cx="888385" cy="523220"/>
          </a:xfrm>
          <a:prstGeom prst="rect">
            <a:avLst/>
          </a:prstGeom>
          <a:noFill/>
        </p:spPr>
        <p:txBody>
          <a:bodyPr wrap="none" rtlCol="0">
            <a:spAutoFit/>
          </a:bodyPr>
          <a:lstStyle/>
          <a:p>
            <a:r>
              <a:rPr lang="en-GB" sz="2800" dirty="0">
                <a:solidFill>
                  <a:prstClr val="black"/>
                </a:solidFill>
                <a:latin typeface="Calibri" panose="020F0502020204030204"/>
              </a:rPr>
              <a:t>3 cm</a:t>
            </a:r>
          </a:p>
        </p:txBody>
      </p:sp>
      <p:sp>
        <p:nvSpPr>
          <p:cNvPr id="4" name="Rectangle 3"/>
          <p:cNvSpPr/>
          <p:nvPr/>
        </p:nvSpPr>
        <p:spPr>
          <a:xfrm>
            <a:off x="6580738" y="753706"/>
            <a:ext cx="1992230" cy="3484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5" name="Rectangle 4"/>
          <p:cNvSpPr/>
          <p:nvPr/>
        </p:nvSpPr>
        <p:spPr>
          <a:xfrm rot="5400000">
            <a:off x="5062065" y="-1669291"/>
            <a:ext cx="1102824" cy="59189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6" name="TextBox 5"/>
          <p:cNvSpPr txBox="1"/>
          <p:nvPr/>
        </p:nvSpPr>
        <p:spPr>
          <a:xfrm>
            <a:off x="5154272" y="5091"/>
            <a:ext cx="1071127" cy="523220"/>
          </a:xfrm>
          <a:prstGeom prst="rect">
            <a:avLst/>
          </a:prstGeom>
          <a:noFill/>
        </p:spPr>
        <p:txBody>
          <a:bodyPr wrap="none" rtlCol="0">
            <a:spAutoFit/>
          </a:bodyPr>
          <a:lstStyle/>
          <a:p>
            <a:r>
              <a:rPr lang="en-GB" sz="2800" dirty="0">
                <a:solidFill>
                  <a:prstClr val="black"/>
                </a:solidFill>
                <a:latin typeface="Calibri" panose="020F0502020204030204"/>
              </a:rPr>
              <a:t>13 cm</a:t>
            </a:r>
          </a:p>
        </p:txBody>
      </p:sp>
      <p:cxnSp>
        <p:nvCxnSpPr>
          <p:cNvPr id="7" name="Straight Arrow Connector 6"/>
          <p:cNvCxnSpPr/>
          <p:nvPr/>
        </p:nvCxnSpPr>
        <p:spPr>
          <a:xfrm flipH="1">
            <a:off x="6580738" y="4386754"/>
            <a:ext cx="1992232"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695277" y="765212"/>
            <a:ext cx="0" cy="347275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33250" y="753706"/>
            <a:ext cx="0" cy="108790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80955" y="2089882"/>
            <a:ext cx="888385" cy="523220"/>
          </a:xfrm>
          <a:prstGeom prst="rect">
            <a:avLst/>
          </a:prstGeom>
          <a:noFill/>
        </p:spPr>
        <p:txBody>
          <a:bodyPr wrap="none" rtlCol="0">
            <a:spAutoFit/>
          </a:bodyPr>
          <a:lstStyle/>
          <a:p>
            <a:r>
              <a:rPr lang="en-GB" sz="2800" dirty="0">
                <a:solidFill>
                  <a:prstClr val="black"/>
                </a:solidFill>
                <a:latin typeface="Calibri" panose="020F0502020204030204"/>
              </a:rPr>
              <a:t>9 cm</a:t>
            </a:r>
          </a:p>
        </p:txBody>
      </p:sp>
      <mc:AlternateContent xmlns:mc="http://schemas.openxmlformats.org/markup-compatibility/2006">
        <mc:Choice xmlns:a14="http://schemas.microsoft.com/office/drawing/2010/main" Requires="a14">
          <p:sp>
            <p:nvSpPr>
              <p:cNvPr id="11" name="TextBox 10"/>
              <p:cNvSpPr txBox="1"/>
              <p:nvPr/>
            </p:nvSpPr>
            <p:spPr>
              <a:xfrm>
                <a:off x="2374672" y="3366703"/>
                <a:ext cx="2287806" cy="523220"/>
              </a:xfrm>
              <a:prstGeom prst="rect">
                <a:avLst/>
              </a:prstGeom>
              <a:noFill/>
            </p:spPr>
            <p:txBody>
              <a:bodyPr wrap="none" rtlCol="0">
                <a:spAutoFit/>
              </a:bodyPr>
              <a:lstStyle/>
              <a:p>
                <a:r>
                  <a:rPr lang="en-GB" sz="2800" dirty="0">
                    <a:solidFill>
                      <a:prstClr val="black"/>
                    </a:solidFill>
                    <a:latin typeface="Calibri" panose="020F0502020204030204"/>
                  </a:rPr>
                  <a:t>13 cm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rPr>
                      <m:t>−</m:t>
                    </m:r>
                  </m:oMath>
                </a14:m>
                <a:r>
                  <a:rPr lang="en-GB" sz="2800" dirty="0">
                    <a:solidFill>
                      <a:prstClr val="black"/>
                    </a:solidFill>
                    <a:latin typeface="Calibri" panose="020F0502020204030204"/>
                  </a:rPr>
                  <a:t> 8 cm </a:t>
                </a:r>
                <a:endParaRPr lang="en-GB" sz="2800" dirty="0">
                  <a:solidFill>
                    <a:prstClr val="black"/>
                  </a:solidFill>
                  <a:latin typeface="Calibri" panose="020F0502020204030204"/>
                  <a:ea typeface="Cambria Math" panose="020405030504060302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2374672" y="3366703"/>
                <a:ext cx="2287806" cy="523220"/>
              </a:xfrm>
              <a:prstGeom prst="rect">
                <a:avLst/>
              </a:prstGeom>
              <a:blipFill>
                <a:blip r:embed="rId3"/>
                <a:stretch>
                  <a:fillRect l="-5600" t="-10465" r="-4267" b="-32558"/>
                </a:stretch>
              </a:blipFill>
            </p:spPr>
            <p:txBody>
              <a:bodyPr/>
              <a:lstStyle/>
              <a:p>
                <a:r>
                  <a:rPr lang="en-GB">
                    <a:noFill/>
                  </a:rPr>
                  <a:t> </a:t>
                </a:r>
              </a:p>
            </p:txBody>
          </p:sp>
        </mc:Fallback>
      </mc:AlternateContent>
      <p:sp>
        <p:nvSpPr>
          <p:cNvPr id="12" name="TextBox 11"/>
          <p:cNvSpPr txBox="1"/>
          <p:nvPr/>
        </p:nvSpPr>
        <p:spPr>
          <a:xfrm>
            <a:off x="4278154" y="1833967"/>
            <a:ext cx="888385" cy="523220"/>
          </a:xfrm>
          <a:prstGeom prst="rect">
            <a:avLst/>
          </a:prstGeom>
          <a:noFill/>
        </p:spPr>
        <p:txBody>
          <a:bodyPr wrap="none" rtlCol="0">
            <a:spAutoFit/>
          </a:bodyPr>
          <a:lstStyle/>
          <a:p>
            <a:r>
              <a:rPr lang="en-GB" sz="2800" dirty="0">
                <a:solidFill>
                  <a:prstClr val="black"/>
                </a:solidFill>
                <a:latin typeface="Calibri" panose="020F0502020204030204"/>
              </a:rPr>
              <a:t>8 cm</a:t>
            </a:r>
          </a:p>
        </p:txBody>
      </p:sp>
      <p:sp>
        <p:nvSpPr>
          <p:cNvPr id="13" name="TextBox 12"/>
          <p:cNvSpPr txBox="1"/>
          <p:nvPr/>
        </p:nvSpPr>
        <p:spPr>
          <a:xfrm>
            <a:off x="4596450" y="3365091"/>
            <a:ext cx="1237839" cy="523220"/>
          </a:xfrm>
          <a:prstGeom prst="rect">
            <a:avLst/>
          </a:prstGeom>
          <a:noFill/>
        </p:spPr>
        <p:txBody>
          <a:bodyPr wrap="none" rtlCol="0">
            <a:spAutoFit/>
          </a:bodyPr>
          <a:lstStyle/>
          <a:p>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 cm</a:t>
            </a:r>
          </a:p>
        </p:txBody>
      </p:sp>
      <p:cxnSp>
        <p:nvCxnSpPr>
          <p:cNvPr id="14" name="Straight Arrow Connector 13"/>
          <p:cNvCxnSpPr/>
          <p:nvPr/>
        </p:nvCxnSpPr>
        <p:spPr>
          <a:xfrm flipV="1">
            <a:off x="6431857" y="1862732"/>
            <a:ext cx="0" cy="230811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653986" y="564054"/>
            <a:ext cx="5918983"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53985" y="1936021"/>
            <a:ext cx="3884928"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3046" y="4385667"/>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18" name="TextBox 17"/>
          <p:cNvSpPr txBox="1"/>
          <p:nvPr/>
        </p:nvSpPr>
        <p:spPr>
          <a:xfrm>
            <a:off x="5147951" y="10104"/>
            <a:ext cx="1071127" cy="523220"/>
          </a:xfrm>
          <a:prstGeom prst="rect">
            <a:avLst/>
          </a:prstGeom>
          <a:noFill/>
        </p:spPr>
        <p:txBody>
          <a:bodyPr wrap="none" rtlCol="0">
            <a:spAutoFit/>
          </a:bodyPr>
          <a:lstStyle/>
          <a:p>
            <a:r>
              <a:rPr lang="en-GB" sz="2800" dirty="0">
                <a:solidFill>
                  <a:prstClr val="black"/>
                </a:solidFill>
                <a:latin typeface="Calibri" panose="020F0502020204030204"/>
              </a:rPr>
              <a:t>13 cm</a:t>
            </a:r>
          </a:p>
        </p:txBody>
      </p:sp>
      <p:sp>
        <p:nvSpPr>
          <p:cNvPr id="19" name="TextBox 18"/>
          <p:cNvSpPr txBox="1"/>
          <p:nvPr/>
        </p:nvSpPr>
        <p:spPr>
          <a:xfrm>
            <a:off x="4278154" y="1833967"/>
            <a:ext cx="888385" cy="523220"/>
          </a:xfrm>
          <a:prstGeom prst="rect">
            <a:avLst/>
          </a:prstGeom>
          <a:noFill/>
        </p:spPr>
        <p:txBody>
          <a:bodyPr wrap="none" rtlCol="0">
            <a:spAutoFit/>
          </a:bodyPr>
          <a:lstStyle/>
          <a:p>
            <a:r>
              <a:rPr lang="en-GB" sz="2800" dirty="0">
                <a:solidFill>
                  <a:prstClr val="black"/>
                </a:solidFill>
                <a:latin typeface="Calibri" panose="020F0502020204030204"/>
              </a:rPr>
              <a:t>8 cm</a:t>
            </a:r>
          </a:p>
        </p:txBody>
      </p:sp>
      <p:sp>
        <p:nvSpPr>
          <p:cNvPr id="20" name="TextBox 19"/>
          <p:cNvSpPr txBox="1"/>
          <p:nvPr/>
        </p:nvSpPr>
        <p:spPr>
          <a:xfrm>
            <a:off x="1630606" y="5296022"/>
            <a:ext cx="7391856" cy="523220"/>
          </a:xfrm>
          <a:prstGeom prst="rect">
            <a:avLst/>
          </a:prstGeom>
          <a:noFill/>
        </p:spPr>
        <p:txBody>
          <a:bodyPr wrap="square" rtlCol="0">
            <a:spAutoFit/>
          </a:bodyPr>
          <a:lstStyle/>
          <a:p>
            <a:r>
              <a:rPr lang="en-GB" sz="2800" dirty="0">
                <a:solidFill>
                  <a:prstClr val="black"/>
                </a:solidFill>
                <a:latin typeface="Calibri" panose="020F0502020204030204"/>
              </a:rPr>
              <a:t>3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13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9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5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6 cm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8 cm</a:t>
            </a:r>
          </a:p>
        </p:txBody>
      </p:sp>
      <p:sp>
        <p:nvSpPr>
          <p:cNvPr id="21" name="TextBox 20"/>
          <p:cNvSpPr txBox="1"/>
          <p:nvPr/>
        </p:nvSpPr>
        <p:spPr>
          <a:xfrm>
            <a:off x="8243669" y="5315098"/>
            <a:ext cx="1420582" cy="523220"/>
          </a:xfrm>
          <a:prstGeom prst="rect">
            <a:avLst/>
          </a:prstGeom>
          <a:noFill/>
        </p:spPr>
        <p:txBody>
          <a:bodyPr wrap="none" rtlCol="0">
            <a:spAutoFit/>
          </a:bodyPr>
          <a:lstStyle/>
          <a:p>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44 cm</a:t>
            </a:r>
          </a:p>
        </p:txBody>
      </p:sp>
    </p:spTree>
    <p:custDataLst>
      <p:tags r:id="rId1"/>
    </p:custDataLst>
    <p:extLst>
      <p:ext uri="{BB962C8B-B14F-4D97-AF65-F5344CB8AC3E}">
        <p14:creationId xmlns:p14="http://schemas.microsoft.com/office/powerpoint/2010/main" val="39877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Horizontal)">
                                      <p:cBhvr>
                                        <p:cTn id="17" dur="500"/>
                                        <p:tgtEl>
                                          <p:spTgt spid="14"/>
                                        </p:tgtEl>
                                      </p:cBhvr>
                                    </p:animEffect>
                                  </p:childTnLst>
                                </p:cTn>
                              </p:par>
                              <p:par>
                                <p:cTn id="18" presetID="16" presetClass="entr" presetSubtype="4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44444E-6 -4.81481E-6 L 0.26909 0.00973 " pathEditMode="relative" rAng="0" ptsTypes="AA">
                                      <p:cBhvr>
                                        <p:cTn id="24" dur="2000" fill="hold"/>
                                        <p:tgtEl>
                                          <p:spTgt spid="14"/>
                                        </p:tgtEl>
                                        <p:attrNameLst>
                                          <p:attrName>ppt_x</p:attrName>
                                          <p:attrName>ppt_y</p:attrName>
                                        </p:attrNameLst>
                                      </p:cBhvr>
                                      <p:rCtr x="13455" y="486"/>
                                    </p:animMotion>
                                  </p:childTnLst>
                                </p:cTn>
                              </p:par>
                              <p:par>
                                <p:cTn id="25" presetID="42" presetClass="path" presetSubtype="0" accel="50000" decel="50000" fill="hold" nodeType="withEffect">
                                  <p:stCondLst>
                                    <p:cond delay="0"/>
                                  </p:stCondLst>
                                  <p:childTnLst>
                                    <p:animMotion origin="layout" path="M 3.33333E-6 -3.7037E-7 L 0.69548 0.00324 " pathEditMode="relative" rAng="0" ptsTypes="AA">
                                      <p:cBhvr>
                                        <p:cTn id="26" dur="2000" fill="hold"/>
                                        <p:tgtEl>
                                          <p:spTgt spid="9"/>
                                        </p:tgtEl>
                                        <p:attrNameLst>
                                          <p:attrName>ppt_x</p:attrName>
                                          <p:attrName>ppt_y</p:attrName>
                                        </p:attrNameLst>
                                      </p:cBhvr>
                                      <p:rCtr x="34774" y="162"/>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2.22222E-6 4.07407E-6 L 0.00347 0.59745 " pathEditMode="relative" rAng="0" ptsTypes="AA">
                                      <p:cBhvr>
                                        <p:cTn id="54" dur="2000" fill="hold"/>
                                        <p:tgtEl>
                                          <p:spTgt spid="15"/>
                                        </p:tgtEl>
                                        <p:attrNameLst>
                                          <p:attrName>ppt_x</p:attrName>
                                          <p:attrName>ppt_y</p:attrName>
                                        </p:attrNameLst>
                                      </p:cBhvr>
                                      <p:rCtr x="174" y="29861"/>
                                    </p:animMotion>
                                  </p:childTnLst>
                                </p:cTn>
                              </p:par>
                              <p:par>
                                <p:cTn id="55" presetID="42" presetClass="path" presetSubtype="0" accel="50000" decel="50000" fill="hold" nodeType="withEffect">
                                  <p:stCondLst>
                                    <p:cond delay="0"/>
                                  </p:stCondLst>
                                  <p:childTnLst>
                                    <p:animMotion origin="layout" path="M 2.5E-6 2.59259E-6 L -0.00035 0.35717 " pathEditMode="relative" rAng="0" ptsTypes="AA">
                                      <p:cBhvr>
                                        <p:cTn id="56" dur="2000" fill="hold"/>
                                        <p:tgtEl>
                                          <p:spTgt spid="16"/>
                                        </p:tgtEl>
                                        <p:attrNameLst>
                                          <p:attrName>ppt_x</p:attrName>
                                          <p:attrName>ppt_y</p:attrName>
                                        </p:attrNameLst>
                                      </p:cBhvr>
                                      <p:rCtr x="-17" y="17847"/>
                                    </p:animMotion>
                                  </p:childTnLst>
                                </p:cTn>
                              </p:par>
                              <p:par>
                                <p:cTn id="57" presetID="42" presetClass="path" presetSubtype="0" accel="50000" decel="50000" fill="hold" grpId="0" nodeType="withEffect">
                                  <p:stCondLst>
                                    <p:cond delay="0"/>
                                  </p:stCondLst>
                                  <p:childTnLst>
                                    <p:animMotion origin="layout" path="M 4.44444E-6 1.11111E-6 L 0.00434 0.6794 " pathEditMode="relative" rAng="0" ptsTypes="AA">
                                      <p:cBhvr>
                                        <p:cTn id="58" dur="2000" fill="hold"/>
                                        <p:tgtEl>
                                          <p:spTgt spid="6"/>
                                        </p:tgtEl>
                                        <p:attrNameLst>
                                          <p:attrName>ppt_x</p:attrName>
                                          <p:attrName>ppt_y</p:attrName>
                                        </p:attrNameLst>
                                      </p:cBhvr>
                                      <p:rCtr x="208" y="33958"/>
                                    </p:animMotion>
                                  </p:childTnLst>
                                </p:cTn>
                              </p:par>
                              <p:par>
                                <p:cTn id="59" presetID="42" presetClass="path" presetSubtype="0" accel="50000" decel="50000" fill="hold" grpId="0" nodeType="withEffect">
                                  <p:stCondLst>
                                    <p:cond delay="0"/>
                                  </p:stCondLst>
                                  <p:childTnLst>
                                    <p:animMotion origin="layout" path="M 3.61111E-6 4.44444E-6 L -0.00122 0.29421 " pathEditMode="relative" rAng="0" ptsTypes="AA">
                                      <p:cBhvr>
                                        <p:cTn id="60" dur="2000" fill="hold"/>
                                        <p:tgtEl>
                                          <p:spTgt spid="12"/>
                                        </p:tgtEl>
                                        <p:attrNameLst>
                                          <p:attrName>ppt_x</p:attrName>
                                          <p:attrName>ppt_y</p:attrName>
                                        </p:attrNameLst>
                                      </p:cBhvr>
                                      <p:rCtr x="-69" y="14699"/>
                                    </p:animMotion>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xit" presetSubtype="0" fill="hold"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7"/>
                                        </p:tgtEl>
                                      </p:cBhvr>
                                    </p:animEffect>
                                    <p:set>
                                      <p:cBhvr>
                                        <p:cTn id="101" dur="1" fill="hold">
                                          <p:stCondLst>
                                            <p:cond delay="499"/>
                                          </p:stCondLst>
                                        </p:cTn>
                                        <p:tgtEl>
                                          <p:spTgt spid="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P spid="11" grpId="1"/>
      <p:bldP spid="12" grpId="0"/>
      <p:bldP spid="12" grpId="1"/>
      <p:bldP spid="13" grpId="0"/>
      <p:bldP spid="13" grpId="1"/>
      <p:bldP spid="17"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56035" y="569226"/>
            <a:ext cx="747045" cy="747045"/>
          </a:xfrm>
          <a:prstGeom prst="rect">
            <a:avLst/>
          </a:prstGeom>
        </p:spPr>
      </p:pic>
      <p:sp>
        <p:nvSpPr>
          <p:cNvPr id="3" name="TextBox 2"/>
          <p:cNvSpPr txBox="1"/>
          <p:nvPr/>
        </p:nvSpPr>
        <p:spPr>
          <a:xfrm>
            <a:off x="7258878" y="711915"/>
            <a:ext cx="2095136" cy="461665"/>
          </a:xfrm>
          <a:prstGeom prst="rect">
            <a:avLst/>
          </a:prstGeom>
          <a:noFill/>
        </p:spPr>
        <p:txBody>
          <a:bodyPr wrap="square" rtlCol="0">
            <a:spAutoFit/>
          </a:bodyPr>
          <a:lstStyle/>
          <a:p>
            <a:r>
              <a:rPr lang="en-GB" sz="2400" dirty="0">
                <a:solidFill>
                  <a:prstClr val="black"/>
                </a:solidFill>
                <a:latin typeface="Calibri" panose="020F0502020204030204" pitchFamily="34" charset="0"/>
                <a:cs typeface="Calibri" panose="020F0502020204030204" pitchFamily="34" charset="0"/>
              </a:rPr>
              <a:t>Have a think</a:t>
            </a:r>
          </a:p>
        </p:txBody>
      </p:sp>
      <p:sp>
        <p:nvSpPr>
          <p:cNvPr id="4" name="TextBox 3"/>
          <p:cNvSpPr txBox="1"/>
          <p:nvPr/>
        </p:nvSpPr>
        <p:spPr>
          <a:xfrm>
            <a:off x="1928278" y="508635"/>
            <a:ext cx="476412" cy="523220"/>
          </a:xfrm>
          <a:prstGeom prst="rect">
            <a:avLst/>
          </a:prstGeom>
          <a:noFill/>
        </p:spPr>
        <p:txBody>
          <a:bodyPr wrap="none" rtlCol="0">
            <a:spAutoFit/>
          </a:bodyPr>
          <a:lstStyle/>
          <a:p>
            <a:r>
              <a:rPr lang="en-GB" sz="2800" dirty="0">
                <a:solidFill>
                  <a:prstClr val="black"/>
                </a:solidFill>
                <a:latin typeface="Calibri" panose="020F0502020204030204"/>
              </a:rPr>
              <a:t>1)</a:t>
            </a:r>
          </a:p>
        </p:txBody>
      </p:sp>
      <p:sp>
        <p:nvSpPr>
          <p:cNvPr id="5" name="TextBox 4"/>
          <p:cNvSpPr txBox="1"/>
          <p:nvPr/>
        </p:nvSpPr>
        <p:spPr>
          <a:xfrm>
            <a:off x="6069051" y="1670900"/>
            <a:ext cx="646723" cy="523220"/>
          </a:xfrm>
          <a:prstGeom prst="rect">
            <a:avLst/>
          </a:prstGeom>
          <a:noFill/>
        </p:spPr>
        <p:txBody>
          <a:bodyPr wrap="square" rtlCol="0">
            <a:spAutoFit/>
          </a:bodyPr>
          <a:lstStyle/>
          <a:p>
            <a:r>
              <a:rPr lang="en-GB" sz="2800" dirty="0">
                <a:solidFill>
                  <a:prstClr val="black"/>
                </a:solidFill>
                <a:latin typeface="Calibri" panose="020F0502020204030204"/>
              </a:rPr>
              <a:t>2)</a:t>
            </a:r>
          </a:p>
        </p:txBody>
      </p:sp>
      <p:sp>
        <p:nvSpPr>
          <p:cNvPr id="6" name="TextBox 5"/>
          <p:cNvSpPr txBox="1"/>
          <p:nvPr/>
        </p:nvSpPr>
        <p:spPr>
          <a:xfrm>
            <a:off x="2930104" y="3529542"/>
            <a:ext cx="476412" cy="523220"/>
          </a:xfrm>
          <a:prstGeom prst="rect">
            <a:avLst/>
          </a:prstGeom>
          <a:noFill/>
        </p:spPr>
        <p:txBody>
          <a:bodyPr wrap="none" rtlCol="0">
            <a:spAutoFit/>
          </a:bodyPr>
          <a:lstStyle/>
          <a:p>
            <a:r>
              <a:rPr lang="en-GB" sz="2800" dirty="0">
                <a:solidFill>
                  <a:prstClr val="black"/>
                </a:solidFill>
                <a:latin typeface="Calibri" panose="020F0502020204030204"/>
              </a:rPr>
              <a:t>3)</a:t>
            </a:r>
          </a:p>
        </p:txBody>
      </p:sp>
      <p:sp>
        <p:nvSpPr>
          <p:cNvPr id="9" name="Rectangle 8"/>
          <p:cNvSpPr/>
          <p:nvPr/>
        </p:nvSpPr>
        <p:spPr>
          <a:xfrm>
            <a:off x="4125693" y="478385"/>
            <a:ext cx="760143" cy="430887"/>
          </a:xfrm>
          <a:prstGeom prst="rect">
            <a:avLst/>
          </a:prstGeom>
        </p:spPr>
        <p:txBody>
          <a:bodyPr wrap="none">
            <a:spAutoFit/>
          </a:bodyPr>
          <a:lstStyle/>
          <a:p>
            <a:pPr algn="ctr"/>
            <a:r>
              <a:rPr lang="en-GB" sz="2200" dirty="0">
                <a:solidFill>
                  <a:srgbClr val="0070C0"/>
                </a:solidFill>
                <a:latin typeface="Calibri" panose="020F0502020204030204"/>
              </a:rPr>
              <a:t>30 m</a:t>
            </a:r>
          </a:p>
        </p:txBody>
      </p:sp>
      <p:sp>
        <p:nvSpPr>
          <p:cNvPr id="10" name="Rectangle 9"/>
          <p:cNvSpPr/>
          <p:nvPr/>
        </p:nvSpPr>
        <p:spPr>
          <a:xfrm>
            <a:off x="2466630" y="409032"/>
            <a:ext cx="913905" cy="1980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1" name="Rectangle 10"/>
          <p:cNvSpPr/>
          <p:nvPr/>
        </p:nvSpPr>
        <p:spPr>
          <a:xfrm rot="5400000">
            <a:off x="2890163" y="1133755"/>
            <a:ext cx="1502408" cy="23494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2" name="TextBox 11"/>
          <p:cNvSpPr txBox="1"/>
          <p:nvPr/>
        </p:nvSpPr>
        <p:spPr>
          <a:xfrm>
            <a:off x="3762739" y="1198292"/>
            <a:ext cx="617477" cy="430887"/>
          </a:xfrm>
          <a:prstGeom prst="rect">
            <a:avLst/>
          </a:prstGeom>
          <a:noFill/>
        </p:spPr>
        <p:txBody>
          <a:bodyPr wrap="none" rtlCol="0">
            <a:spAutoFit/>
          </a:bodyPr>
          <a:lstStyle/>
          <a:p>
            <a:r>
              <a:rPr lang="en-GB" sz="2200" dirty="0">
                <a:solidFill>
                  <a:prstClr val="black"/>
                </a:solidFill>
                <a:latin typeface="Calibri" panose="020F0502020204030204"/>
              </a:rPr>
              <a:t>5 m</a:t>
            </a:r>
          </a:p>
        </p:txBody>
      </p:sp>
      <p:sp>
        <p:nvSpPr>
          <p:cNvPr id="13" name="TextBox 12"/>
          <p:cNvSpPr txBox="1"/>
          <p:nvPr/>
        </p:nvSpPr>
        <p:spPr>
          <a:xfrm>
            <a:off x="1873597" y="1517013"/>
            <a:ext cx="617477" cy="430887"/>
          </a:xfrm>
          <a:prstGeom prst="rect">
            <a:avLst/>
          </a:prstGeom>
          <a:noFill/>
        </p:spPr>
        <p:txBody>
          <a:bodyPr wrap="none" rtlCol="0">
            <a:spAutoFit/>
          </a:bodyPr>
          <a:lstStyle/>
          <a:p>
            <a:r>
              <a:rPr lang="en-GB" sz="2200" dirty="0">
                <a:solidFill>
                  <a:prstClr val="black"/>
                </a:solidFill>
                <a:latin typeface="Calibri" panose="020F0502020204030204"/>
              </a:rPr>
              <a:t>8 m</a:t>
            </a:r>
          </a:p>
        </p:txBody>
      </p:sp>
      <p:sp>
        <p:nvSpPr>
          <p:cNvPr id="14" name="TextBox 13"/>
          <p:cNvSpPr txBox="1"/>
          <p:nvPr/>
        </p:nvSpPr>
        <p:spPr>
          <a:xfrm>
            <a:off x="4762420" y="1994067"/>
            <a:ext cx="617477" cy="430887"/>
          </a:xfrm>
          <a:prstGeom prst="rect">
            <a:avLst/>
          </a:prstGeom>
          <a:noFill/>
        </p:spPr>
        <p:txBody>
          <a:bodyPr wrap="none" rtlCol="0">
            <a:spAutoFit/>
          </a:bodyPr>
          <a:lstStyle/>
          <a:p>
            <a:r>
              <a:rPr lang="en-GB" sz="2200" dirty="0">
                <a:solidFill>
                  <a:prstClr val="black"/>
                </a:solidFill>
                <a:latin typeface="Calibri" panose="020F0502020204030204"/>
              </a:rPr>
              <a:t>5 m</a:t>
            </a:r>
          </a:p>
        </p:txBody>
      </p:sp>
      <p:sp>
        <p:nvSpPr>
          <p:cNvPr id="15" name="TextBox 14"/>
          <p:cNvSpPr txBox="1"/>
          <p:nvPr/>
        </p:nvSpPr>
        <p:spPr>
          <a:xfrm>
            <a:off x="3316374" y="2968371"/>
            <a:ext cx="617477" cy="430887"/>
          </a:xfrm>
          <a:prstGeom prst="rect">
            <a:avLst/>
          </a:prstGeom>
          <a:noFill/>
        </p:spPr>
        <p:txBody>
          <a:bodyPr wrap="none" rtlCol="0">
            <a:spAutoFit/>
          </a:bodyPr>
          <a:lstStyle/>
          <a:p>
            <a:r>
              <a:rPr lang="en-GB" sz="2200" dirty="0">
                <a:solidFill>
                  <a:prstClr val="black"/>
                </a:solidFill>
                <a:latin typeface="Calibri" panose="020F0502020204030204"/>
              </a:rPr>
              <a:t>7 m</a:t>
            </a:r>
          </a:p>
        </p:txBody>
      </p:sp>
      <p:cxnSp>
        <p:nvCxnSpPr>
          <p:cNvPr id="16" name="Straight Arrow Connector 15"/>
          <p:cNvCxnSpPr/>
          <p:nvPr/>
        </p:nvCxnSpPr>
        <p:spPr>
          <a:xfrm flipV="1">
            <a:off x="3462985" y="409033"/>
            <a:ext cx="0" cy="111324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59300" y="727128"/>
            <a:ext cx="617477" cy="430887"/>
          </a:xfrm>
          <a:prstGeom prst="rect">
            <a:avLst/>
          </a:prstGeom>
        </p:spPr>
        <p:txBody>
          <a:bodyPr wrap="none">
            <a:spAutoFit/>
          </a:bodyPr>
          <a:lstStyle/>
          <a:p>
            <a:pPr algn="ctr"/>
            <a:r>
              <a:rPr lang="en-GB" sz="2200" dirty="0">
                <a:solidFill>
                  <a:srgbClr val="FF0000"/>
                </a:solidFill>
                <a:latin typeface="Calibri" panose="020F0502020204030204"/>
              </a:rPr>
              <a:t>3 m</a:t>
            </a:r>
          </a:p>
        </p:txBody>
      </p:sp>
      <p:sp>
        <p:nvSpPr>
          <p:cNvPr id="18" name="Rectangle 17"/>
          <p:cNvSpPr/>
          <p:nvPr/>
        </p:nvSpPr>
        <p:spPr>
          <a:xfrm>
            <a:off x="8211459" y="2389898"/>
            <a:ext cx="913905" cy="19808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9" name="Rectangle 18"/>
          <p:cNvSpPr/>
          <p:nvPr/>
        </p:nvSpPr>
        <p:spPr>
          <a:xfrm rot="5400000">
            <a:off x="6886214" y="1741992"/>
            <a:ext cx="1053663" cy="234947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0" name="TextBox 19"/>
          <p:cNvSpPr txBox="1"/>
          <p:nvPr/>
        </p:nvSpPr>
        <p:spPr>
          <a:xfrm>
            <a:off x="6782076" y="3322422"/>
            <a:ext cx="878767" cy="430887"/>
          </a:xfrm>
          <a:prstGeom prst="rect">
            <a:avLst/>
          </a:prstGeom>
          <a:noFill/>
        </p:spPr>
        <p:txBody>
          <a:bodyPr wrap="none" rtlCol="0">
            <a:spAutoFit/>
          </a:bodyPr>
          <a:lstStyle/>
          <a:p>
            <a:r>
              <a:rPr lang="en-GB" sz="2200" dirty="0">
                <a:solidFill>
                  <a:prstClr val="black"/>
                </a:solidFill>
                <a:latin typeface="Calibri" panose="020F0502020204030204"/>
              </a:rPr>
              <a:t>10 cm</a:t>
            </a:r>
          </a:p>
        </p:txBody>
      </p:sp>
      <p:sp>
        <p:nvSpPr>
          <p:cNvPr id="21" name="TextBox 20"/>
          <p:cNvSpPr txBox="1"/>
          <p:nvPr/>
        </p:nvSpPr>
        <p:spPr>
          <a:xfrm>
            <a:off x="8363393" y="4254589"/>
            <a:ext cx="736099" cy="430887"/>
          </a:xfrm>
          <a:prstGeom prst="rect">
            <a:avLst/>
          </a:prstGeom>
          <a:noFill/>
        </p:spPr>
        <p:txBody>
          <a:bodyPr wrap="none" rtlCol="0">
            <a:spAutoFit/>
          </a:bodyPr>
          <a:lstStyle/>
          <a:p>
            <a:r>
              <a:rPr lang="en-GB" sz="2200" dirty="0">
                <a:solidFill>
                  <a:prstClr val="black"/>
                </a:solidFill>
                <a:latin typeface="Calibri" panose="020F0502020204030204"/>
              </a:rPr>
              <a:t>4 cm</a:t>
            </a:r>
          </a:p>
        </p:txBody>
      </p:sp>
      <p:sp>
        <p:nvSpPr>
          <p:cNvPr id="22" name="TextBox 21"/>
          <p:cNvSpPr txBox="1"/>
          <p:nvPr/>
        </p:nvSpPr>
        <p:spPr>
          <a:xfrm>
            <a:off x="5513607" y="2678204"/>
            <a:ext cx="736099" cy="430887"/>
          </a:xfrm>
          <a:prstGeom prst="rect">
            <a:avLst/>
          </a:prstGeom>
          <a:noFill/>
        </p:spPr>
        <p:txBody>
          <a:bodyPr wrap="none" rtlCol="0">
            <a:spAutoFit/>
          </a:bodyPr>
          <a:lstStyle/>
          <a:p>
            <a:r>
              <a:rPr lang="en-GB" sz="2200" dirty="0">
                <a:solidFill>
                  <a:prstClr val="black"/>
                </a:solidFill>
                <a:latin typeface="Calibri" panose="020F0502020204030204"/>
              </a:rPr>
              <a:t>6 cm</a:t>
            </a:r>
          </a:p>
        </p:txBody>
      </p:sp>
      <p:sp>
        <p:nvSpPr>
          <p:cNvPr id="23" name="TextBox 22"/>
          <p:cNvSpPr txBox="1"/>
          <p:nvPr/>
        </p:nvSpPr>
        <p:spPr>
          <a:xfrm>
            <a:off x="7538101" y="3696838"/>
            <a:ext cx="736099" cy="430887"/>
          </a:xfrm>
          <a:prstGeom prst="rect">
            <a:avLst/>
          </a:prstGeom>
          <a:noFill/>
        </p:spPr>
        <p:txBody>
          <a:bodyPr wrap="none" rtlCol="0">
            <a:spAutoFit/>
          </a:bodyPr>
          <a:lstStyle/>
          <a:p>
            <a:r>
              <a:rPr lang="en-GB" sz="2200" dirty="0">
                <a:solidFill>
                  <a:prstClr val="black"/>
                </a:solidFill>
                <a:latin typeface="Calibri" panose="020F0502020204030204"/>
              </a:rPr>
              <a:t>3 cm</a:t>
            </a:r>
          </a:p>
        </p:txBody>
      </p:sp>
      <p:sp>
        <p:nvSpPr>
          <p:cNvPr id="24" name="TextBox 23"/>
          <p:cNvSpPr txBox="1"/>
          <p:nvPr/>
        </p:nvSpPr>
        <p:spPr>
          <a:xfrm>
            <a:off x="9062623" y="2966509"/>
            <a:ext cx="736099" cy="430887"/>
          </a:xfrm>
          <a:prstGeom prst="rect">
            <a:avLst/>
          </a:prstGeom>
          <a:noFill/>
        </p:spPr>
        <p:txBody>
          <a:bodyPr wrap="none" rtlCol="0">
            <a:spAutoFit/>
          </a:bodyPr>
          <a:lstStyle/>
          <a:p>
            <a:r>
              <a:rPr lang="en-GB" sz="2200" dirty="0">
                <a:solidFill>
                  <a:prstClr val="black"/>
                </a:solidFill>
                <a:latin typeface="Calibri" panose="020F0502020204030204"/>
              </a:rPr>
              <a:t>9 cm</a:t>
            </a:r>
          </a:p>
        </p:txBody>
      </p:sp>
      <p:cxnSp>
        <p:nvCxnSpPr>
          <p:cNvPr id="25" name="Straight Arrow Connector 24"/>
          <p:cNvCxnSpPr/>
          <p:nvPr/>
        </p:nvCxnSpPr>
        <p:spPr>
          <a:xfrm flipV="1">
            <a:off x="6238307" y="2277253"/>
            <a:ext cx="2887057" cy="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312915" y="1890415"/>
            <a:ext cx="878766" cy="430887"/>
          </a:xfrm>
          <a:prstGeom prst="rect">
            <a:avLst/>
          </a:prstGeom>
        </p:spPr>
        <p:txBody>
          <a:bodyPr wrap="none">
            <a:spAutoFit/>
          </a:bodyPr>
          <a:lstStyle/>
          <a:p>
            <a:pPr algn="ctr"/>
            <a:r>
              <a:rPr lang="en-GB" sz="2200" dirty="0">
                <a:solidFill>
                  <a:srgbClr val="FF0000"/>
                </a:solidFill>
                <a:latin typeface="Calibri" panose="020F0502020204030204"/>
              </a:rPr>
              <a:t>14 cm</a:t>
            </a:r>
          </a:p>
        </p:txBody>
      </p:sp>
      <p:sp>
        <p:nvSpPr>
          <p:cNvPr id="27" name="Rectangle 26"/>
          <p:cNvSpPr/>
          <p:nvPr/>
        </p:nvSpPr>
        <p:spPr>
          <a:xfrm>
            <a:off x="8535964" y="1767339"/>
            <a:ext cx="878766" cy="430887"/>
          </a:xfrm>
          <a:prstGeom prst="rect">
            <a:avLst/>
          </a:prstGeom>
        </p:spPr>
        <p:txBody>
          <a:bodyPr wrap="none">
            <a:spAutoFit/>
          </a:bodyPr>
          <a:lstStyle/>
          <a:p>
            <a:pPr algn="ctr"/>
            <a:r>
              <a:rPr lang="en-GB" sz="2200" dirty="0">
                <a:solidFill>
                  <a:srgbClr val="0070C0"/>
                </a:solidFill>
                <a:latin typeface="Calibri" panose="020F0502020204030204"/>
              </a:rPr>
              <a:t>46 cm</a:t>
            </a:r>
          </a:p>
        </p:txBody>
      </p:sp>
      <p:sp>
        <p:nvSpPr>
          <p:cNvPr id="28" name="Rectangle 27"/>
          <p:cNvSpPr/>
          <p:nvPr/>
        </p:nvSpPr>
        <p:spPr>
          <a:xfrm>
            <a:off x="4209922" y="3782937"/>
            <a:ext cx="913905" cy="19808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9" name="Rectangle 28"/>
          <p:cNvSpPr/>
          <p:nvPr/>
        </p:nvSpPr>
        <p:spPr>
          <a:xfrm rot="5400000">
            <a:off x="4945489" y="3075920"/>
            <a:ext cx="838087" cy="46845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30" name="TextBox 29"/>
          <p:cNvSpPr txBox="1"/>
          <p:nvPr/>
        </p:nvSpPr>
        <p:spPr>
          <a:xfrm>
            <a:off x="4692580" y="5741669"/>
            <a:ext cx="878767" cy="430887"/>
          </a:xfrm>
          <a:prstGeom prst="rect">
            <a:avLst/>
          </a:prstGeom>
          <a:noFill/>
        </p:spPr>
        <p:txBody>
          <a:bodyPr wrap="none" rtlCol="0">
            <a:spAutoFit/>
          </a:bodyPr>
          <a:lstStyle/>
          <a:p>
            <a:r>
              <a:rPr lang="en-GB" sz="2200" dirty="0">
                <a:solidFill>
                  <a:prstClr val="black"/>
                </a:solidFill>
                <a:latin typeface="Calibri" panose="020F0502020204030204"/>
              </a:rPr>
              <a:t>23 cm</a:t>
            </a:r>
          </a:p>
        </p:txBody>
      </p:sp>
      <p:sp>
        <p:nvSpPr>
          <p:cNvPr id="31" name="TextBox 30"/>
          <p:cNvSpPr txBox="1"/>
          <p:nvPr/>
        </p:nvSpPr>
        <p:spPr>
          <a:xfrm>
            <a:off x="7752299" y="5179680"/>
            <a:ext cx="736099" cy="430887"/>
          </a:xfrm>
          <a:prstGeom prst="rect">
            <a:avLst/>
          </a:prstGeom>
          <a:noFill/>
        </p:spPr>
        <p:txBody>
          <a:bodyPr wrap="none" rtlCol="0">
            <a:spAutoFit/>
          </a:bodyPr>
          <a:lstStyle/>
          <a:p>
            <a:r>
              <a:rPr lang="en-GB" sz="2200" dirty="0">
                <a:solidFill>
                  <a:prstClr val="black"/>
                </a:solidFill>
                <a:latin typeface="Calibri" panose="020F0502020204030204"/>
              </a:rPr>
              <a:t>4 cm</a:t>
            </a:r>
          </a:p>
        </p:txBody>
      </p:sp>
      <p:sp>
        <p:nvSpPr>
          <p:cNvPr id="32" name="TextBox 31"/>
          <p:cNvSpPr txBox="1"/>
          <p:nvPr/>
        </p:nvSpPr>
        <p:spPr>
          <a:xfrm>
            <a:off x="2311877" y="5191908"/>
            <a:ext cx="736099" cy="430887"/>
          </a:xfrm>
          <a:prstGeom prst="rect">
            <a:avLst/>
          </a:prstGeom>
          <a:noFill/>
        </p:spPr>
        <p:txBody>
          <a:bodyPr wrap="none" rtlCol="0">
            <a:spAutoFit/>
          </a:bodyPr>
          <a:lstStyle/>
          <a:p>
            <a:r>
              <a:rPr lang="en-GB" sz="2200" dirty="0">
                <a:solidFill>
                  <a:prstClr val="black"/>
                </a:solidFill>
                <a:latin typeface="Calibri" panose="020F0502020204030204"/>
              </a:rPr>
              <a:t>4 cm</a:t>
            </a:r>
          </a:p>
        </p:txBody>
      </p:sp>
      <p:sp>
        <p:nvSpPr>
          <p:cNvPr id="33" name="TextBox 32"/>
          <p:cNvSpPr txBox="1"/>
          <p:nvPr/>
        </p:nvSpPr>
        <p:spPr>
          <a:xfrm>
            <a:off x="3421241" y="4074182"/>
            <a:ext cx="878767" cy="430887"/>
          </a:xfrm>
          <a:prstGeom prst="rect">
            <a:avLst/>
          </a:prstGeom>
          <a:noFill/>
        </p:spPr>
        <p:txBody>
          <a:bodyPr wrap="none" rtlCol="0">
            <a:spAutoFit/>
          </a:bodyPr>
          <a:lstStyle/>
          <a:p>
            <a:r>
              <a:rPr lang="en-GB" sz="2200" dirty="0">
                <a:solidFill>
                  <a:prstClr val="black"/>
                </a:solidFill>
                <a:latin typeface="Calibri" panose="020F0502020204030204"/>
              </a:rPr>
              <a:t>10 cm</a:t>
            </a:r>
          </a:p>
        </p:txBody>
      </p:sp>
      <p:sp>
        <p:nvSpPr>
          <p:cNvPr id="34" name="TextBox 33"/>
          <p:cNvSpPr txBox="1"/>
          <p:nvPr/>
        </p:nvSpPr>
        <p:spPr>
          <a:xfrm>
            <a:off x="4979972" y="5202834"/>
            <a:ext cx="476721" cy="430887"/>
          </a:xfrm>
          <a:prstGeom prst="rect">
            <a:avLst/>
          </a:prstGeom>
          <a:noFill/>
        </p:spPr>
        <p:txBody>
          <a:bodyPr wrap="square" rtlCol="0">
            <a:spAutoFit/>
          </a:bodyPr>
          <a:lstStyle/>
          <a:p>
            <a:r>
              <a:rPr lang="en-GB" sz="2200" dirty="0">
                <a:solidFill>
                  <a:prstClr val="black"/>
                </a:solidFill>
                <a:latin typeface="Calibri" panose="020F0502020204030204"/>
              </a:rPr>
              <a:t>2</a:t>
            </a:r>
          </a:p>
        </p:txBody>
      </p:sp>
      <p:sp>
        <p:nvSpPr>
          <p:cNvPr id="35" name="TextBox 34"/>
          <p:cNvSpPr txBox="1"/>
          <p:nvPr/>
        </p:nvSpPr>
        <p:spPr>
          <a:xfrm>
            <a:off x="5963011" y="4615298"/>
            <a:ext cx="878767" cy="430887"/>
          </a:xfrm>
          <a:prstGeom prst="rect">
            <a:avLst/>
          </a:prstGeom>
          <a:noFill/>
        </p:spPr>
        <p:txBody>
          <a:bodyPr wrap="none" rtlCol="0">
            <a:spAutoFit/>
          </a:bodyPr>
          <a:lstStyle/>
          <a:p>
            <a:r>
              <a:rPr lang="en-GB" sz="2200" dirty="0">
                <a:solidFill>
                  <a:prstClr val="black"/>
                </a:solidFill>
                <a:latin typeface="Calibri" panose="020F0502020204030204"/>
              </a:rPr>
              <a:t>14 cm</a:t>
            </a:r>
          </a:p>
        </p:txBody>
      </p:sp>
      <p:sp>
        <p:nvSpPr>
          <p:cNvPr id="36" name="TextBox 35"/>
          <p:cNvSpPr txBox="1"/>
          <p:nvPr/>
        </p:nvSpPr>
        <p:spPr>
          <a:xfrm>
            <a:off x="3356392" y="4615298"/>
            <a:ext cx="736099" cy="430887"/>
          </a:xfrm>
          <a:prstGeom prst="rect">
            <a:avLst/>
          </a:prstGeom>
          <a:noFill/>
        </p:spPr>
        <p:txBody>
          <a:bodyPr wrap="none" rtlCol="0">
            <a:spAutoFit/>
          </a:bodyPr>
          <a:lstStyle/>
          <a:p>
            <a:r>
              <a:rPr lang="en-GB" sz="2200" dirty="0">
                <a:solidFill>
                  <a:prstClr val="black"/>
                </a:solidFill>
                <a:latin typeface="Calibri" panose="020F0502020204030204"/>
              </a:rPr>
              <a:t>7 cm</a:t>
            </a:r>
          </a:p>
        </p:txBody>
      </p:sp>
      <p:cxnSp>
        <p:nvCxnSpPr>
          <p:cNvPr id="37" name="Straight Arrow Connector 36"/>
          <p:cNvCxnSpPr/>
          <p:nvPr/>
        </p:nvCxnSpPr>
        <p:spPr>
          <a:xfrm>
            <a:off x="4209922" y="3675941"/>
            <a:ext cx="88602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022328" y="5724815"/>
            <a:ext cx="4645441"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49777" y="5122963"/>
            <a:ext cx="1160144"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20450" y="5122963"/>
            <a:ext cx="2547319"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p:cNvSpPr txBox="1"/>
              <p:nvPr/>
            </p:nvSpPr>
            <p:spPr>
              <a:xfrm>
                <a:off x="3096607" y="5201372"/>
                <a:ext cx="3676006" cy="430887"/>
              </a:xfrm>
              <a:prstGeom prst="rect">
                <a:avLst/>
              </a:prstGeom>
              <a:noFill/>
            </p:spPr>
            <p:txBody>
              <a:bodyPr wrap="none" rtlCol="0">
                <a:spAutoFit/>
              </a:bodyPr>
              <a:lstStyle/>
              <a:p>
                <a:r>
                  <a:rPr lang="en-GB" sz="2200" dirty="0">
                    <a:solidFill>
                      <a:prstClr val="black"/>
                    </a:solidFill>
                    <a:latin typeface="Calibri" panose="020F0502020204030204"/>
                  </a:rPr>
                  <a:t>23 cm </a:t>
                </a:r>
                <a14:m>
                  <m:oMath xmlns:m="http://schemas.openxmlformats.org/officeDocument/2006/math">
                    <m:r>
                      <a:rPr lang="en-GB" sz="2200" i="1" dirty="0">
                        <a:solidFill>
                          <a:prstClr val="black"/>
                        </a:solidFill>
                        <a:latin typeface="Cambria Math" panose="02040503050406030204" pitchFamily="18" charset="0"/>
                        <a:ea typeface="Cambria Math" panose="02040503050406030204" pitchFamily="18" charset="0"/>
                      </a:rPr>
                      <m:t>=</m:t>
                    </m:r>
                  </m:oMath>
                </a14:m>
                <a:r>
                  <a:rPr lang="en-GB" sz="2200" dirty="0">
                    <a:solidFill>
                      <a:prstClr val="black"/>
                    </a:solidFill>
                    <a:latin typeface="Calibri" panose="020F0502020204030204"/>
                  </a:rPr>
                  <a:t> 7 cm </a:t>
                </a:r>
                <a14:m>
                  <m:oMath xmlns:m="http://schemas.openxmlformats.org/officeDocument/2006/math">
                    <m:r>
                      <a:rPr lang="en-GB" sz="2200" i="1" dirty="0">
                        <a:solidFill>
                          <a:prstClr val="black"/>
                        </a:solidFill>
                        <a:latin typeface="Cambria Math" panose="02040503050406030204" pitchFamily="18" charset="0"/>
                        <a:ea typeface="Cambria Math" panose="02040503050406030204" pitchFamily="18" charset="0"/>
                      </a:rPr>
                      <m:t>+</m:t>
                    </m:r>
                  </m:oMath>
                </a14:m>
                <a:r>
                  <a:rPr lang="en-GB" sz="2200" dirty="0">
                    <a:solidFill>
                      <a:prstClr val="black"/>
                    </a:solidFill>
                    <a:latin typeface="Calibri" panose="020F0502020204030204"/>
                    <a:ea typeface="Cambria Math" panose="02040503050406030204" pitchFamily="18" charset="0"/>
                  </a:rPr>
                  <a:t> </a:t>
                </a:r>
                <a:r>
                  <a:rPr lang="en-GB" sz="2200" dirty="0">
                    <a:solidFill>
                      <a:prstClr val="black"/>
                    </a:solidFill>
                    <a:latin typeface="Calibri" panose="020F0502020204030204"/>
                  </a:rPr>
                  <a:t>  cm </a:t>
                </a:r>
                <a14:m>
                  <m:oMath xmlns:m="http://schemas.openxmlformats.org/officeDocument/2006/math">
                    <m:r>
                      <a:rPr lang="en-GB" sz="2200" i="1" dirty="0">
                        <a:solidFill>
                          <a:prstClr val="black"/>
                        </a:solidFill>
                        <a:latin typeface="Cambria Math" panose="02040503050406030204" pitchFamily="18" charset="0"/>
                        <a:ea typeface="Cambria Math" panose="02040503050406030204" pitchFamily="18" charset="0"/>
                      </a:rPr>
                      <m:t>+</m:t>
                    </m:r>
                  </m:oMath>
                </a14:m>
                <a:r>
                  <a:rPr lang="en-GB" sz="2200" dirty="0">
                    <a:solidFill>
                      <a:prstClr val="black"/>
                    </a:solidFill>
                    <a:latin typeface="Calibri" panose="020F0502020204030204"/>
                    <a:ea typeface="Cambria Math" panose="02040503050406030204" pitchFamily="18" charset="0"/>
                  </a:rPr>
                  <a:t> </a:t>
                </a:r>
                <a:r>
                  <a:rPr lang="en-GB" sz="2200" dirty="0">
                    <a:solidFill>
                      <a:prstClr val="black"/>
                    </a:solidFill>
                    <a:latin typeface="Calibri" panose="020F0502020204030204"/>
                  </a:rPr>
                  <a:t>14 cm </a:t>
                </a:r>
              </a:p>
            </p:txBody>
          </p:sp>
        </mc:Choice>
        <mc:Fallback>
          <p:sp>
            <p:nvSpPr>
              <p:cNvPr id="41" name="TextBox 40"/>
              <p:cNvSpPr txBox="1">
                <a:spLocks noRot="1" noChangeAspect="1" noMove="1" noResize="1" noEditPoints="1" noAdjustHandles="1" noChangeArrowheads="1" noChangeShapeType="1" noTextEdit="1"/>
              </p:cNvSpPr>
              <p:nvPr/>
            </p:nvSpPr>
            <p:spPr>
              <a:xfrm>
                <a:off x="3096607" y="5201372"/>
                <a:ext cx="3676006" cy="430887"/>
              </a:xfrm>
              <a:prstGeom prst="rect">
                <a:avLst/>
              </a:prstGeom>
              <a:blipFill>
                <a:blip r:embed="rId4"/>
                <a:stretch>
                  <a:fillRect l="-2156" t="-9859" r="-1161" b="-28169"/>
                </a:stretch>
              </a:blipFill>
            </p:spPr>
            <p:txBody>
              <a:bodyPr/>
              <a:lstStyle/>
              <a:p>
                <a:r>
                  <a:rPr lang="en-GB">
                    <a:noFill/>
                  </a:rPr>
                  <a:t> </a:t>
                </a:r>
              </a:p>
            </p:txBody>
          </p:sp>
        </mc:Fallback>
      </mc:AlternateContent>
      <p:sp>
        <p:nvSpPr>
          <p:cNvPr id="42" name="TextBox 41"/>
          <p:cNvSpPr txBox="1"/>
          <p:nvPr/>
        </p:nvSpPr>
        <p:spPr>
          <a:xfrm>
            <a:off x="4980460" y="5206191"/>
            <a:ext cx="316112" cy="430887"/>
          </a:xfrm>
          <a:prstGeom prst="rect">
            <a:avLst/>
          </a:prstGeom>
          <a:noFill/>
        </p:spPr>
        <p:txBody>
          <a:bodyPr wrap="none" rtlCol="0">
            <a:spAutoFit/>
          </a:bodyPr>
          <a:lstStyle/>
          <a:p>
            <a:r>
              <a:rPr lang="en-GB" sz="2200" dirty="0">
                <a:solidFill>
                  <a:prstClr val="black"/>
                </a:solidFill>
                <a:latin typeface="Calibri" panose="020F0502020204030204"/>
              </a:rPr>
              <a:t>?</a:t>
            </a:r>
          </a:p>
        </p:txBody>
      </p:sp>
      <p:sp>
        <p:nvSpPr>
          <p:cNvPr id="43" name="TextBox 42"/>
          <p:cNvSpPr txBox="1"/>
          <p:nvPr/>
        </p:nvSpPr>
        <p:spPr>
          <a:xfrm>
            <a:off x="5064958" y="4074182"/>
            <a:ext cx="878767" cy="430887"/>
          </a:xfrm>
          <a:prstGeom prst="rect">
            <a:avLst/>
          </a:prstGeom>
          <a:noFill/>
        </p:spPr>
        <p:txBody>
          <a:bodyPr wrap="none" rtlCol="0">
            <a:spAutoFit/>
          </a:bodyPr>
          <a:lstStyle/>
          <a:p>
            <a:r>
              <a:rPr lang="en-GB" sz="2200" dirty="0">
                <a:solidFill>
                  <a:prstClr val="black"/>
                </a:solidFill>
                <a:latin typeface="Calibri" panose="020F0502020204030204"/>
              </a:rPr>
              <a:t>10 cm</a:t>
            </a:r>
          </a:p>
        </p:txBody>
      </p:sp>
      <p:sp>
        <p:nvSpPr>
          <p:cNvPr id="44" name="TextBox 43"/>
          <p:cNvSpPr txBox="1"/>
          <p:nvPr/>
        </p:nvSpPr>
        <p:spPr>
          <a:xfrm>
            <a:off x="4281823" y="3252676"/>
            <a:ext cx="736099" cy="430887"/>
          </a:xfrm>
          <a:prstGeom prst="rect">
            <a:avLst/>
          </a:prstGeom>
          <a:noFill/>
        </p:spPr>
        <p:txBody>
          <a:bodyPr wrap="none" rtlCol="0">
            <a:spAutoFit/>
          </a:bodyPr>
          <a:lstStyle/>
          <a:p>
            <a:r>
              <a:rPr lang="en-GB" sz="2200" dirty="0">
                <a:solidFill>
                  <a:srgbClr val="FF0000"/>
                </a:solidFill>
                <a:latin typeface="Calibri" panose="020F0502020204030204"/>
              </a:rPr>
              <a:t>2 cm</a:t>
            </a:r>
          </a:p>
        </p:txBody>
      </p:sp>
      <p:sp>
        <p:nvSpPr>
          <p:cNvPr id="45" name="Rectangle 44"/>
          <p:cNvSpPr/>
          <p:nvPr/>
        </p:nvSpPr>
        <p:spPr>
          <a:xfrm>
            <a:off x="7924009" y="5633721"/>
            <a:ext cx="878766" cy="430887"/>
          </a:xfrm>
          <a:prstGeom prst="rect">
            <a:avLst/>
          </a:prstGeom>
        </p:spPr>
        <p:txBody>
          <a:bodyPr wrap="none">
            <a:spAutoFit/>
          </a:bodyPr>
          <a:lstStyle/>
          <a:p>
            <a:pPr algn="ctr"/>
            <a:r>
              <a:rPr lang="en-GB" sz="2200" dirty="0">
                <a:solidFill>
                  <a:srgbClr val="0070C0"/>
                </a:solidFill>
                <a:latin typeface="Calibri" panose="020F0502020204030204"/>
              </a:rPr>
              <a:t>74 cm</a:t>
            </a:r>
          </a:p>
        </p:txBody>
      </p:sp>
      <p:cxnSp>
        <p:nvCxnSpPr>
          <p:cNvPr id="47" name="Straight Arrow Connector 46"/>
          <p:cNvCxnSpPr/>
          <p:nvPr/>
        </p:nvCxnSpPr>
        <p:spPr>
          <a:xfrm>
            <a:off x="2473149" y="327968"/>
            <a:ext cx="88602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45050" y="-71850"/>
            <a:ext cx="617477" cy="430887"/>
          </a:xfrm>
          <a:prstGeom prst="rect">
            <a:avLst/>
          </a:prstGeom>
          <a:noFill/>
        </p:spPr>
        <p:txBody>
          <a:bodyPr wrap="none" rtlCol="0">
            <a:spAutoFit/>
          </a:bodyPr>
          <a:lstStyle/>
          <a:p>
            <a:r>
              <a:rPr lang="en-GB" sz="2200" dirty="0">
                <a:solidFill>
                  <a:srgbClr val="FF0000"/>
                </a:solidFill>
                <a:latin typeface="Calibri" panose="020F0502020204030204"/>
              </a:rPr>
              <a:t>2 m</a:t>
            </a:r>
          </a:p>
        </p:txBody>
      </p:sp>
    </p:spTree>
    <p:custDataLst>
      <p:tags r:id="rId1"/>
    </p:custDataLst>
    <p:extLst>
      <p:ext uri="{BB962C8B-B14F-4D97-AF65-F5344CB8AC3E}">
        <p14:creationId xmlns:p14="http://schemas.microsoft.com/office/powerpoint/2010/main" val="2583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0" nodeType="click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par>
                                <p:cTn id="54" presetID="26" presetClass="emph" presetSubtype="0" fill="hold" grpId="0" nodeType="withEffect">
                                  <p:stCondLst>
                                    <p:cond delay="0"/>
                                  </p:stCondLst>
                                  <p:childTnLst>
                                    <p:animEffect transition="out" filter="fade">
                                      <p:cBhvr>
                                        <p:cTn id="55" dur="500" tmFilter="0, 0; .2, .5; .8, .5; 1, 0"/>
                                        <p:tgtEl>
                                          <p:spTgt spid="21"/>
                                        </p:tgtEl>
                                      </p:cBhvr>
                                    </p:animEffect>
                                    <p:animScale>
                                      <p:cBhvr>
                                        <p:cTn id="56" dur="250" autoRev="1" fill="hold"/>
                                        <p:tgtEl>
                                          <p:spTgt spid="21"/>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xit" presetSubtype="0" fill="hold" grpId="1" nodeType="withEffect">
                                  <p:stCondLst>
                                    <p:cond delay="0"/>
                                  </p:stCondLst>
                                  <p:childTnLst>
                                    <p:animEffect transition="out" filter="fade">
                                      <p:cBhvr>
                                        <p:cTn id="100" dur="500"/>
                                        <p:tgtEl>
                                          <p:spTgt spid="42"/>
                                        </p:tgtEl>
                                      </p:cBhvr>
                                    </p:animEffect>
                                    <p:set>
                                      <p:cBhvr>
                                        <p:cTn id="101" dur="1" fill="hold">
                                          <p:stCondLst>
                                            <p:cond delay="499"/>
                                          </p:stCondLst>
                                        </p:cTn>
                                        <p:tgtEl>
                                          <p:spTgt spid="4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9"/>
                                        </p:tgtEl>
                                      </p:cBhvr>
                                    </p:animEffect>
                                    <p:set>
                                      <p:cBhvr>
                                        <p:cTn id="109" dur="1" fill="hold">
                                          <p:stCondLst>
                                            <p:cond delay="499"/>
                                          </p:stCondLst>
                                        </p:cTn>
                                        <p:tgtEl>
                                          <p:spTgt spid="3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40"/>
                                        </p:tgtEl>
                                      </p:cBhvr>
                                    </p:animEffect>
                                    <p:set>
                                      <p:cBhvr>
                                        <p:cTn id="112" dur="1" fill="hold">
                                          <p:stCondLst>
                                            <p:cond delay="499"/>
                                          </p:stCondLst>
                                        </p:cTn>
                                        <p:tgtEl>
                                          <p:spTgt spid="40"/>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41"/>
                                        </p:tgtEl>
                                      </p:cBhvr>
                                    </p:animEffect>
                                    <p:set>
                                      <p:cBhvr>
                                        <p:cTn id="115" dur="1" fill="hold">
                                          <p:stCondLst>
                                            <p:cond delay="499"/>
                                          </p:stCondLst>
                                        </p:cTn>
                                        <p:tgtEl>
                                          <p:spTgt spid="41"/>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7" grpId="0"/>
      <p:bldP spid="20" grpId="0"/>
      <p:bldP spid="21" grpId="0"/>
      <p:bldP spid="26" grpId="0"/>
      <p:bldP spid="27" grpId="0"/>
      <p:bldP spid="34" grpId="0"/>
      <p:bldP spid="34" grpId="1"/>
      <p:bldP spid="41" grpId="0"/>
      <p:bldP spid="41" grpId="1"/>
      <p:bldP spid="42" grpId="0"/>
      <p:bldP spid="42" grpId="1"/>
      <p:bldP spid="44" grpId="0"/>
      <p:bldP spid="45"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1 - 4 on the worksheet</a:t>
            </a:r>
          </a:p>
        </p:txBody>
      </p:sp>
    </p:spTree>
    <p:extLst>
      <p:ext uri="{BB962C8B-B14F-4D97-AF65-F5344CB8AC3E}">
        <p14:creationId xmlns:p14="http://schemas.microsoft.com/office/powerpoint/2010/main" val="378224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2786114" y="1173569"/>
            <a:ext cx="2505566" cy="1488859"/>
          </a:xfrm>
          <a:prstGeom prst="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4" name="TextBox 3"/>
          <p:cNvSpPr txBox="1"/>
          <p:nvPr/>
        </p:nvSpPr>
        <p:spPr>
          <a:xfrm>
            <a:off x="2364405" y="1568172"/>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5" name="TextBox 4"/>
          <p:cNvSpPr txBox="1"/>
          <p:nvPr/>
        </p:nvSpPr>
        <p:spPr>
          <a:xfrm>
            <a:off x="3573866" y="3170781"/>
            <a:ext cx="888385" cy="523220"/>
          </a:xfrm>
          <a:prstGeom prst="rect">
            <a:avLst/>
          </a:prstGeom>
          <a:noFill/>
        </p:spPr>
        <p:txBody>
          <a:bodyPr wrap="none" rtlCol="0">
            <a:spAutoFit/>
          </a:bodyPr>
          <a:lstStyle/>
          <a:p>
            <a:r>
              <a:rPr lang="en-GB" sz="2800" dirty="0">
                <a:solidFill>
                  <a:prstClr val="black"/>
                </a:solidFill>
                <a:latin typeface="Calibri" panose="020F0502020204030204"/>
              </a:rPr>
              <a:t>3 cm</a:t>
            </a:r>
          </a:p>
        </p:txBody>
      </p:sp>
      <p:sp>
        <p:nvSpPr>
          <p:cNvPr id="6" name="TextBox 5"/>
          <p:cNvSpPr txBox="1"/>
          <p:nvPr/>
        </p:nvSpPr>
        <p:spPr>
          <a:xfrm>
            <a:off x="6418725" y="1627385"/>
            <a:ext cx="1979901" cy="523220"/>
          </a:xfrm>
          <a:prstGeom prst="rect">
            <a:avLst/>
          </a:prstGeom>
          <a:noFill/>
        </p:spPr>
        <p:txBody>
          <a:bodyPr wrap="none" rtlCol="0">
            <a:spAutoFit/>
          </a:bodyPr>
          <a:lstStyle/>
          <a:p>
            <a:r>
              <a:rPr lang="en-GB" sz="2800" dirty="0">
                <a:solidFill>
                  <a:prstClr val="black"/>
                </a:solidFill>
                <a:latin typeface="Calibri" panose="020F0502020204030204"/>
              </a:rPr>
              <a:t>Perimeter</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mbria Math" panose="02040503050406030204" pitchFamily="18" charset="0"/>
                <a:ea typeface="Cambria Math" panose="02040503050406030204" pitchFamily="18" charset="0"/>
              </a:rPr>
              <a:t>=</a:t>
            </a:r>
          </a:p>
        </p:txBody>
      </p:sp>
      <p:sp>
        <p:nvSpPr>
          <p:cNvPr id="8" name="TextBox 7"/>
          <p:cNvSpPr txBox="1"/>
          <p:nvPr/>
        </p:nvSpPr>
        <p:spPr>
          <a:xfrm>
            <a:off x="8291493" y="1627385"/>
            <a:ext cx="1071127" cy="523220"/>
          </a:xfrm>
          <a:prstGeom prst="rect">
            <a:avLst/>
          </a:prstGeom>
          <a:noFill/>
        </p:spPr>
        <p:txBody>
          <a:bodyPr wrap="none" rtlCol="0">
            <a:spAutoFit/>
          </a:bodyPr>
          <a:lstStyle/>
          <a:p>
            <a:r>
              <a:rPr lang="en-GB" sz="2800" dirty="0">
                <a:solidFill>
                  <a:srgbClr val="0070C0"/>
                </a:solidFill>
                <a:latin typeface="Calibri" panose="020F0502020204030204"/>
              </a:rPr>
              <a:t>16 cm</a:t>
            </a:r>
          </a:p>
        </p:txBody>
      </p:sp>
      <p:sp>
        <p:nvSpPr>
          <p:cNvPr id="9" name="Rectangle 8"/>
          <p:cNvSpPr/>
          <p:nvPr/>
        </p:nvSpPr>
        <p:spPr>
          <a:xfrm rot="5400000">
            <a:off x="2786114" y="3680243"/>
            <a:ext cx="2505566" cy="1488859"/>
          </a:xfrm>
          <a:prstGeom prst="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10" name="TextBox 9"/>
          <p:cNvSpPr txBox="1"/>
          <p:nvPr/>
        </p:nvSpPr>
        <p:spPr>
          <a:xfrm>
            <a:off x="6411622" y="2801213"/>
            <a:ext cx="1979901" cy="523220"/>
          </a:xfrm>
          <a:prstGeom prst="rect">
            <a:avLst/>
          </a:prstGeom>
          <a:noFill/>
        </p:spPr>
        <p:txBody>
          <a:bodyPr wrap="none" rtlCol="0">
            <a:spAutoFit/>
          </a:bodyPr>
          <a:lstStyle/>
          <a:p>
            <a:r>
              <a:rPr lang="en-GB" sz="2800" dirty="0">
                <a:solidFill>
                  <a:prstClr val="black"/>
                </a:solidFill>
                <a:latin typeface="Calibri" panose="020F0502020204030204"/>
              </a:rPr>
              <a:t>Perimeter</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mbria Math" panose="02040503050406030204" pitchFamily="18" charset="0"/>
                <a:ea typeface="Cambria Math" panose="02040503050406030204" pitchFamily="18" charset="0"/>
              </a:rPr>
              <a:t>=</a:t>
            </a:r>
          </a:p>
        </p:txBody>
      </p:sp>
      <p:sp>
        <p:nvSpPr>
          <p:cNvPr id="11" name="TextBox 10"/>
          <p:cNvSpPr txBox="1"/>
          <p:nvPr/>
        </p:nvSpPr>
        <p:spPr>
          <a:xfrm>
            <a:off x="8391523" y="2801213"/>
            <a:ext cx="1071127" cy="523220"/>
          </a:xfrm>
          <a:prstGeom prst="rect">
            <a:avLst/>
          </a:prstGeom>
          <a:noFill/>
        </p:spPr>
        <p:txBody>
          <a:bodyPr wrap="none" rtlCol="0">
            <a:spAutoFit/>
          </a:bodyPr>
          <a:lstStyle/>
          <a:p>
            <a:r>
              <a:rPr lang="en-GB" sz="2800" dirty="0">
                <a:solidFill>
                  <a:prstClr val="black"/>
                </a:solidFill>
                <a:latin typeface="Calibri" panose="020F0502020204030204"/>
              </a:rPr>
              <a:t>32 cm</a:t>
            </a:r>
          </a:p>
        </p:txBody>
      </p:sp>
      <p:sp>
        <p:nvSpPr>
          <p:cNvPr id="12" name="TextBox 11"/>
          <p:cNvSpPr txBox="1"/>
          <p:nvPr/>
        </p:nvSpPr>
        <p:spPr>
          <a:xfrm>
            <a:off x="3604575" y="5623754"/>
            <a:ext cx="888385" cy="523220"/>
          </a:xfrm>
          <a:prstGeom prst="rect">
            <a:avLst/>
          </a:prstGeom>
          <a:noFill/>
        </p:spPr>
        <p:txBody>
          <a:bodyPr wrap="none" rtlCol="0">
            <a:spAutoFit/>
          </a:bodyPr>
          <a:lstStyle/>
          <a:p>
            <a:r>
              <a:rPr lang="en-GB" sz="2800" dirty="0">
                <a:solidFill>
                  <a:prstClr val="black"/>
                </a:solidFill>
                <a:latin typeface="Calibri" panose="020F0502020204030204"/>
              </a:rPr>
              <a:t>3 cm</a:t>
            </a:r>
          </a:p>
        </p:txBody>
      </p:sp>
      <p:sp>
        <p:nvSpPr>
          <p:cNvPr id="13" name="TextBox 12"/>
          <p:cNvSpPr txBox="1"/>
          <p:nvPr/>
        </p:nvSpPr>
        <p:spPr>
          <a:xfrm>
            <a:off x="2364404" y="4227050"/>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14" name="TextBox 13"/>
          <p:cNvSpPr txBox="1"/>
          <p:nvPr/>
        </p:nvSpPr>
        <p:spPr>
          <a:xfrm>
            <a:off x="4783328" y="1568172"/>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15" name="TextBox 14"/>
          <p:cNvSpPr txBox="1"/>
          <p:nvPr/>
        </p:nvSpPr>
        <p:spPr>
          <a:xfrm>
            <a:off x="4783328" y="4227050"/>
            <a:ext cx="888385" cy="523220"/>
          </a:xfrm>
          <a:prstGeom prst="rect">
            <a:avLst/>
          </a:prstGeom>
          <a:noFill/>
        </p:spPr>
        <p:txBody>
          <a:bodyPr wrap="none" rtlCol="0">
            <a:spAutoFit/>
          </a:bodyPr>
          <a:lstStyle/>
          <a:p>
            <a:r>
              <a:rPr lang="en-GB" sz="2800" dirty="0">
                <a:solidFill>
                  <a:prstClr val="black"/>
                </a:solidFill>
                <a:latin typeface="Calibri" panose="020F0502020204030204"/>
              </a:rPr>
              <a:t>5 cm</a:t>
            </a:r>
          </a:p>
        </p:txBody>
      </p:sp>
      <p:sp>
        <p:nvSpPr>
          <p:cNvPr id="16" name="TextBox 15"/>
          <p:cNvSpPr txBox="1"/>
          <p:nvPr/>
        </p:nvSpPr>
        <p:spPr>
          <a:xfrm>
            <a:off x="3604575" y="71476"/>
            <a:ext cx="888385" cy="523220"/>
          </a:xfrm>
          <a:prstGeom prst="rect">
            <a:avLst/>
          </a:prstGeom>
          <a:noFill/>
        </p:spPr>
        <p:txBody>
          <a:bodyPr wrap="none" rtlCol="0">
            <a:spAutoFit/>
          </a:bodyPr>
          <a:lstStyle/>
          <a:p>
            <a:r>
              <a:rPr lang="en-GB" sz="2800" dirty="0">
                <a:solidFill>
                  <a:prstClr val="black"/>
                </a:solidFill>
                <a:latin typeface="Calibri" panose="020F0502020204030204"/>
              </a:rPr>
              <a:t>3 cm</a:t>
            </a:r>
          </a:p>
        </p:txBody>
      </p:sp>
      <p:sp>
        <p:nvSpPr>
          <p:cNvPr id="17" name="TextBox 16"/>
          <p:cNvSpPr txBox="1"/>
          <p:nvPr/>
        </p:nvSpPr>
        <p:spPr>
          <a:xfrm>
            <a:off x="8391523" y="2801213"/>
            <a:ext cx="1071127" cy="523220"/>
          </a:xfrm>
          <a:prstGeom prst="rect">
            <a:avLst/>
          </a:prstGeom>
          <a:noFill/>
        </p:spPr>
        <p:txBody>
          <a:bodyPr wrap="none" rtlCol="0">
            <a:spAutoFit/>
          </a:bodyPr>
          <a:lstStyle/>
          <a:p>
            <a:r>
              <a:rPr lang="en-GB" sz="2800" dirty="0">
                <a:solidFill>
                  <a:srgbClr val="0070C0"/>
                </a:solidFill>
                <a:latin typeface="Calibri" panose="020F0502020204030204"/>
              </a:rPr>
              <a:t>26 cm</a:t>
            </a:r>
          </a:p>
        </p:txBody>
      </p:sp>
      <p:cxnSp>
        <p:nvCxnSpPr>
          <p:cNvPr id="18" name="Straight Arrow Connector 17"/>
          <p:cNvCxnSpPr/>
          <p:nvPr/>
        </p:nvCxnSpPr>
        <p:spPr>
          <a:xfrm flipH="1">
            <a:off x="5024627" y="3170781"/>
            <a:ext cx="828726" cy="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8615575" y="570982"/>
            <a:ext cx="747045" cy="747045"/>
          </a:xfrm>
          <a:prstGeom prst="rect">
            <a:avLst/>
          </a:prstGeom>
        </p:spPr>
      </p:pic>
      <p:sp>
        <p:nvSpPr>
          <p:cNvPr id="20" name="TextBox 19"/>
          <p:cNvSpPr txBox="1"/>
          <p:nvPr/>
        </p:nvSpPr>
        <p:spPr>
          <a:xfrm>
            <a:off x="6918418" y="713671"/>
            <a:ext cx="2095136" cy="461665"/>
          </a:xfrm>
          <a:prstGeom prst="rect">
            <a:avLst/>
          </a:prstGeom>
          <a:noFill/>
        </p:spPr>
        <p:txBody>
          <a:bodyPr wrap="square" rtlCol="0">
            <a:spAutoFit/>
          </a:bodyPr>
          <a:lstStyle/>
          <a:p>
            <a:r>
              <a:rPr lang="en-GB" sz="2400" dirty="0">
                <a:solidFill>
                  <a:prstClr val="black"/>
                </a:solidFill>
                <a:latin typeface="Calibri" panose="020F0502020204030204" pitchFamily="34" charset="0"/>
                <a:cs typeface="Calibri" panose="020F0502020204030204" pitchFamily="34" charset="0"/>
              </a:rPr>
              <a:t>Have a think</a:t>
            </a:r>
          </a:p>
        </p:txBody>
      </p:sp>
    </p:spTree>
    <p:custDataLst>
      <p:tags r:id="rId1"/>
    </p:custDataLst>
    <p:extLst>
      <p:ext uri="{BB962C8B-B14F-4D97-AF65-F5344CB8AC3E}">
        <p14:creationId xmlns:p14="http://schemas.microsoft.com/office/powerpoint/2010/main" val="14785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righ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nodeType="clickEffect">
                                  <p:stCondLst>
                                    <p:cond delay="0"/>
                                  </p:stCondLst>
                                  <p:childTnLst>
                                    <p:animScale>
                                      <p:cBhvr>
                                        <p:cTn id="63"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p:bldP spid="11" grpId="0"/>
      <p:bldP spid="11" grpId="1"/>
      <p:bldP spid="12" grpId="0"/>
      <p:bldP spid="13" grpId="0"/>
      <p:bldP spid="14" grpId="0"/>
      <p:bldP spid="15" grpId="0"/>
      <p:bldP spid="16"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870866" y="235197"/>
            <a:ext cx="747045" cy="747045"/>
          </a:xfrm>
          <a:prstGeom prst="rect">
            <a:avLst/>
          </a:prstGeom>
        </p:spPr>
      </p:pic>
      <p:sp>
        <p:nvSpPr>
          <p:cNvPr id="11" name="TextBox 10"/>
          <p:cNvSpPr txBox="1"/>
          <p:nvPr/>
        </p:nvSpPr>
        <p:spPr>
          <a:xfrm>
            <a:off x="7173709" y="377886"/>
            <a:ext cx="2095136" cy="461665"/>
          </a:xfrm>
          <a:prstGeom prst="rect">
            <a:avLst/>
          </a:prstGeom>
          <a:noFill/>
        </p:spPr>
        <p:txBody>
          <a:bodyPr wrap="square" rtlCol="0">
            <a:spAutoFit/>
          </a:bodyPr>
          <a:lstStyle/>
          <a:p>
            <a:r>
              <a:rPr lang="en-GB" sz="2400" dirty="0">
                <a:solidFill>
                  <a:prstClr val="black"/>
                </a:solidFill>
                <a:latin typeface="Calibri" panose="020F0502020204030204" pitchFamily="34" charset="0"/>
                <a:cs typeface="Calibri" panose="020F0502020204030204" pitchFamily="34" charset="0"/>
              </a:rPr>
              <a:t>Have a think</a:t>
            </a:r>
          </a:p>
        </p:txBody>
      </p:sp>
      <p:sp>
        <p:nvSpPr>
          <p:cNvPr id="12" name="Rectangle 11"/>
          <p:cNvSpPr/>
          <p:nvPr/>
        </p:nvSpPr>
        <p:spPr>
          <a:xfrm rot="10800000">
            <a:off x="3299393" y="2433425"/>
            <a:ext cx="3749460" cy="26797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prstClr val="white"/>
              </a:solidFill>
              <a:latin typeface="Calibri" panose="020F0502020204030204"/>
            </a:endParaRPr>
          </a:p>
        </p:txBody>
      </p:sp>
      <p:sp>
        <p:nvSpPr>
          <p:cNvPr id="13" name="Rectangle 12"/>
          <p:cNvSpPr/>
          <p:nvPr/>
        </p:nvSpPr>
        <p:spPr>
          <a:xfrm rot="10800000">
            <a:off x="3921341" y="3009429"/>
            <a:ext cx="2505566" cy="148885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prstClr val="white"/>
              </a:solidFill>
              <a:latin typeface="Calibri" panose="020F0502020204030204"/>
            </a:endParaRPr>
          </a:p>
        </p:txBody>
      </p:sp>
      <p:sp>
        <p:nvSpPr>
          <p:cNvPr id="14" name="TextBox 13"/>
          <p:cNvSpPr txBox="1"/>
          <p:nvPr/>
        </p:nvSpPr>
        <p:spPr>
          <a:xfrm>
            <a:off x="2191512" y="864885"/>
            <a:ext cx="7197740" cy="892552"/>
          </a:xfrm>
          <a:prstGeom prst="rect">
            <a:avLst/>
          </a:prstGeom>
          <a:noFill/>
        </p:spPr>
        <p:txBody>
          <a:bodyPr wrap="none" rtlCol="0">
            <a:spAutoFit/>
          </a:bodyPr>
          <a:lstStyle/>
          <a:p>
            <a:r>
              <a:rPr lang="en-GB" sz="2600" dirty="0">
                <a:solidFill>
                  <a:prstClr val="black"/>
                </a:solidFill>
                <a:latin typeface="Calibri" panose="020F0502020204030204"/>
              </a:rPr>
              <a:t>A photo frame is 15 cm long and 12 cm high.</a:t>
            </a:r>
          </a:p>
          <a:p>
            <a:r>
              <a:rPr lang="en-GB" sz="2600" dirty="0">
                <a:solidFill>
                  <a:prstClr val="black"/>
                </a:solidFill>
                <a:latin typeface="Calibri" panose="020F0502020204030204"/>
              </a:rPr>
              <a:t>The border around the photo window is 2 cm wide.</a:t>
            </a:r>
          </a:p>
        </p:txBody>
      </p:sp>
      <p:sp>
        <p:nvSpPr>
          <p:cNvPr id="15" name="TextBox 14"/>
          <p:cNvSpPr txBox="1"/>
          <p:nvPr/>
        </p:nvSpPr>
        <p:spPr>
          <a:xfrm>
            <a:off x="4721920" y="1902148"/>
            <a:ext cx="1003801" cy="492443"/>
          </a:xfrm>
          <a:prstGeom prst="rect">
            <a:avLst/>
          </a:prstGeom>
          <a:noFill/>
        </p:spPr>
        <p:txBody>
          <a:bodyPr wrap="none" rtlCol="0">
            <a:spAutoFit/>
          </a:bodyPr>
          <a:lstStyle/>
          <a:p>
            <a:r>
              <a:rPr lang="en-GB" sz="2600" dirty="0">
                <a:solidFill>
                  <a:prstClr val="black"/>
                </a:solidFill>
                <a:latin typeface="Calibri" panose="020F0502020204030204"/>
              </a:rPr>
              <a:t>15 cm</a:t>
            </a:r>
          </a:p>
        </p:txBody>
      </p:sp>
      <p:sp>
        <p:nvSpPr>
          <p:cNvPr id="16" name="TextBox 15"/>
          <p:cNvSpPr txBox="1"/>
          <p:nvPr/>
        </p:nvSpPr>
        <p:spPr>
          <a:xfrm>
            <a:off x="6264665" y="2478315"/>
            <a:ext cx="784189" cy="461665"/>
          </a:xfrm>
          <a:prstGeom prst="rect">
            <a:avLst/>
          </a:prstGeom>
          <a:noFill/>
        </p:spPr>
        <p:txBody>
          <a:bodyPr wrap="none" rtlCol="0">
            <a:spAutoFit/>
          </a:bodyPr>
          <a:lstStyle/>
          <a:p>
            <a:r>
              <a:rPr lang="en-GB" sz="2400" dirty="0">
                <a:solidFill>
                  <a:prstClr val="black"/>
                </a:solidFill>
                <a:latin typeface="Calibri" panose="020F0502020204030204"/>
              </a:rPr>
              <a:t>2 cm</a:t>
            </a:r>
          </a:p>
        </p:txBody>
      </p:sp>
      <p:sp>
        <p:nvSpPr>
          <p:cNvPr id="17" name="TextBox 16"/>
          <p:cNvSpPr txBox="1"/>
          <p:nvPr/>
        </p:nvSpPr>
        <p:spPr>
          <a:xfrm>
            <a:off x="2324214" y="5306962"/>
            <a:ext cx="6239016" cy="492443"/>
          </a:xfrm>
          <a:prstGeom prst="rect">
            <a:avLst/>
          </a:prstGeom>
          <a:noFill/>
        </p:spPr>
        <p:txBody>
          <a:bodyPr wrap="none" rtlCol="0">
            <a:spAutoFit/>
          </a:bodyPr>
          <a:lstStyle/>
          <a:p>
            <a:r>
              <a:rPr lang="en-GB" sz="2600" dirty="0">
                <a:solidFill>
                  <a:prstClr val="black"/>
                </a:solidFill>
                <a:latin typeface="Calibri" panose="020F0502020204030204"/>
              </a:rPr>
              <a:t>What is the perimeter of the photo window?</a:t>
            </a:r>
          </a:p>
        </p:txBody>
      </p:sp>
      <p:cxnSp>
        <p:nvCxnSpPr>
          <p:cNvPr id="18" name="Straight Arrow Connector 17"/>
          <p:cNvCxnSpPr/>
          <p:nvPr/>
        </p:nvCxnSpPr>
        <p:spPr>
          <a:xfrm>
            <a:off x="6298496" y="2425357"/>
            <a:ext cx="0" cy="5675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22042" y="4027805"/>
            <a:ext cx="784189" cy="461665"/>
          </a:xfrm>
          <a:prstGeom prst="rect">
            <a:avLst/>
          </a:prstGeom>
          <a:noFill/>
        </p:spPr>
        <p:txBody>
          <a:bodyPr wrap="none" rtlCol="0">
            <a:spAutoFit/>
          </a:bodyPr>
          <a:lstStyle/>
          <a:p>
            <a:r>
              <a:rPr lang="en-GB" sz="2400" dirty="0">
                <a:solidFill>
                  <a:prstClr val="black"/>
                </a:solidFill>
                <a:latin typeface="Calibri" panose="020F0502020204030204"/>
              </a:rPr>
              <a:t>2 cm</a:t>
            </a:r>
          </a:p>
        </p:txBody>
      </p:sp>
      <p:cxnSp>
        <p:nvCxnSpPr>
          <p:cNvPr id="20" name="Straight Arrow Connector 19"/>
          <p:cNvCxnSpPr/>
          <p:nvPr/>
        </p:nvCxnSpPr>
        <p:spPr>
          <a:xfrm>
            <a:off x="3320823" y="4067933"/>
            <a:ext cx="57490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16335" y="3507636"/>
            <a:ext cx="1003801" cy="492443"/>
          </a:xfrm>
          <a:prstGeom prst="rect">
            <a:avLst/>
          </a:prstGeom>
          <a:noFill/>
        </p:spPr>
        <p:txBody>
          <a:bodyPr wrap="none" rtlCol="0">
            <a:spAutoFit/>
          </a:bodyPr>
          <a:lstStyle/>
          <a:p>
            <a:r>
              <a:rPr lang="en-GB" sz="2600" dirty="0">
                <a:solidFill>
                  <a:prstClr val="black"/>
                </a:solidFill>
                <a:latin typeface="Calibri" panose="020F0502020204030204"/>
              </a:rPr>
              <a:t>12 cm</a:t>
            </a:r>
          </a:p>
        </p:txBody>
      </p:sp>
      <p:sp>
        <p:nvSpPr>
          <p:cNvPr id="22" name="TextBox 21"/>
          <p:cNvSpPr txBox="1"/>
          <p:nvPr/>
        </p:nvSpPr>
        <p:spPr>
          <a:xfrm>
            <a:off x="5361877" y="3535939"/>
            <a:ext cx="1003801" cy="492443"/>
          </a:xfrm>
          <a:prstGeom prst="rect">
            <a:avLst/>
          </a:prstGeom>
          <a:noFill/>
        </p:spPr>
        <p:txBody>
          <a:bodyPr wrap="none" rtlCol="0">
            <a:spAutoFit/>
          </a:bodyPr>
          <a:lstStyle/>
          <a:p>
            <a:r>
              <a:rPr lang="en-GB" sz="2600" dirty="0">
                <a:solidFill>
                  <a:prstClr val="black"/>
                </a:solidFill>
                <a:latin typeface="Calibri" panose="020F0502020204030204"/>
              </a:rPr>
              <a:t>10 cm</a:t>
            </a:r>
          </a:p>
        </p:txBody>
      </p:sp>
      <p:cxnSp>
        <p:nvCxnSpPr>
          <p:cNvPr id="23" name="Straight Arrow Connector 22"/>
          <p:cNvCxnSpPr/>
          <p:nvPr/>
        </p:nvCxnSpPr>
        <p:spPr>
          <a:xfrm>
            <a:off x="6295102" y="3040921"/>
            <a:ext cx="0" cy="14485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34022" y="4586168"/>
            <a:ext cx="784189" cy="461665"/>
          </a:xfrm>
          <a:prstGeom prst="rect">
            <a:avLst/>
          </a:prstGeom>
          <a:noFill/>
        </p:spPr>
        <p:txBody>
          <a:bodyPr wrap="none" rtlCol="0">
            <a:spAutoFit/>
          </a:bodyPr>
          <a:lstStyle/>
          <a:p>
            <a:r>
              <a:rPr lang="en-GB" sz="2400" dirty="0">
                <a:solidFill>
                  <a:prstClr val="black"/>
                </a:solidFill>
                <a:latin typeface="Calibri" panose="020F0502020204030204"/>
              </a:rPr>
              <a:t>2 cm</a:t>
            </a:r>
          </a:p>
        </p:txBody>
      </p:sp>
      <p:cxnSp>
        <p:nvCxnSpPr>
          <p:cNvPr id="25" name="Straight Arrow Connector 24"/>
          <p:cNvCxnSpPr/>
          <p:nvPr/>
        </p:nvCxnSpPr>
        <p:spPr>
          <a:xfrm>
            <a:off x="6295102" y="4528843"/>
            <a:ext cx="0" cy="5675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30193" y="3541617"/>
            <a:ext cx="835485" cy="492443"/>
          </a:xfrm>
          <a:prstGeom prst="rect">
            <a:avLst/>
          </a:prstGeom>
          <a:noFill/>
        </p:spPr>
        <p:txBody>
          <a:bodyPr wrap="none" rtlCol="0">
            <a:spAutoFit/>
          </a:bodyPr>
          <a:lstStyle/>
          <a:p>
            <a:r>
              <a:rPr lang="en-GB" sz="2600" dirty="0">
                <a:solidFill>
                  <a:prstClr val="black"/>
                </a:solidFill>
                <a:latin typeface="Calibri" panose="020F0502020204030204"/>
              </a:rPr>
              <a:t>8 cm</a:t>
            </a:r>
          </a:p>
        </p:txBody>
      </p:sp>
      <p:cxnSp>
        <p:nvCxnSpPr>
          <p:cNvPr id="27" name="Straight Arrow Connector 26"/>
          <p:cNvCxnSpPr>
            <a:cxnSpLocks/>
          </p:cNvCxnSpPr>
          <p:nvPr/>
        </p:nvCxnSpPr>
        <p:spPr>
          <a:xfrm>
            <a:off x="3972315" y="3156899"/>
            <a:ext cx="245459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21920" y="3032685"/>
            <a:ext cx="1003801" cy="492443"/>
          </a:xfrm>
          <a:prstGeom prst="rect">
            <a:avLst/>
          </a:prstGeom>
          <a:noFill/>
        </p:spPr>
        <p:txBody>
          <a:bodyPr wrap="none" rtlCol="0">
            <a:spAutoFit/>
          </a:bodyPr>
          <a:lstStyle/>
          <a:p>
            <a:r>
              <a:rPr lang="en-GB" sz="2600" dirty="0">
                <a:solidFill>
                  <a:prstClr val="black"/>
                </a:solidFill>
                <a:latin typeface="Calibri" panose="020F0502020204030204"/>
              </a:rPr>
              <a:t>11 cm</a:t>
            </a:r>
          </a:p>
        </p:txBody>
      </p:sp>
      <p:sp>
        <p:nvSpPr>
          <p:cNvPr id="29" name="TextBox 28"/>
          <p:cNvSpPr txBox="1"/>
          <p:nvPr/>
        </p:nvSpPr>
        <p:spPr>
          <a:xfrm>
            <a:off x="8563231" y="5306962"/>
            <a:ext cx="1003801" cy="492443"/>
          </a:xfrm>
          <a:prstGeom prst="rect">
            <a:avLst/>
          </a:prstGeom>
          <a:noFill/>
        </p:spPr>
        <p:txBody>
          <a:bodyPr wrap="none" rtlCol="0">
            <a:spAutoFit/>
          </a:bodyPr>
          <a:lstStyle/>
          <a:p>
            <a:r>
              <a:rPr lang="en-GB" sz="2600" dirty="0">
                <a:solidFill>
                  <a:srgbClr val="0070C0"/>
                </a:solidFill>
                <a:latin typeface="Calibri" panose="020F0502020204030204"/>
              </a:rPr>
              <a:t>38 cm</a:t>
            </a:r>
          </a:p>
        </p:txBody>
      </p:sp>
      <p:cxnSp>
        <p:nvCxnSpPr>
          <p:cNvPr id="31" name="Straight Arrow Connector 30"/>
          <p:cNvCxnSpPr/>
          <p:nvPr/>
        </p:nvCxnSpPr>
        <p:spPr>
          <a:xfrm flipH="1">
            <a:off x="5118975" y="1646419"/>
            <a:ext cx="1307932" cy="20823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82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9" grpId="0"/>
      <p:bldP spid="19" grpId="1"/>
      <p:bldP spid="22" grpId="0"/>
      <p:bldP spid="22" grpId="1"/>
      <p:bldP spid="24" grpId="0"/>
      <p:bldP spid="24" grpId="1"/>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5 - 7 on the worksheet</a:t>
            </a:r>
          </a:p>
        </p:txBody>
      </p:sp>
    </p:spTree>
    <p:extLst>
      <p:ext uri="{BB962C8B-B14F-4D97-AF65-F5344CB8AC3E}">
        <p14:creationId xmlns:p14="http://schemas.microsoft.com/office/powerpoint/2010/main" val="5706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4093B-5237-42E5-BF78-9D49B31062B6}"/>
              </a:ext>
            </a:extLst>
          </p:cNvPr>
          <p:cNvPicPr>
            <a:picLocks noChangeAspect="1"/>
          </p:cNvPicPr>
          <p:nvPr/>
        </p:nvPicPr>
        <p:blipFill>
          <a:blip r:embed="rId2"/>
          <a:stretch>
            <a:fillRect/>
          </a:stretch>
        </p:blipFill>
        <p:spPr>
          <a:xfrm>
            <a:off x="218854" y="76200"/>
            <a:ext cx="5347248" cy="6569476"/>
          </a:xfrm>
          <a:prstGeom prst="rect">
            <a:avLst/>
          </a:prstGeom>
        </p:spPr>
      </p:pic>
      <p:pic>
        <p:nvPicPr>
          <p:cNvPr id="5" name="Picture 4">
            <a:extLst>
              <a:ext uri="{FF2B5EF4-FFF2-40B4-BE49-F238E27FC236}">
                <a16:creationId xmlns:a16="http://schemas.microsoft.com/office/drawing/2014/main" id="{C8346ABD-F48F-4795-98A0-6B1E640B4D40}"/>
              </a:ext>
            </a:extLst>
          </p:cNvPr>
          <p:cNvPicPr>
            <a:picLocks noChangeAspect="1"/>
          </p:cNvPicPr>
          <p:nvPr/>
        </p:nvPicPr>
        <p:blipFill>
          <a:blip r:embed="rId3"/>
          <a:stretch>
            <a:fillRect/>
          </a:stretch>
        </p:blipFill>
        <p:spPr>
          <a:xfrm>
            <a:off x="6340164" y="76200"/>
            <a:ext cx="5399600" cy="6630001"/>
          </a:xfrm>
          <a:prstGeom prst="rect">
            <a:avLst/>
          </a:prstGeom>
        </p:spPr>
      </p:pic>
    </p:spTree>
    <p:extLst>
      <p:ext uri="{BB962C8B-B14F-4D97-AF65-F5344CB8AC3E}">
        <p14:creationId xmlns:p14="http://schemas.microsoft.com/office/powerpoint/2010/main" val="86474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B8E-C7EC-4076-A10D-5862F1E70499}"/>
              </a:ext>
            </a:extLst>
          </p:cNvPr>
          <p:cNvSpPr>
            <a:spLocks noGrp="1"/>
          </p:cNvSpPr>
          <p:nvPr>
            <p:ph type="title"/>
          </p:nvPr>
        </p:nvSpPr>
        <p:spPr>
          <a:xfrm>
            <a:off x="248852" y="171059"/>
            <a:ext cx="5344081" cy="849873"/>
          </a:xfrm>
        </p:spPr>
        <p:txBody>
          <a:bodyPr>
            <a:normAutofit fontScale="90000"/>
          </a:bodyPr>
          <a:lstStyle/>
          <a:p>
            <a:r>
              <a:rPr lang="en-GB" dirty="0"/>
              <a:t>Daily morning tasks:</a:t>
            </a:r>
          </a:p>
        </p:txBody>
      </p:sp>
      <p:sp>
        <p:nvSpPr>
          <p:cNvPr id="3" name="Content Placeholder 2">
            <a:extLst>
              <a:ext uri="{FF2B5EF4-FFF2-40B4-BE49-F238E27FC236}">
                <a16:creationId xmlns:a16="http://schemas.microsoft.com/office/drawing/2014/main" id="{20616D45-5148-4EBB-9E75-E8009561C348}"/>
              </a:ext>
            </a:extLst>
          </p:cNvPr>
          <p:cNvSpPr>
            <a:spLocks noGrp="1"/>
          </p:cNvSpPr>
          <p:nvPr>
            <p:ph idx="1"/>
          </p:nvPr>
        </p:nvSpPr>
        <p:spPr>
          <a:xfrm>
            <a:off x="579001" y="2320175"/>
            <a:ext cx="8343057" cy="394169"/>
          </a:xfrm>
        </p:spPr>
        <p:txBody>
          <a:bodyPr>
            <a:normAutofit lnSpcReduction="10000"/>
          </a:bodyPr>
          <a:lstStyle/>
          <a:p>
            <a:r>
              <a:rPr lang="en-GB" dirty="0">
                <a:solidFill>
                  <a:schemeClr val="tx1"/>
                </a:solidFill>
              </a:rPr>
              <a:t>Practice your spellings for the week. (look – cover – write – check)</a:t>
            </a:r>
          </a:p>
        </p:txBody>
      </p:sp>
      <p:sp>
        <p:nvSpPr>
          <p:cNvPr id="4" name="Rectangle 3">
            <a:extLst>
              <a:ext uri="{FF2B5EF4-FFF2-40B4-BE49-F238E27FC236}">
                <a16:creationId xmlns:a16="http://schemas.microsoft.com/office/drawing/2014/main" id="{9A68FE49-A4D6-4549-9077-9A16C7BF87E5}"/>
              </a:ext>
            </a:extLst>
          </p:cNvPr>
          <p:cNvSpPr/>
          <p:nvPr/>
        </p:nvSpPr>
        <p:spPr>
          <a:xfrm>
            <a:off x="3675355" y="1316119"/>
            <a:ext cx="2352582" cy="674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1</a:t>
            </a:r>
          </a:p>
        </p:txBody>
      </p:sp>
      <p:sp>
        <p:nvSpPr>
          <p:cNvPr id="6" name="Rectangle 5">
            <a:extLst>
              <a:ext uri="{FF2B5EF4-FFF2-40B4-BE49-F238E27FC236}">
                <a16:creationId xmlns:a16="http://schemas.microsoft.com/office/drawing/2014/main" id="{2497FCDD-EDC8-4A2F-9AFC-FB462B13E3E5}"/>
              </a:ext>
            </a:extLst>
          </p:cNvPr>
          <p:cNvSpPr/>
          <p:nvPr/>
        </p:nvSpPr>
        <p:spPr>
          <a:xfrm>
            <a:off x="3675355" y="3280743"/>
            <a:ext cx="2352582" cy="674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2</a:t>
            </a:r>
          </a:p>
        </p:txBody>
      </p:sp>
      <p:sp>
        <p:nvSpPr>
          <p:cNvPr id="7" name="Content Placeholder 2">
            <a:extLst>
              <a:ext uri="{FF2B5EF4-FFF2-40B4-BE49-F238E27FC236}">
                <a16:creationId xmlns:a16="http://schemas.microsoft.com/office/drawing/2014/main" id="{C5F5DD6D-1A4E-429E-AF59-A3632F7F7359}"/>
              </a:ext>
            </a:extLst>
          </p:cNvPr>
          <p:cNvSpPr txBox="1">
            <a:spLocks/>
          </p:cNvSpPr>
          <p:nvPr/>
        </p:nvSpPr>
        <p:spPr>
          <a:xfrm>
            <a:off x="1923731" y="4324760"/>
            <a:ext cx="5855830" cy="394169"/>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r>
              <a:rPr lang="en-GB" dirty="0">
                <a:solidFill>
                  <a:schemeClr val="tx1"/>
                </a:solidFill>
              </a:rPr>
              <a:t>Complete the morning maths task on slide 3</a:t>
            </a:r>
          </a:p>
        </p:txBody>
      </p:sp>
      <p:sp>
        <p:nvSpPr>
          <p:cNvPr id="8" name="Rectangle 7">
            <a:extLst>
              <a:ext uri="{FF2B5EF4-FFF2-40B4-BE49-F238E27FC236}">
                <a16:creationId xmlns:a16="http://schemas.microsoft.com/office/drawing/2014/main" id="{747C7979-AC6A-4529-AA64-637ECD5B9065}"/>
              </a:ext>
            </a:extLst>
          </p:cNvPr>
          <p:cNvSpPr/>
          <p:nvPr/>
        </p:nvSpPr>
        <p:spPr>
          <a:xfrm>
            <a:off x="3675355" y="4939215"/>
            <a:ext cx="2352582" cy="674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3</a:t>
            </a:r>
          </a:p>
        </p:txBody>
      </p:sp>
      <p:sp>
        <p:nvSpPr>
          <p:cNvPr id="9" name="Content Placeholder 2">
            <a:extLst>
              <a:ext uri="{FF2B5EF4-FFF2-40B4-BE49-F238E27FC236}">
                <a16:creationId xmlns:a16="http://schemas.microsoft.com/office/drawing/2014/main" id="{11FE723E-092A-4CC6-8152-8FABEE34BE2E}"/>
              </a:ext>
            </a:extLst>
          </p:cNvPr>
          <p:cNvSpPr txBox="1">
            <a:spLocks/>
          </p:cNvSpPr>
          <p:nvPr/>
        </p:nvSpPr>
        <p:spPr>
          <a:xfrm>
            <a:off x="1512636" y="5935176"/>
            <a:ext cx="8343057" cy="394169"/>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r>
              <a:rPr lang="en-GB" dirty="0">
                <a:solidFill>
                  <a:schemeClr val="tx1"/>
                </a:solidFill>
              </a:rPr>
              <a:t>Read from your library or reading book for 15 minutes</a:t>
            </a:r>
          </a:p>
        </p:txBody>
      </p:sp>
      <p:pic>
        <p:nvPicPr>
          <p:cNvPr id="11" name="Picture 10">
            <a:extLst>
              <a:ext uri="{FF2B5EF4-FFF2-40B4-BE49-F238E27FC236}">
                <a16:creationId xmlns:a16="http://schemas.microsoft.com/office/drawing/2014/main" id="{E00DF39B-40C9-44D5-AF23-13BDD19A7A79}"/>
              </a:ext>
            </a:extLst>
          </p:cNvPr>
          <p:cNvPicPr>
            <a:picLocks noChangeAspect="1"/>
          </p:cNvPicPr>
          <p:nvPr/>
        </p:nvPicPr>
        <p:blipFill>
          <a:blip r:embed="rId2"/>
          <a:stretch>
            <a:fillRect/>
          </a:stretch>
        </p:blipFill>
        <p:spPr>
          <a:xfrm>
            <a:off x="9094248" y="205878"/>
            <a:ext cx="2952720" cy="3074865"/>
          </a:xfrm>
          <a:prstGeom prst="rect">
            <a:avLst/>
          </a:prstGeom>
        </p:spPr>
      </p:pic>
      <p:pic>
        <p:nvPicPr>
          <p:cNvPr id="13" name="Picture 12">
            <a:extLst>
              <a:ext uri="{FF2B5EF4-FFF2-40B4-BE49-F238E27FC236}">
                <a16:creationId xmlns:a16="http://schemas.microsoft.com/office/drawing/2014/main" id="{2557F736-BE98-4E56-B026-C4A6A6771D80}"/>
              </a:ext>
            </a:extLst>
          </p:cNvPr>
          <p:cNvPicPr>
            <a:picLocks noChangeAspect="1"/>
          </p:cNvPicPr>
          <p:nvPr/>
        </p:nvPicPr>
        <p:blipFill>
          <a:blip r:embed="rId3"/>
          <a:stretch>
            <a:fillRect/>
          </a:stretch>
        </p:blipFill>
        <p:spPr>
          <a:xfrm>
            <a:off x="9311761" y="4011634"/>
            <a:ext cx="2517693" cy="1762913"/>
          </a:xfrm>
          <a:prstGeom prst="rect">
            <a:avLst/>
          </a:prstGeom>
        </p:spPr>
      </p:pic>
    </p:spTree>
    <p:extLst>
      <p:ext uri="{BB962C8B-B14F-4D97-AF65-F5344CB8AC3E}">
        <p14:creationId xmlns:p14="http://schemas.microsoft.com/office/powerpoint/2010/main" val="331635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ADFEB8-28C8-496A-9FF0-796A516ADC71}"/>
              </a:ext>
            </a:extLst>
          </p:cNvPr>
          <p:cNvPicPr>
            <a:picLocks noChangeAspect="1"/>
          </p:cNvPicPr>
          <p:nvPr/>
        </p:nvPicPr>
        <p:blipFill>
          <a:blip r:embed="rId2"/>
          <a:stretch>
            <a:fillRect/>
          </a:stretch>
        </p:blipFill>
        <p:spPr>
          <a:xfrm>
            <a:off x="3352609" y="223837"/>
            <a:ext cx="5075198" cy="6410325"/>
          </a:xfrm>
          <a:prstGeom prst="rect">
            <a:avLst/>
          </a:prstGeom>
        </p:spPr>
      </p:pic>
    </p:spTree>
    <p:extLst>
      <p:ext uri="{BB962C8B-B14F-4D97-AF65-F5344CB8AC3E}">
        <p14:creationId xmlns:p14="http://schemas.microsoft.com/office/powerpoint/2010/main" val="1823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B659D-040C-43BA-9E8E-AEDCC9955AE9}"/>
              </a:ext>
            </a:extLst>
          </p:cNvPr>
          <p:cNvSpPr/>
          <p:nvPr/>
        </p:nvSpPr>
        <p:spPr>
          <a:xfrm>
            <a:off x="247650" y="304800"/>
            <a:ext cx="2419350" cy="8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Optional Challenges</a:t>
            </a:r>
          </a:p>
        </p:txBody>
      </p:sp>
      <p:pic>
        <p:nvPicPr>
          <p:cNvPr id="4" name="Picture 3">
            <a:extLst>
              <a:ext uri="{FF2B5EF4-FFF2-40B4-BE49-F238E27FC236}">
                <a16:creationId xmlns:a16="http://schemas.microsoft.com/office/drawing/2014/main" id="{25F98047-78A1-426E-A2B6-7C49209F4BC5}"/>
              </a:ext>
            </a:extLst>
          </p:cNvPr>
          <p:cNvPicPr>
            <a:picLocks noChangeAspect="1"/>
          </p:cNvPicPr>
          <p:nvPr/>
        </p:nvPicPr>
        <p:blipFill>
          <a:blip r:embed="rId2"/>
          <a:stretch>
            <a:fillRect/>
          </a:stretch>
        </p:blipFill>
        <p:spPr>
          <a:xfrm>
            <a:off x="2828925" y="142876"/>
            <a:ext cx="5134259" cy="6629400"/>
          </a:xfrm>
          <a:prstGeom prst="rect">
            <a:avLst/>
          </a:prstGeom>
        </p:spPr>
      </p:pic>
      <p:pic>
        <p:nvPicPr>
          <p:cNvPr id="6" name="Picture 5">
            <a:extLst>
              <a:ext uri="{FF2B5EF4-FFF2-40B4-BE49-F238E27FC236}">
                <a16:creationId xmlns:a16="http://schemas.microsoft.com/office/drawing/2014/main" id="{B00DBBA7-6A92-48E6-AEE7-C6B69FB39CBC}"/>
              </a:ext>
            </a:extLst>
          </p:cNvPr>
          <p:cNvPicPr>
            <a:picLocks noChangeAspect="1"/>
          </p:cNvPicPr>
          <p:nvPr/>
        </p:nvPicPr>
        <p:blipFill>
          <a:blip r:embed="rId3"/>
          <a:stretch>
            <a:fillRect/>
          </a:stretch>
        </p:blipFill>
        <p:spPr>
          <a:xfrm>
            <a:off x="8258175" y="919162"/>
            <a:ext cx="3686175" cy="5476875"/>
          </a:xfrm>
          <a:prstGeom prst="rect">
            <a:avLst/>
          </a:prstGeom>
        </p:spPr>
      </p:pic>
    </p:spTree>
    <p:extLst>
      <p:ext uri="{BB962C8B-B14F-4D97-AF65-F5344CB8AC3E}">
        <p14:creationId xmlns:p14="http://schemas.microsoft.com/office/powerpoint/2010/main" val="52960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6CF0-BBDB-41CC-934D-17AAD35F26C3}"/>
              </a:ext>
            </a:extLst>
          </p:cNvPr>
          <p:cNvSpPr>
            <a:spLocks noGrp="1"/>
          </p:cNvSpPr>
          <p:nvPr>
            <p:ph type="title"/>
          </p:nvPr>
        </p:nvSpPr>
        <p:spPr/>
        <p:txBody>
          <a:bodyPr/>
          <a:lstStyle/>
          <a:p>
            <a:r>
              <a:rPr lang="en-GB" dirty="0"/>
              <a:t>Plenary:</a:t>
            </a:r>
          </a:p>
        </p:txBody>
      </p:sp>
      <p:pic>
        <p:nvPicPr>
          <p:cNvPr id="5" name="Content Placeholder 4">
            <a:extLst>
              <a:ext uri="{FF2B5EF4-FFF2-40B4-BE49-F238E27FC236}">
                <a16:creationId xmlns:a16="http://schemas.microsoft.com/office/drawing/2014/main" id="{D9957B68-54FF-4D0F-9593-8FCFC18AA44D}"/>
              </a:ext>
            </a:extLst>
          </p:cNvPr>
          <p:cNvPicPr>
            <a:picLocks noGrp="1" noChangeAspect="1"/>
          </p:cNvPicPr>
          <p:nvPr>
            <p:ph idx="1"/>
          </p:nvPr>
        </p:nvPicPr>
        <p:blipFill>
          <a:blip r:embed="rId2"/>
          <a:stretch>
            <a:fillRect/>
          </a:stretch>
        </p:blipFill>
        <p:spPr>
          <a:xfrm>
            <a:off x="3425497" y="914400"/>
            <a:ext cx="5451803" cy="4879364"/>
          </a:xfrm>
        </p:spPr>
      </p:pic>
    </p:spTree>
    <p:extLst>
      <p:ext uri="{BB962C8B-B14F-4D97-AF65-F5344CB8AC3E}">
        <p14:creationId xmlns:p14="http://schemas.microsoft.com/office/powerpoint/2010/main" val="43938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539647-C90E-4F94-AB5B-567A76759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797EEF-022B-4088-A996-C53A66E1A37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DE5D6AD-73E9-40B1-8460-17671A20904D}"/>
              </a:ext>
            </a:extLst>
          </p:cNvPr>
          <p:cNvSpPr>
            <a:spLocks noGrp="1"/>
          </p:cNvSpPr>
          <p:nvPr>
            <p:ph type="title"/>
          </p:nvPr>
        </p:nvSpPr>
        <p:spPr>
          <a:xfrm>
            <a:off x="603504" y="770467"/>
            <a:ext cx="10782300" cy="3352800"/>
          </a:xfrm>
        </p:spPr>
        <p:txBody>
          <a:bodyPr vert="horz" lIns="91440" tIns="45720" rIns="91440" bIns="45720" rtlCol="0" anchor="b">
            <a:normAutofit/>
          </a:bodyPr>
          <a:lstStyle/>
          <a:p>
            <a:pPr>
              <a:lnSpc>
                <a:spcPct val="80000"/>
              </a:lnSpc>
            </a:pPr>
            <a:r>
              <a:rPr lang="en-US" sz="8800" dirty="0">
                <a:solidFill>
                  <a:schemeClr val="tx1"/>
                </a:solidFill>
              </a:rPr>
              <a:t>Break</a:t>
            </a:r>
          </a:p>
        </p:txBody>
      </p:sp>
    </p:spTree>
    <p:extLst>
      <p:ext uri="{BB962C8B-B14F-4D97-AF65-F5344CB8AC3E}">
        <p14:creationId xmlns:p14="http://schemas.microsoft.com/office/powerpoint/2010/main" val="36532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3F8E-FB06-4D10-90F2-CEB6BFA74F5C}"/>
              </a:ext>
            </a:extLst>
          </p:cNvPr>
          <p:cNvSpPr>
            <a:spLocks noGrp="1"/>
          </p:cNvSpPr>
          <p:nvPr>
            <p:ph type="title"/>
          </p:nvPr>
        </p:nvSpPr>
        <p:spPr/>
        <p:txBody>
          <a:bodyPr/>
          <a:lstStyle/>
          <a:p>
            <a:r>
              <a:rPr lang="en-GB" dirty="0"/>
              <a:t>English - </a:t>
            </a:r>
          </a:p>
        </p:txBody>
      </p:sp>
      <p:sp>
        <p:nvSpPr>
          <p:cNvPr id="3" name="Content Placeholder 2">
            <a:extLst>
              <a:ext uri="{FF2B5EF4-FFF2-40B4-BE49-F238E27FC236}">
                <a16:creationId xmlns:a16="http://schemas.microsoft.com/office/drawing/2014/main" id="{3156BC5A-E898-411C-AECE-F6B02AADFC63}"/>
              </a:ext>
            </a:extLst>
          </p:cNvPr>
          <p:cNvSpPr>
            <a:spLocks noGrp="1"/>
          </p:cNvSpPr>
          <p:nvPr>
            <p:ph idx="1"/>
          </p:nvPr>
        </p:nvSpPr>
        <p:spPr>
          <a:xfrm>
            <a:off x="1449014" y="3009974"/>
            <a:ext cx="8476221" cy="518456"/>
          </a:xfrm>
        </p:spPr>
        <p:txBody>
          <a:bodyPr/>
          <a:lstStyle/>
          <a:p>
            <a:r>
              <a:rPr lang="en-GB" b="1" u="sng" dirty="0">
                <a:solidFill>
                  <a:schemeClr val="tx1"/>
                </a:solidFill>
              </a:rPr>
              <a:t>I can use evidence from the text to justify my thoughts and opinions</a:t>
            </a:r>
          </a:p>
        </p:txBody>
      </p:sp>
    </p:spTree>
    <p:extLst>
      <p:ext uri="{BB962C8B-B14F-4D97-AF65-F5344CB8AC3E}">
        <p14:creationId xmlns:p14="http://schemas.microsoft.com/office/powerpoint/2010/main" val="339217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B1C5-60E4-4522-8861-5F199911524F}"/>
              </a:ext>
            </a:extLst>
          </p:cNvPr>
          <p:cNvSpPr>
            <a:spLocks noGrp="1"/>
          </p:cNvSpPr>
          <p:nvPr>
            <p:ph type="title"/>
          </p:nvPr>
        </p:nvSpPr>
        <p:spPr/>
        <p:txBody>
          <a:bodyPr/>
          <a:lstStyle/>
          <a:p>
            <a:r>
              <a:rPr lang="en-GB" dirty="0"/>
              <a:t>Chapter 3 - Recap</a:t>
            </a:r>
          </a:p>
        </p:txBody>
      </p:sp>
      <p:sp>
        <p:nvSpPr>
          <p:cNvPr id="3" name="Content Placeholder 2">
            <a:extLst>
              <a:ext uri="{FF2B5EF4-FFF2-40B4-BE49-F238E27FC236}">
                <a16:creationId xmlns:a16="http://schemas.microsoft.com/office/drawing/2014/main" id="{265688D8-BC3F-440E-A5C8-9548A38A3F4D}"/>
              </a:ext>
            </a:extLst>
          </p:cNvPr>
          <p:cNvSpPr>
            <a:spLocks noGrp="1"/>
          </p:cNvSpPr>
          <p:nvPr>
            <p:ph idx="1"/>
          </p:nvPr>
        </p:nvSpPr>
        <p:spPr>
          <a:xfrm>
            <a:off x="676656" y="1743076"/>
            <a:ext cx="10753725" cy="4391024"/>
          </a:xfrm>
        </p:spPr>
        <p:txBody>
          <a:bodyPr>
            <a:normAutofit/>
          </a:bodyPr>
          <a:lstStyle/>
          <a:p>
            <a:r>
              <a:rPr lang="en-GB" dirty="0"/>
              <a:t>Arthur and Maudie return to their house after they have been to the hearing at the Geographical Society. Once the children returned they sat in the library; Mistress Poacher disappeared and left the children alone in the house. Later on, the children were greeted by Mr </a:t>
            </a:r>
            <a:r>
              <a:rPr lang="en-GB" dirty="0" err="1"/>
              <a:t>Smethwyck</a:t>
            </a:r>
            <a:r>
              <a:rPr lang="en-GB" dirty="0"/>
              <a:t> (representative from the insurance company) he told them that because their father breached the terms of the contract the children would lose their home and everything in it, making them homeless.</a:t>
            </a:r>
          </a:p>
          <a:p>
            <a:endParaRPr lang="en-GB" dirty="0"/>
          </a:p>
          <a:p>
            <a:r>
              <a:rPr lang="en-GB" dirty="0"/>
              <a:t>After that, the children were sold to Mr and Mrs </a:t>
            </a:r>
            <a:r>
              <a:rPr lang="en-GB" dirty="0" err="1"/>
              <a:t>Beggins</a:t>
            </a:r>
            <a:r>
              <a:rPr lang="en-GB" dirty="0"/>
              <a:t> by Mistress Poacher. The children then headed to the slumps of </a:t>
            </a:r>
            <a:r>
              <a:rPr lang="en-GB" dirty="0" err="1"/>
              <a:t>Lontown</a:t>
            </a:r>
            <a:r>
              <a:rPr lang="en-GB" dirty="0"/>
              <a:t> to work for the </a:t>
            </a:r>
            <a:r>
              <a:rPr lang="en-GB" dirty="0" err="1"/>
              <a:t>Beggins</a:t>
            </a:r>
            <a:r>
              <a:rPr lang="en-GB" dirty="0"/>
              <a:t> family. Once the children arrived at the house they were taken up three flights of stairs and shown their freezing cold room.</a:t>
            </a:r>
          </a:p>
        </p:txBody>
      </p:sp>
    </p:spTree>
    <p:extLst>
      <p:ext uri="{BB962C8B-B14F-4D97-AF65-F5344CB8AC3E}">
        <p14:creationId xmlns:p14="http://schemas.microsoft.com/office/powerpoint/2010/main" val="258560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240A-7E89-4571-B8B5-345F947CE9A5}"/>
              </a:ext>
            </a:extLst>
          </p:cNvPr>
          <p:cNvSpPr>
            <a:spLocks noGrp="1"/>
          </p:cNvSpPr>
          <p:nvPr>
            <p:ph type="title"/>
          </p:nvPr>
        </p:nvSpPr>
        <p:spPr/>
        <p:txBody>
          <a:bodyPr/>
          <a:lstStyle/>
          <a:p>
            <a:r>
              <a:rPr lang="en-GB" dirty="0"/>
              <a:t>English – </a:t>
            </a:r>
            <a:r>
              <a:rPr lang="en-GB" dirty="0" err="1"/>
              <a:t>Brightstorm</a:t>
            </a:r>
            <a:r>
              <a:rPr lang="en-GB" dirty="0"/>
              <a:t> Chapter 4</a:t>
            </a:r>
          </a:p>
        </p:txBody>
      </p:sp>
      <p:pic>
        <p:nvPicPr>
          <p:cNvPr id="5" name="Content Placeholder 4">
            <a:extLst>
              <a:ext uri="{FF2B5EF4-FFF2-40B4-BE49-F238E27FC236}">
                <a16:creationId xmlns:a16="http://schemas.microsoft.com/office/drawing/2014/main" id="{0F538A85-AE34-4C35-B39B-30421CFC5E91}"/>
              </a:ext>
            </a:extLst>
          </p:cNvPr>
          <p:cNvPicPr>
            <a:picLocks noGrp="1" noChangeAspect="1"/>
          </p:cNvPicPr>
          <p:nvPr>
            <p:ph idx="1"/>
          </p:nvPr>
        </p:nvPicPr>
        <p:blipFill>
          <a:blip r:embed="rId2"/>
          <a:stretch>
            <a:fillRect/>
          </a:stretch>
        </p:blipFill>
        <p:spPr>
          <a:xfrm>
            <a:off x="3276600" y="2647156"/>
            <a:ext cx="5514975" cy="3429000"/>
          </a:xfrm>
        </p:spPr>
      </p:pic>
    </p:spTree>
    <p:extLst>
      <p:ext uri="{BB962C8B-B14F-4D97-AF65-F5344CB8AC3E}">
        <p14:creationId xmlns:p14="http://schemas.microsoft.com/office/powerpoint/2010/main" val="92635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2B13-D774-4C58-8FD3-CF3FC22B09C1}"/>
              </a:ext>
            </a:extLst>
          </p:cNvPr>
          <p:cNvPicPr>
            <a:picLocks noChangeAspect="1"/>
          </p:cNvPicPr>
          <p:nvPr/>
        </p:nvPicPr>
        <p:blipFill>
          <a:blip r:embed="rId2"/>
          <a:stretch>
            <a:fillRect/>
          </a:stretch>
        </p:blipFill>
        <p:spPr>
          <a:xfrm>
            <a:off x="185368" y="117017"/>
            <a:ext cx="3498866" cy="6623966"/>
          </a:xfrm>
          <a:prstGeom prst="rect">
            <a:avLst/>
          </a:prstGeom>
        </p:spPr>
      </p:pic>
      <p:pic>
        <p:nvPicPr>
          <p:cNvPr id="5" name="Picture 4">
            <a:extLst>
              <a:ext uri="{FF2B5EF4-FFF2-40B4-BE49-F238E27FC236}">
                <a16:creationId xmlns:a16="http://schemas.microsoft.com/office/drawing/2014/main" id="{C477512C-7DD2-4913-8F12-5352FA39D0CA}"/>
              </a:ext>
            </a:extLst>
          </p:cNvPr>
          <p:cNvPicPr>
            <a:picLocks noChangeAspect="1"/>
          </p:cNvPicPr>
          <p:nvPr/>
        </p:nvPicPr>
        <p:blipFill>
          <a:blip r:embed="rId3"/>
          <a:stretch>
            <a:fillRect/>
          </a:stretch>
        </p:blipFill>
        <p:spPr>
          <a:xfrm>
            <a:off x="4198911" y="117017"/>
            <a:ext cx="3211502" cy="6640398"/>
          </a:xfrm>
          <a:prstGeom prst="rect">
            <a:avLst/>
          </a:prstGeom>
        </p:spPr>
      </p:pic>
      <p:pic>
        <p:nvPicPr>
          <p:cNvPr id="7" name="Picture 6">
            <a:extLst>
              <a:ext uri="{FF2B5EF4-FFF2-40B4-BE49-F238E27FC236}">
                <a16:creationId xmlns:a16="http://schemas.microsoft.com/office/drawing/2014/main" id="{A26F6615-8D8E-402F-9A07-97B5821C767A}"/>
              </a:ext>
            </a:extLst>
          </p:cNvPr>
          <p:cNvPicPr>
            <a:picLocks noChangeAspect="1"/>
          </p:cNvPicPr>
          <p:nvPr/>
        </p:nvPicPr>
        <p:blipFill>
          <a:blip r:embed="rId4"/>
          <a:stretch>
            <a:fillRect/>
          </a:stretch>
        </p:blipFill>
        <p:spPr>
          <a:xfrm>
            <a:off x="8267700" y="82429"/>
            <a:ext cx="3119437" cy="6579000"/>
          </a:xfrm>
          <a:prstGeom prst="rect">
            <a:avLst/>
          </a:prstGeom>
        </p:spPr>
      </p:pic>
    </p:spTree>
    <p:extLst>
      <p:ext uri="{BB962C8B-B14F-4D97-AF65-F5344CB8AC3E}">
        <p14:creationId xmlns:p14="http://schemas.microsoft.com/office/powerpoint/2010/main" val="268536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F0AAA-843B-4746-89A0-ED31EBACACD6}"/>
              </a:ext>
            </a:extLst>
          </p:cNvPr>
          <p:cNvPicPr>
            <a:picLocks noChangeAspect="1"/>
          </p:cNvPicPr>
          <p:nvPr/>
        </p:nvPicPr>
        <p:blipFill>
          <a:blip r:embed="rId2"/>
          <a:stretch>
            <a:fillRect/>
          </a:stretch>
        </p:blipFill>
        <p:spPr>
          <a:xfrm>
            <a:off x="267579" y="171540"/>
            <a:ext cx="3105150" cy="6514919"/>
          </a:xfrm>
          <a:prstGeom prst="rect">
            <a:avLst/>
          </a:prstGeom>
        </p:spPr>
      </p:pic>
      <p:pic>
        <p:nvPicPr>
          <p:cNvPr id="5" name="Picture 4">
            <a:extLst>
              <a:ext uri="{FF2B5EF4-FFF2-40B4-BE49-F238E27FC236}">
                <a16:creationId xmlns:a16="http://schemas.microsoft.com/office/drawing/2014/main" id="{91D65AFC-CECA-4BA7-BE33-2B7FF4751D97}"/>
              </a:ext>
            </a:extLst>
          </p:cNvPr>
          <p:cNvPicPr>
            <a:picLocks noChangeAspect="1"/>
          </p:cNvPicPr>
          <p:nvPr/>
        </p:nvPicPr>
        <p:blipFill>
          <a:blip r:embed="rId3"/>
          <a:stretch>
            <a:fillRect/>
          </a:stretch>
        </p:blipFill>
        <p:spPr>
          <a:xfrm>
            <a:off x="4662486" y="85815"/>
            <a:ext cx="3189997" cy="6514919"/>
          </a:xfrm>
          <a:prstGeom prst="rect">
            <a:avLst/>
          </a:prstGeom>
        </p:spPr>
      </p:pic>
      <p:pic>
        <p:nvPicPr>
          <p:cNvPr id="7" name="Picture 6">
            <a:extLst>
              <a:ext uri="{FF2B5EF4-FFF2-40B4-BE49-F238E27FC236}">
                <a16:creationId xmlns:a16="http://schemas.microsoft.com/office/drawing/2014/main" id="{DE741FA3-26F5-442B-8CBF-87D1E6B15E6B}"/>
              </a:ext>
            </a:extLst>
          </p:cNvPr>
          <p:cNvPicPr>
            <a:picLocks noChangeAspect="1"/>
          </p:cNvPicPr>
          <p:nvPr/>
        </p:nvPicPr>
        <p:blipFill>
          <a:blip r:embed="rId4"/>
          <a:stretch>
            <a:fillRect/>
          </a:stretch>
        </p:blipFill>
        <p:spPr>
          <a:xfrm>
            <a:off x="8734424" y="75740"/>
            <a:ext cx="3189997" cy="6524994"/>
          </a:xfrm>
          <a:prstGeom prst="rect">
            <a:avLst/>
          </a:prstGeom>
        </p:spPr>
      </p:pic>
    </p:spTree>
    <p:extLst>
      <p:ext uri="{BB962C8B-B14F-4D97-AF65-F5344CB8AC3E}">
        <p14:creationId xmlns:p14="http://schemas.microsoft.com/office/powerpoint/2010/main" val="36596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CE574-BBA3-4975-91BD-46ED81F57633}"/>
              </a:ext>
            </a:extLst>
          </p:cNvPr>
          <p:cNvPicPr>
            <a:picLocks noChangeAspect="1"/>
          </p:cNvPicPr>
          <p:nvPr/>
        </p:nvPicPr>
        <p:blipFill>
          <a:blip r:embed="rId2"/>
          <a:stretch>
            <a:fillRect/>
          </a:stretch>
        </p:blipFill>
        <p:spPr>
          <a:xfrm>
            <a:off x="276225" y="171450"/>
            <a:ext cx="3086100" cy="6515100"/>
          </a:xfrm>
          <a:prstGeom prst="rect">
            <a:avLst/>
          </a:prstGeom>
        </p:spPr>
      </p:pic>
      <p:pic>
        <p:nvPicPr>
          <p:cNvPr id="5" name="Picture 4">
            <a:extLst>
              <a:ext uri="{FF2B5EF4-FFF2-40B4-BE49-F238E27FC236}">
                <a16:creationId xmlns:a16="http://schemas.microsoft.com/office/drawing/2014/main" id="{4C859CA2-3361-4EA3-88FE-97660D57C04D}"/>
              </a:ext>
            </a:extLst>
          </p:cNvPr>
          <p:cNvPicPr>
            <a:picLocks noChangeAspect="1"/>
          </p:cNvPicPr>
          <p:nvPr/>
        </p:nvPicPr>
        <p:blipFill>
          <a:blip r:embed="rId3"/>
          <a:stretch>
            <a:fillRect/>
          </a:stretch>
        </p:blipFill>
        <p:spPr>
          <a:xfrm>
            <a:off x="4543425" y="176212"/>
            <a:ext cx="3105150" cy="6505575"/>
          </a:xfrm>
          <a:prstGeom prst="rect">
            <a:avLst/>
          </a:prstGeom>
        </p:spPr>
      </p:pic>
      <p:pic>
        <p:nvPicPr>
          <p:cNvPr id="7" name="Picture 6">
            <a:extLst>
              <a:ext uri="{FF2B5EF4-FFF2-40B4-BE49-F238E27FC236}">
                <a16:creationId xmlns:a16="http://schemas.microsoft.com/office/drawing/2014/main" id="{7E60B7BE-A2D1-4BDD-BED6-9A22F040DA84}"/>
              </a:ext>
            </a:extLst>
          </p:cNvPr>
          <p:cNvPicPr>
            <a:picLocks noChangeAspect="1"/>
          </p:cNvPicPr>
          <p:nvPr/>
        </p:nvPicPr>
        <p:blipFill>
          <a:blip r:embed="rId4"/>
          <a:stretch>
            <a:fillRect/>
          </a:stretch>
        </p:blipFill>
        <p:spPr>
          <a:xfrm>
            <a:off x="8619037" y="171450"/>
            <a:ext cx="3120525" cy="6424611"/>
          </a:xfrm>
          <a:prstGeom prst="rect">
            <a:avLst/>
          </a:prstGeom>
        </p:spPr>
      </p:pic>
    </p:spTree>
    <p:extLst>
      <p:ext uri="{BB962C8B-B14F-4D97-AF65-F5344CB8AC3E}">
        <p14:creationId xmlns:p14="http://schemas.microsoft.com/office/powerpoint/2010/main" val="243234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ABDF6-45D3-419E-A659-CA8E04FE3F67}"/>
              </a:ext>
            </a:extLst>
          </p:cNvPr>
          <p:cNvSpPr>
            <a:spLocks noGrp="1"/>
          </p:cNvSpPr>
          <p:nvPr>
            <p:ph idx="1"/>
          </p:nvPr>
        </p:nvSpPr>
        <p:spPr>
          <a:xfrm>
            <a:off x="443884" y="1651247"/>
            <a:ext cx="11283518" cy="4634143"/>
          </a:xfrm>
        </p:spPr>
        <p:txBody>
          <a:bodyPr/>
          <a:lstStyle/>
          <a:p>
            <a:pPr>
              <a:buFont typeface="Arial" panose="020B0604020202020204" pitchFamily="34" charset="0"/>
              <a:buChar char="•"/>
            </a:pPr>
            <a:r>
              <a:rPr lang="en-GB" dirty="0">
                <a:solidFill>
                  <a:schemeClr val="tx1"/>
                </a:solidFill>
              </a:rPr>
              <a:t>Add</a:t>
            </a:r>
            <a:r>
              <a:rPr lang="en-GB" dirty="0"/>
              <a:t> 5000.</a:t>
            </a:r>
          </a:p>
          <a:p>
            <a:pPr>
              <a:buFont typeface="Arial" panose="020B0604020202020204" pitchFamily="34" charset="0"/>
              <a:buChar char="•"/>
            </a:pPr>
            <a:r>
              <a:rPr lang="en-GB" dirty="0">
                <a:solidFill>
                  <a:schemeClr val="tx1"/>
                </a:solidFill>
              </a:rPr>
              <a:t>Take away </a:t>
            </a:r>
            <a:r>
              <a:rPr lang="en-GB" dirty="0"/>
              <a:t>3200.</a:t>
            </a:r>
          </a:p>
          <a:p>
            <a:pPr>
              <a:buFont typeface="Arial" panose="020B0604020202020204" pitchFamily="34" charset="0"/>
              <a:buChar char="•"/>
            </a:pPr>
            <a:r>
              <a:rPr lang="en-GB" dirty="0">
                <a:solidFill>
                  <a:schemeClr val="tx1"/>
                </a:solidFill>
              </a:rPr>
              <a:t>Is this an odd number? </a:t>
            </a:r>
            <a:r>
              <a:rPr lang="en-GB" dirty="0"/>
              <a:t>Explain a quick way of how you know!</a:t>
            </a:r>
          </a:p>
          <a:p>
            <a:pPr>
              <a:buFont typeface="Arial" panose="020B0604020202020204" pitchFamily="34" charset="0"/>
              <a:buChar char="•"/>
            </a:pPr>
            <a:r>
              <a:rPr lang="en-GB" dirty="0"/>
              <a:t>What is the </a:t>
            </a:r>
            <a:r>
              <a:rPr lang="en-GB" dirty="0">
                <a:solidFill>
                  <a:schemeClr val="tx1"/>
                </a:solidFill>
              </a:rPr>
              <a:t>total</a:t>
            </a:r>
            <a:r>
              <a:rPr lang="en-GB" dirty="0"/>
              <a:t> of 85,703 and 25,000?</a:t>
            </a:r>
          </a:p>
          <a:p>
            <a:pPr>
              <a:buFont typeface="Arial" panose="020B0604020202020204" pitchFamily="34" charset="0"/>
              <a:buChar char="•"/>
            </a:pPr>
            <a:endParaRPr lang="en-GB" dirty="0"/>
          </a:p>
          <a:p>
            <a:pPr>
              <a:buFont typeface="Arial" panose="020B0604020202020204" pitchFamily="34" charset="0"/>
              <a:buChar char="•"/>
            </a:pPr>
            <a:r>
              <a:rPr lang="en-GB" dirty="0"/>
              <a:t>Complete the following sequences:</a:t>
            </a:r>
          </a:p>
          <a:p>
            <a:pPr>
              <a:buFont typeface="Arial" panose="020B0604020202020204" pitchFamily="34" charset="0"/>
              <a:buChar char="•"/>
            </a:pPr>
            <a:r>
              <a:rPr lang="en-GB" dirty="0">
                <a:solidFill>
                  <a:schemeClr val="tx1"/>
                </a:solidFill>
              </a:rPr>
              <a:t> 2, 3, 5, 7, ____, 13, _____,_____, 23 (Prime numbers)</a:t>
            </a:r>
          </a:p>
          <a:p>
            <a:pPr>
              <a:buFont typeface="Arial" panose="020B0604020202020204" pitchFamily="34" charset="0"/>
              <a:buChar char="•"/>
            </a:pPr>
            <a:r>
              <a:rPr lang="en-GB" dirty="0">
                <a:solidFill>
                  <a:schemeClr val="tx1"/>
                </a:solidFill>
              </a:rPr>
              <a:t> 1050, 1000, _____, 900, _____, ______, 750.</a:t>
            </a:r>
          </a:p>
          <a:p>
            <a:pPr>
              <a:buFont typeface="Arial" panose="020B0604020202020204" pitchFamily="34" charset="0"/>
              <a:buChar char="•"/>
            </a:pPr>
            <a:r>
              <a:rPr lang="en-GB" dirty="0">
                <a:solidFill>
                  <a:schemeClr val="tx1"/>
                </a:solidFill>
              </a:rPr>
              <a:t> 150, 300, 450, _____,______, 900, _____.</a:t>
            </a:r>
          </a:p>
        </p:txBody>
      </p:sp>
      <p:sp>
        <p:nvSpPr>
          <p:cNvPr id="4" name="Rectangle 3">
            <a:extLst>
              <a:ext uri="{FF2B5EF4-FFF2-40B4-BE49-F238E27FC236}">
                <a16:creationId xmlns:a16="http://schemas.microsoft.com/office/drawing/2014/main" id="{8BE80FE8-FD90-4B45-8CAB-3997A70205A3}"/>
              </a:ext>
            </a:extLst>
          </p:cNvPr>
          <p:cNvSpPr/>
          <p:nvPr/>
        </p:nvSpPr>
        <p:spPr>
          <a:xfrm>
            <a:off x="4181383" y="341790"/>
            <a:ext cx="3559945" cy="12215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85,703</a:t>
            </a:r>
          </a:p>
        </p:txBody>
      </p:sp>
      <p:sp>
        <p:nvSpPr>
          <p:cNvPr id="5" name="Rectangle 4">
            <a:extLst>
              <a:ext uri="{FF2B5EF4-FFF2-40B4-BE49-F238E27FC236}">
                <a16:creationId xmlns:a16="http://schemas.microsoft.com/office/drawing/2014/main" id="{F0616B09-E2A6-4EE2-9781-0E458F59CB67}"/>
              </a:ext>
            </a:extLst>
          </p:cNvPr>
          <p:cNvSpPr/>
          <p:nvPr/>
        </p:nvSpPr>
        <p:spPr>
          <a:xfrm>
            <a:off x="9028590" y="3977196"/>
            <a:ext cx="2272684" cy="141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Challenge</a:t>
            </a:r>
            <a:r>
              <a:rPr lang="en-GB" dirty="0"/>
              <a:t>: If you want to you can complete your square and cubed numbers from 1 - 12</a:t>
            </a:r>
          </a:p>
        </p:txBody>
      </p:sp>
    </p:spTree>
    <p:extLst>
      <p:ext uri="{BB962C8B-B14F-4D97-AF65-F5344CB8AC3E}">
        <p14:creationId xmlns:p14="http://schemas.microsoft.com/office/powerpoint/2010/main" val="383403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A5AC-4D15-499D-B257-FAC13D796079}"/>
              </a:ext>
            </a:extLst>
          </p:cNvPr>
          <p:cNvSpPr>
            <a:spLocks noGrp="1"/>
          </p:cNvSpPr>
          <p:nvPr>
            <p:ph type="title"/>
          </p:nvPr>
        </p:nvSpPr>
        <p:spPr/>
        <p:txBody>
          <a:bodyPr>
            <a:normAutofit/>
          </a:bodyPr>
          <a:lstStyle/>
          <a:p>
            <a:r>
              <a:rPr lang="en-GB" dirty="0"/>
              <a:t>How do you feel after reading that Chapter?</a:t>
            </a:r>
          </a:p>
        </p:txBody>
      </p:sp>
      <p:sp>
        <p:nvSpPr>
          <p:cNvPr id="3" name="Content Placeholder 2">
            <a:extLst>
              <a:ext uri="{FF2B5EF4-FFF2-40B4-BE49-F238E27FC236}">
                <a16:creationId xmlns:a16="http://schemas.microsoft.com/office/drawing/2014/main" id="{3BBBA52B-BFDE-4D45-A65E-81310F492A15}"/>
              </a:ext>
            </a:extLst>
          </p:cNvPr>
          <p:cNvSpPr>
            <a:spLocks noGrp="1"/>
          </p:cNvSpPr>
          <p:nvPr>
            <p:ph idx="1"/>
          </p:nvPr>
        </p:nvSpPr>
        <p:spPr>
          <a:xfrm>
            <a:off x="657224" y="2437808"/>
            <a:ext cx="10753725" cy="3766185"/>
          </a:xfrm>
        </p:spPr>
        <p:txBody>
          <a:bodyPr/>
          <a:lstStyle/>
          <a:p>
            <a:r>
              <a:rPr lang="en-GB" dirty="0"/>
              <a:t>Record a few thoughts and feelings:</a:t>
            </a:r>
          </a:p>
          <a:p>
            <a:endParaRPr lang="en-GB" dirty="0"/>
          </a:p>
          <a:p>
            <a:r>
              <a:rPr lang="en-GB" dirty="0"/>
              <a:t>Consider how the children might be feeling.</a:t>
            </a:r>
          </a:p>
          <a:p>
            <a:endParaRPr lang="en-GB" dirty="0"/>
          </a:p>
          <a:p>
            <a:r>
              <a:rPr lang="en-GB" dirty="0"/>
              <a:t>Why do you think Mr and Mrs </a:t>
            </a:r>
            <a:r>
              <a:rPr lang="en-GB" dirty="0" err="1"/>
              <a:t>Beggins</a:t>
            </a:r>
            <a:r>
              <a:rPr lang="en-GB" dirty="0"/>
              <a:t> are being so nasty to the children?</a:t>
            </a:r>
          </a:p>
          <a:p>
            <a:endParaRPr lang="en-GB" dirty="0"/>
          </a:p>
          <a:p>
            <a:r>
              <a:rPr lang="en-GB" dirty="0"/>
              <a:t>How do you feel towards the children and towards Mr and Mrs </a:t>
            </a:r>
            <a:r>
              <a:rPr lang="en-GB" dirty="0" err="1"/>
              <a:t>Beggins</a:t>
            </a:r>
            <a:r>
              <a:rPr lang="en-GB" dirty="0"/>
              <a:t>?</a:t>
            </a:r>
          </a:p>
          <a:p>
            <a:endParaRPr lang="en-GB" dirty="0"/>
          </a:p>
        </p:txBody>
      </p:sp>
    </p:spTree>
    <p:extLst>
      <p:ext uri="{BB962C8B-B14F-4D97-AF65-F5344CB8AC3E}">
        <p14:creationId xmlns:p14="http://schemas.microsoft.com/office/powerpoint/2010/main" val="422817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05C-F54C-4CC3-A4BE-E220991F99C8}"/>
              </a:ext>
            </a:extLst>
          </p:cNvPr>
          <p:cNvSpPr>
            <a:spLocks noGrp="1"/>
          </p:cNvSpPr>
          <p:nvPr>
            <p:ph type="title"/>
          </p:nvPr>
        </p:nvSpPr>
        <p:spPr/>
        <p:txBody>
          <a:bodyPr/>
          <a:lstStyle/>
          <a:p>
            <a:r>
              <a:rPr lang="en-GB" dirty="0"/>
              <a:t>By the end of Chapter 4…</a:t>
            </a:r>
          </a:p>
        </p:txBody>
      </p:sp>
      <p:sp>
        <p:nvSpPr>
          <p:cNvPr id="3" name="Content Placeholder 2">
            <a:extLst>
              <a:ext uri="{FF2B5EF4-FFF2-40B4-BE49-F238E27FC236}">
                <a16:creationId xmlns:a16="http://schemas.microsoft.com/office/drawing/2014/main" id="{BD8CDBAD-633A-4638-8E6F-88C3CC9808A6}"/>
              </a:ext>
            </a:extLst>
          </p:cNvPr>
          <p:cNvSpPr>
            <a:spLocks noGrp="1"/>
          </p:cNvSpPr>
          <p:nvPr>
            <p:ph idx="1"/>
          </p:nvPr>
        </p:nvSpPr>
        <p:spPr/>
        <p:txBody>
          <a:bodyPr/>
          <a:lstStyle/>
          <a:p>
            <a:r>
              <a:rPr lang="en-GB" dirty="0"/>
              <a:t>You should be feeling quite frustrated and upset for the twins Arthur and Maudie.</a:t>
            </a:r>
          </a:p>
          <a:p>
            <a:endParaRPr lang="en-GB" dirty="0"/>
          </a:p>
          <a:p>
            <a:r>
              <a:rPr lang="en-GB" dirty="0"/>
              <a:t>Why do you feel sorry for them? Think about the way the chapter has been written.</a:t>
            </a:r>
          </a:p>
          <a:p>
            <a:endParaRPr lang="en-GB" dirty="0"/>
          </a:p>
          <a:p>
            <a:r>
              <a:rPr lang="en-GB" dirty="0"/>
              <a:t>What has Vashti Hardy (author) done to make you feel annoyed at Mr and Mrs </a:t>
            </a:r>
            <a:r>
              <a:rPr lang="en-GB" dirty="0" err="1"/>
              <a:t>Beggins</a:t>
            </a:r>
            <a:r>
              <a:rPr lang="en-GB" dirty="0"/>
              <a:t>?</a:t>
            </a:r>
          </a:p>
        </p:txBody>
      </p:sp>
    </p:spTree>
    <p:extLst>
      <p:ext uri="{BB962C8B-B14F-4D97-AF65-F5344CB8AC3E}">
        <p14:creationId xmlns:p14="http://schemas.microsoft.com/office/powerpoint/2010/main" val="45018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31C1-D325-424E-919E-2037C6FEED41}"/>
              </a:ext>
            </a:extLst>
          </p:cNvPr>
          <p:cNvSpPr>
            <a:spLocks noGrp="1"/>
          </p:cNvSpPr>
          <p:nvPr>
            <p:ph type="title"/>
          </p:nvPr>
        </p:nvSpPr>
        <p:spPr>
          <a:xfrm>
            <a:off x="355383" y="295347"/>
            <a:ext cx="10772775" cy="708869"/>
          </a:xfrm>
        </p:spPr>
        <p:txBody>
          <a:bodyPr>
            <a:normAutofit/>
          </a:bodyPr>
          <a:lstStyle/>
          <a:p>
            <a:r>
              <a:rPr lang="en-GB" sz="4000" dirty="0"/>
              <a:t>You are going to create a spider diagram!!!</a:t>
            </a:r>
          </a:p>
        </p:txBody>
      </p:sp>
      <p:sp>
        <p:nvSpPr>
          <p:cNvPr id="3" name="Content Placeholder 2">
            <a:extLst>
              <a:ext uri="{FF2B5EF4-FFF2-40B4-BE49-F238E27FC236}">
                <a16:creationId xmlns:a16="http://schemas.microsoft.com/office/drawing/2014/main" id="{AA96C343-AFE8-4CBD-B4B0-10918328BD30}"/>
              </a:ext>
            </a:extLst>
          </p:cNvPr>
          <p:cNvSpPr>
            <a:spLocks noGrp="1"/>
          </p:cNvSpPr>
          <p:nvPr>
            <p:ph idx="1"/>
          </p:nvPr>
        </p:nvSpPr>
        <p:spPr>
          <a:xfrm>
            <a:off x="355384" y="1242874"/>
            <a:ext cx="11540694" cy="5184559"/>
          </a:xfrm>
        </p:spPr>
        <p:txBody>
          <a:bodyPr/>
          <a:lstStyle/>
          <a:p>
            <a:endParaRPr lang="en-GB" dirty="0"/>
          </a:p>
        </p:txBody>
      </p:sp>
      <p:sp>
        <p:nvSpPr>
          <p:cNvPr id="4" name="Oval 3">
            <a:extLst>
              <a:ext uri="{FF2B5EF4-FFF2-40B4-BE49-F238E27FC236}">
                <a16:creationId xmlns:a16="http://schemas.microsoft.com/office/drawing/2014/main" id="{ED9A9B7C-1F58-46E3-AACB-1CBE5CD39157}"/>
              </a:ext>
            </a:extLst>
          </p:cNvPr>
          <p:cNvSpPr/>
          <p:nvPr/>
        </p:nvSpPr>
        <p:spPr>
          <a:xfrm>
            <a:off x="4083728" y="2902998"/>
            <a:ext cx="3803029" cy="2240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Vashti Hardy creates an uneasy atmosphere in the </a:t>
            </a:r>
            <a:r>
              <a:rPr lang="en-GB" dirty="0" err="1"/>
              <a:t>Beggins</a:t>
            </a:r>
            <a:r>
              <a:rPr lang="en-GB" dirty="0"/>
              <a:t> household.</a:t>
            </a:r>
          </a:p>
          <a:p>
            <a:pPr algn="ctr"/>
            <a:r>
              <a:rPr lang="en-GB" dirty="0"/>
              <a:t>(What does Vashti Hardy write to make us feel this way?)</a:t>
            </a:r>
          </a:p>
        </p:txBody>
      </p:sp>
      <p:cxnSp>
        <p:nvCxnSpPr>
          <p:cNvPr id="6" name="Straight Arrow Connector 5">
            <a:extLst>
              <a:ext uri="{FF2B5EF4-FFF2-40B4-BE49-F238E27FC236}">
                <a16:creationId xmlns:a16="http://schemas.microsoft.com/office/drawing/2014/main" id="{E9EA3402-BE06-4793-877F-6F1DBB36C1E5}"/>
              </a:ext>
            </a:extLst>
          </p:cNvPr>
          <p:cNvCxnSpPr>
            <a:cxnSpLocks/>
            <a:stCxn id="4" idx="1"/>
          </p:cNvCxnSpPr>
          <p:nvPr/>
        </p:nvCxnSpPr>
        <p:spPr>
          <a:xfrm flipH="1" flipV="1">
            <a:off x="3382393" y="2450238"/>
            <a:ext cx="1258276" cy="780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708F867-B4A2-4FAA-B29B-F376439C4E82}"/>
              </a:ext>
            </a:extLst>
          </p:cNvPr>
          <p:cNvCxnSpPr>
            <a:cxnSpLocks/>
            <a:stCxn id="4" idx="2"/>
          </p:cNvCxnSpPr>
          <p:nvPr/>
        </p:nvCxnSpPr>
        <p:spPr>
          <a:xfrm flipH="1">
            <a:off x="2636670" y="4023285"/>
            <a:ext cx="1447058" cy="13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E6C4CC-B31D-4AE3-844E-7361785F29B7}"/>
              </a:ext>
            </a:extLst>
          </p:cNvPr>
          <p:cNvCxnSpPr>
            <a:cxnSpLocks/>
            <a:stCxn id="4" idx="0"/>
          </p:cNvCxnSpPr>
          <p:nvPr/>
        </p:nvCxnSpPr>
        <p:spPr>
          <a:xfrm flipV="1">
            <a:off x="5985243" y="2210540"/>
            <a:ext cx="0" cy="69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625115-8F93-4152-B2F4-105E6F0C7BFA}"/>
              </a:ext>
            </a:extLst>
          </p:cNvPr>
          <p:cNvCxnSpPr>
            <a:cxnSpLocks/>
            <a:stCxn id="4" idx="4"/>
          </p:cNvCxnSpPr>
          <p:nvPr/>
        </p:nvCxnSpPr>
        <p:spPr>
          <a:xfrm>
            <a:off x="5985243" y="5143571"/>
            <a:ext cx="0" cy="69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BAB427-CFDF-4111-9152-58398C0230D0}"/>
              </a:ext>
            </a:extLst>
          </p:cNvPr>
          <p:cNvCxnSpPr>
            <a:cxnSpLocks/>
            <a:stCxn id="4" idx="7"/>
          </p:cNvCxnSpPr>
          <p:nvPr/>
        </p:nvCxnSpPr>
        <p:spPr>
          <a:xfrm flipV="1">
            <a:off x="7329816" y="2846704"/>
            <a:ext cx="971029" cy="38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BB4C07-53E3-4E51-8A09-194632B3B2CF}"/>
              </a:ext>
            </a:extLst>
          </p:cNvPr>
          <p:cNvCxnSpPr>
            <a:cxnSpLocks/>
            <a:stCxn id="4" idx="5"/>
          </p:cNvCxnSpPr>
          <p:nvPr/>
        </p:nvCxnSpPr>
        <p:spPr>
          <a:xfrm>
            <a:off x="7329816" y="4815447"/>
            <a:ext cx="1103970" cy="53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41AB2D-A8CB-47BD-A123-C79374DB20C6}"/>
              </a:ext>
            </a:extLst>
          </p:cNvPr>
          <p:cNvCxnSpPr/>
          <p:nvPr/>
        </p:nvCxnSpPr>
        <p:spPr>
          <a:xfrm flipH="1">
            <a:off x="3657600" y="4864963"/>
            <a:ext cx="1099622" cy="59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F6E9CD-1B1B-4A49-B1BA-7E7BAC8B3704}"/>
              </a:ext>
            </a:extLst>
          </p:cNvPr>
          <p:cNvCxnSpPr/>
          <p:nvPr/>
        </p:nvCxnSpPr>
        <p:spPr>
          <a:xfrm>
            <a:off x="7918882" y="4039340"/>
            <a:ext cx="870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74A5353-911B-40A1-82B3-D7500F6A1B3F}"/>
              </a:ext>
            </a:extLst>
          </p:cNvPr>
          <p:cNvSpPr/>
          <p:nvPr/>
        </p:nvSpPr>
        <p:spPr>
          <a:xfrm>
            <a:off x="8788893" y="3231123"/>
            <a:ext cx="2858856" cy="175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Vashti Hardy makes Mrs </a:t>
            </a:r>
            <a:r>
              <a:rPr lang="en-GB" dirty="0" err="1"/>
              <a:t>Beggins</a:t>
            </a:r>
            <a:r>
              <a:rPr lang="en-GB" dirty="0"/>
              <a:t> seem nasty and cruel by the way she talks to Arthur – “Mrs </a:t>
            </a:r>
            <a:r>
              <a:rPr lang="en-GB" dirty="0" err="1"/>
              <a:t>Beggins</a:t>
            </a:r>
            <a:r>
              <a:rPr lang="en-GB" dirty="0"/>
              <a:t> was still taking offence to Arthur’s lack of a right arm.”</a:t>
            </a:r>
          </a:p>
        </p:txBody>
      </p:sp>
      <p:sp>
        <p:nvSpPr>
          <p:cNvPr id="33" name="Rectangle 32">
            <a:extLst>
              <a:ext uri="{FF2B5EF4-FFF2-40B4-BE49-F238E27FC236}">
                <a16:creationId xmlns:a16="http://schemas.microsoft.com/office/drawing/2014/main" id="{733C5236-4C1D-4FFF-9B14-3B6E109E7CA0}"/>
              </a:ext>
            </a:extLst>
          </p:cNvPr>
          <p:cNvSpPr/>
          <p:nvPr/>
        </p:nvSpPr>
        <p:spPr>
          <a:xfrm>
            <a:off x="355382" y="3364638"/>
            <a:ext cx="2888129" cy="209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a:t>
            </a:r>
            <a:r>
              <a:rPr lang="en-GB" dirty="0" err="1"/>
              <a:t>Beggins</a:t>
            </a:r>
            <a:r>
              <a:rPr lang="en-GB" dirty="0"/>
              <a:t> never gave the children anything nice for their hard work – “They didn’t see a sovereign for their toils”</a:t>
            </a:r>
          </a:p>
        </p:txBody>
      </p:sp>
    </p:spTree>
    <p:extLst>
      <p:ext uri="{BB962C8B-B14F-4D97-AF65-F5344CB8AC3E}">
        <p14:creationId xmlns:p14="http://schemas.microsoft.com/office/powerpoint/2010/main" val="401747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5758-7F4C-4760-8080-2C4F40C092C1}"/>
              </a:ext>
            </a:extLst>
          </p:cNvPr>
          <p:cNvSpPr>
            <a:spLocks noGrp="1"/>
          </p:cNvSpPr>
          <p:nvPr>
            <p:ph type="title"/>
          </p:nvPr>
        </p:nvSpPr>
        <p:spPr/>
        <p:txBody>
          <a:bodyPr/>
          <a:lstStyle/>
          <a:p>
            <a:r>
              <a:rPr lang="en-GB" dirty="0"/>
              <a:t>Your Activity:</a:t>
            </a:r>
          </a:p>
        </p:txBody>
      </p:sp>
      <p:sp>
        <p:nvSpPr>
          <p:cNvPr id="3" name="Content Placeholder 2">
            <a:extLst>
              <a:ext uri="{FF2B5EF4-FFF2-40B4-BE49-F238E27FC236}">
                <a16:creationId xmlns:a16="http://schemas.microsoft.com/office/drawing/2014/main" id="{92CC3D91-77E8-44FD-A4F1-C83D2B4B3567}"/>
              </a:ext>
            </a:extLst>
          </p:cNvPr>
          <p:cNvSpPr>
            <a:spLocks noGrp="1"/>
          </p:cNvSpPr>
          <p:nvPr>
            <p:ph idx="1"/>
          </p:nvPr>
        </p:nvSpPr>
        <p:spPr/>
        <p:txBody>
          <a:bodyPr/>
          <a:lstStyle/>
          <a:p>
            <a:r>
              <a:rPr lang="en-GB" dirty="0"/>
              <a:t>You are going to find at least 6 pieces of evidence from the text to show that the </a:t>
            </a:r>
            <a:r>
              <a:rPr lang="en-GB" dirty="0" err="1"/>
              <a:t>Beggins</a:t>
            </a:r>
            <a:r>
              <a:rPr lang="en-GB" dirty="0"/>
              <a:t> were not very nice to the children.</a:t>
            </a:r>
          </a:p>
          <a:p>
            <a:endParaRPr lang="en-GB" dirty="0"/>
          </a:p>
          <a:p>
            <a:r>
              <a:rPr lang="en-GB" dirty="0"/>
              <a:t>Remember when you are quoting from the text you need Quotation Marks (“ ”)</a:t>
            </a:r>
          </a:p>
          <a:p>
            <a:endParaRPr lang="en-GB" dirty="0"/>
          </a:p>
          <a:p>
            <a:r>
              <a:rPr lang="en-GB" dirty="0"/>
              <a:t>You will need to evidence to back up your opinion!!!</a:t>
            </a:r>
          </a:p>
          <a:p>
            <a:endParaRPr lang="en-GB" dirty="0"/>
          </a:p>
          <a:p>
            <a:r>
              <a:rPr lang="en-GB" dirty="0"/>
              <a:t>Use my 2 examples from slide 32 to help you complete the task accurately. </a:t>
            </a:r>
          </a:p>
        </p:txBody>
      </p:sp>
    </p:spTree>
    <p:extLst>
      <p:ext uri="{BB962C8B-B14F-4D97-AF65-F5344CB8AC3E}">
        <p14:creationId xmlns:p14="http://schemas.microsoft.com/office/powerpoint/2010/main" val="518371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979B-711F-4273-B28F-7DCE1FC7B09C}"/>
              </a:ext>
            </a:extLst>
          </p:cNvPr>
          <p:cNvSpPr>
            <a:spLocks noGrp="1"/>
          </p:cNvSpPr>
          <p:nvPr>
            <p:ph type="title"/>
          </p:nvPr>
        </p:nvSpPr>
        <p:spPr>
          <a:xfrm>
            <a:off x="5087738" y="770467"/>
            <a:ext cx="6298065" cy="3352800"/>
          </a:xfrm>
        </p:spPr>
        <p:txBody>
          <a:bodyPr vert="horz" lIns="91440" tIns="45720" rIns="91440" bIns="45720" rtlCol="0" anchor="b">
            <a:normAutofit/>
          </a:bodyPr>
          <a:lstStyle/>
          <a:p>
            <a:pPr>
              <a:lnSpc>
                <a:spcPct val="80000"/>
              </a:lnSpc>
            </a:pPr>
            <a:r>
              <a:rPr lang="en-US" sz="8800">
                <a:solidFill>
                  <a:schemeClr val="tx1"/>
                </a:solidFill>
              </a:rPr>
              <a:t>Lunch</a:t>
            </a:r>
          </a:p>
        </p:txBody>
      </p:sp>
      <p:pic>
        <p:nvPicPr>
          <p:cNvPr id="10" name="Picture 3">
            <a:extLst>
              <a:ext uri="{FF2B5EF4-FFF2-40B4-BE49-F238E27FC236}">
                <a16:creationId xmlns:a16="http://schemas.microsoft.com/office/drawing/2014/main" id="{95C3A32A-935F-4330-97EB-C903511EBC9D}"/>
              </a:ext>
            </a:extLst>
          </p:cNvPr>
          <p:cNvPicPr>
            <a:picLocks noChangeAspect="1"/>
          </p:cNvPicPr>
          <p:nvPr/>
        </p:nvPicPr>
        <p:blipFill rotWithShape="1">
          <a:blip r:embed="rId2"/>
          <a:srcRect l="54998" r="-2" b="-2"/>
          <a:stretch/>
        </p:blipFill>
        <p:spPr>
          <a:xfrm>
            <a:off x="-10288" y="10"/>
            <a:ext cx="4628007" cy="6864408"/>
          </a:xfrm>
          <a:prstGeom prst="rect">
            <a:avLst/>
          </a:prstGeom>
        </p:spPr>
      </p:pic>
    </p:spTree>
    <p:extLst>
      <p:ext uri="{BB962C8B-B14F-4D97-AF65-F5344CB8AC3E}">
        <p14:creationId xmlns:p14="http://schemas.microsoft.com/office/powerpoint/2010/main" val="399692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95F5-801A-4025-BCFD-F642638B3234}"/>
              </a:ext>
            </a:extLst>
          </p:cNvPr>
          <p:cNvSpPr>
            <a:spLocks noGrp="1"/>
          </p:cNvSpPr>
          <p:nvPr>
            <p:ph type="title"/>
          </p:nvPr>
        </p:nvSpPr>
        <p:spPr>
          <a:xfrm>
            <a:off x="683857" y="1396178"/>
            <a:ext cx="8984109" cy="1658198"/>
          </a:xfrm>
        </p:spPr>
        <p:txBody>
          <a:bodyPr/>
          <a:lstStyle/>
          <a:p>
            <a:r>
              <a:rPr lang="en-GB" dirty="0"/>
              <a:t>Science:</a:t>
            </a:r>
          </a:p>
        </p:txBody>
      </p:sp>
      <p:sp>
        <p:nvSpPr>
          <p:cNvPr id="3" name="Content Placeholder 2">
            <a:extLst>
              <a:ext uri="{FF2B5EF4-FFF2-40B4-BE49-F238E27FC236}">
                <a16:creationId xmlns:a16="http://schemas.microsoft.com/office/drawing/2014/main" id="{81E15739-2082-45CE-8AD5-3344F3B63CEC}"/>
              </a:ext>
            </a:extLst>
          </p:cNvPr>
          <p:cNvSpPr>
            <a:spLocks noGrp="1"/>
          </p:cNvSpPr>
          <p:nvPr>
            <p:ph idx="1"/>
          </p:nvPr>
        </p:nvSpPr>
        <p:spPr>
          <a:xfrm>
            <a:off x="3488742" y="1985048"/>
            <a:ext cx="6924766" cy="845820"/>
          </a:xfrm>
        </p:spPr>
        <p:txBody>
          <a:bodyPr>
            <a:normAutofit/>
          </a:bodyPr>
          <a:lstStyle/>
          <a:p>
            <a:r>
              <a:rPr lang="en-GB" sz="3600" dirty="0">
                <a:solidFill>
                  <a:schemeClr val="tx1"/>
                </a:solidFill>
              </a:rPr>
              <a:t>Properties and change of materials</a:t>
            </a:r>
          </a:p>
        </p:txBody>
      </p:sp>
      <p:sp>
        <p:nvSpPr>
          <p:cNvPr id="4" name="TextBox 3">
            <a:extLst>
              <a:ext uri="{FF2B5EF4-FFF2-40B4-BE49-F238E27FC236}">
                <a16:creationId xmlns:a16="http://schemas.microsoft.com/office/drawing/2014/main" id="{C9DB7B33-DF67-41A5-84D5-EDE680777EA9}"/>
              </a:ext>
            </a:extLst>
          </p:cNvPr>
          <p:cNvSpPr txBox="1"/>
          <p:nvPr/>
        </p:nvSpPr>
        <p:spPr>
          <a:xfrm>
            <a:off x="1677879" y="4282439"/>
            <a:ext cx="7634980" cy="1384995"/>
          </a:xfrm>
          <a:prstGeom prst="rect">
            <a:avLst/>
          </a:prstGeom>
          <a:noFill/>
        </p:spPr>
        <p:txBody>
          <a:bodyPr wrap="square" rtlCol="0">
            <a:spAutoFit/>
          </a:bodyPr>
          <a:lstStyle/>
          <a:p>
            <a:r>
              <a:rPr lang="en-GB" sz="2800" b="1" u="sng" dirty="0"/>
              <a:t>Learning objective: To know that some materials will dissolve in liquid to form a solution, and describe how to recover a substance from a solution.</a:t>
            </a:r>
          </a:p>
        </p:txBody>
      </p:sp>
      <p:sp>
        <p:nvSpPr>
          <p:cNvPr id="5" name="Rectangle 4">
            <a:extLst>
              <a:ext uri="{FF2B5EF4-FFF2-40B4-BE49-F238E27FC236}">
                <a16:creationId xmlns:a16="http://schemas.microsoft.com/office/drawing/2014/main" id="{CDD90730-7B95-48FC-BB64-1F70F2C6F3E4}"/>
              </a:ext>
            </a:extLst>
          </p:cNvPr>
          <p:cNvSpPr/>
          <p:nvPr/>
        </p:nvSpPr>
        <p:spPr>
          <a:xfrm>
            <a:off x="4456590" y="3142695"/>
            <a:ext cx="2707690" cy="798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Lesson 1</a:t>
            </a:r>
          </a:p>
        </p:txBody>
      </p:sp>
    </p:spTree>
    <p:extLst>
      <p:ext uri="{BB962C8B-B14F-4D97-AF65-F5344CB8AC3E}">
        <p14:creationId xmlns:p14="http://schemas.microsoft.com/office/powerpoint/2010/main" val="171723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2565-348C-44BF-8A5A-840FA6B3D2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51BB97C-1B67-431D-AEB4-9B43BB608E6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F2061D2-0250-4823-AE44-39D44C484D2C}"/>
              </a:ext>
            </a:extLst>
          </p:cNvPr>
          <p:cNvPicPr>
            <a:picLocks noChangeAspect="1"/>
          </p:cNvPicPr>
          <p:nvPr/>
        </p:nvPicPr>
        <p:blipFill>
          <a:blip r:embed="rId2"/>
          <a:stretch>
            <a:fillRect/>
          </a:stretch>
        </p:blipFill>
        <p:spPr>
          <a:xfrm>
            <a:off x="1701865" y="114439"/>
            <a:ext cx="8642286" cy="6629122"/>
          </a:xfrm>
          <a:prstGeom prst="rect">
            <a:avLst/>
          </a:prstGeom>
        </p:spPr>
      </p:pic>
    </p:spTree>
    <p:extLst>
      <p:ext uri="{BB962C8B-B14F-4D97-AF65-F5344CB8AC3E}">
        <p14:creationId xmlns:p14="http://schemas.microsoft.com/office/powerpoint/2010/main" val="152236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3A77-F98F-4932-9D48-B8B2AD87FD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849AA5-1D62-44B8-A451-3C9A430374C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8264713-B46F-412F-B178-73631DF4CBF5}"/>
              </a:ext>
            </a:extLst>
          </p:cNvPr>
          <p:cNvPicPr>
            <a:picLocks noChangeAspect="1"/>
          </p:cNvPicPr>
          <p:nvPr/>
        </p:nvPicPr>
        <p:blipFill>
          <a:blip r:embed="rId2"/>
          <a:stretch>
            <a:fillRect/>
          </a:stretch>
        </p:blipFill>
        <p:spPr>
          <a:xfrm>
            <a:off x="1138237" y="47625"/>
            <a:ext cx="9915525" cy="6762750"/>
          </a:xfrm>
          <a:prstGeom prst="rect">
            <a:avLst/>
          </a:prstGeom>
        </p:spPr>
      </p:pic>
    </p:spTree>
    <p:extLst>
      <p:ext uri="{BB962C8B-B14F-4D97-AF65-F5344CB8AC3E}">
        <p14:creationId xmlns:p14="http://schemas.microsoft.com/office/powerpoint/2010/main" val="1470429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CB12-D28C-4FB0-8F83-D31D927C06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CED531-6E41-4358-94A1-3EA303A9C0C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060507B-956C-4E3C-ADF1-F0B174E7A304}"/>
              </a:ext>
            </a:extLst>
          </p:cNvPr>
          <p:cNvPicPr>
            <a:picLocks noChangeAspect="1"/>
          </p:cNvPicPr>
          <p:nvPr/>
        </p:nvPicPr>
        <p:blipFill>
          <a:blip r:embed="rId2"/>
          <a:stretch>
            <a:fillRect/>
          </a:stretch>
        </p:blipFill>
        <p:spPr>
          <a:xfrm>
            <a:off x="1447800" y="51278"/>
            <a:ext cx="9058276" cy="6582405"/>
          </a:xfrm>
          <a:prstGeom prst="rect">
            <a:avLst/>
          </a:prstGeom>
        </p:spPr>
      </p:pic>
    </p:spTree>
    <p:extLst>
      <p:ext uri="{BB962C8B-B14F-4D97-AF65-F5344CB8AC3E}">
        <p14:creationId xmlns:p14="http://schemas.microsoft.com/office/powerpoint/2010/main" val="1577763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F08B-C60A-4747-B7A9-62EABC83D2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00C43C-3DF8-44B5-B161-251E0F81289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70D9078-48AF-4F69-993F-5B6D10F41633}"/>
              </a:ext>
            </a:extLst>
          </p:cNvPr>
          <p:cNvPicPr>
            <a:picLocks noChangeAspect="1"/>
          </p:cNvPicPr>
          <p:nvPr/>
        </p:nvPicPr>
        <p:blipFill>
          <a:blip r:embed="rId2"/>
          <a:stretch>
            <a:fillRect/>
          </a:stretch>
        </p:blipFill>
        <p:spPr>
          <a:xfrm>
            <a:off x="1434703" y="0"/>
            <a:ext cx="9195197" cy="6764283"/>
          </a:xfrm>
          <a:prstGeom prst="rect">
            <a:avLst/>
          </a:prstGeom>
        </p:spPr>
      </p:pic>
    </p:spTree>
    <p:extLst>
      <p:ext uri="{BB962C8B-B14F-4D97-AF65-F5344CB8AC3E}">
        <p14:creationId xmlns:p14="http://schemas.microsoft.com/office/powerpoint/2010/main" val="101086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E09E-C708-4125-830F-18E8BC55778E}"/>
              </a:ext>
            </a:extLst>
          </p:cNvPr>
          <p:cNvSpPr>
            <a:spLocks noGrp="1"/>
          </p:cNvSpPr>
          <p:nvPr>
            <p:ph type="title"/>
          </p:nvPr>
        </p:nvSpPr>
        <p:spPr/>
        <p:txBody>
          <a:bodyPr/>
          <a:lstStyle/>
          <a:p>
            <a:r>
              <a:rPr lang="en-GB" dirty="0"/>
              <a:t>Maths: </a:t>
            </a:r>
          </a:p>
        </p:txBody>
      </p:sp>
      <p:sp>
        <p:nvSpPr>
          <p:cNvPr id="3" name="Content Placeholder 2">
            <a:extLst>
              <a:ext uri="{FF2B5EF4-FFF2-40B4-BE49-F238E27FC236}">
                <a16:creationId xmlns:a16="http://schemas.microsoft.com/office/drawing/2014/main" id="{0F10F2F9-D59D-4A17-BBD9-AD2F673E80DE}"/>
              </a:ext>
            </a:extLst>
          </p:cNvPr>
          <p:cNvSpPr>
            <a:spLocks noGrp="1"/>
          </p:cNvSpPr>
          <p:nvPr>
            <p:ph idx="1"/>
          </p:nvPr>
        </p:nvSpPr>
        <p:spPr>
          <a:xfrm>
            <a:off x="719137" y="3866004"/>
            <a:ext cx="10753725" cy="474068"/>
          </a:xfrm>
        </p:spPr>
        <p:txBody>
          <a:bodyPr>
            <a:normAutofit fontScale="85000" lnSpcReduction="10000"/>
          </a:bodyPr>
          <a:lstStyle/>
          <a:p>
            <a:r>
              <a:rPr lang="en-GB" sz="3600" dirty="0">
                <a:solidFill>
                  <a:schemeClr val="tx1"/>
                </a:solidFill>
              </a:rPr>
              <a:t>I can measure and calculate the </a:t>
            </a:r>
            <a:r>
              <a:rPr lang="en-GB" sz="3600" b="0" i="0" dirty="0">
                <a:solidFill>
                  <a:schemeClr val="tx1"/>
                </a:solidFill>
                <a:effectLst/>
                <a:latin typeface="WRM"/>
              </a:rPr>
              <a:t>Perimeter of rectilinear shapes.</a:t>
            </a:r>
            <a:endParaRPr lang="en-GB" sz="3600" dirty="0">
              <a:solidFill>
                <a:schemeClr val="tx1"/>
              </a:solidFill>
            </a:endParaRPr>
          </a:p>
        </p:txBody>
      </p:sp>
      <p:pic>
        <p:nvPicPr>
          <p:cNvPr id="5" name="Picture 4">
            <a:extLst>
              <a:ext uri="{FF2B5EF4-FFF2-40B4-BE49-F238E27FC236}">
                <a16:creationId xmlns:a16="http://schemas.microsoft.com/office/drawing/2014/main" id="{37A787D1-E295-4597-A163-9A67BF566A3C}"/>
              </a:ext>
            </a:extLst>
          </p:cNvPr>
          <p:cNvPicPr>
            <a:picLocks noChangeAspect="1"/>
          </p:cNvPicPr>
          <p:nvPr/>
        </p:nvPicPr>
        <p:blipFill>
          <a:blip r:embed="rId2"/>
          <a:stretch>
            <a:fillRect/>
          </a:stretch>
        </p:blipFill>
        <p:spPr>
          <a:xfrm>
            <a:off x="7474719" y="340451"/>
            <a:ext cx="3974329" cy="2414512"/>
          </a:xfrm>
          <a:prstGeom prst="rect">
            <a:avLst/>
          </a:prstGeom>
        </p:spPr>
      </p:pic>
    </p:spTree>
    <p:extLst>
      <p:ext uri="{BB962C8B-B14F-4D97-AF65-F5344CB8AC3E}">
        <p14:creationId xmlns:p14="http://schemas.microsoft.com/office/powerpoint/2010/main" val="1915786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CA89-BD85-4BE8-916D-E61EE6C120E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4E2D377-000C-4E78-835E-8DAD17894221}"/>
              </a:ext>
            </a:extLst>
          </p:cNvPr>
          <p:cNvPicPr>
            <a:picLocks noGrp="1" noChangeAspect="1"/>
          </p:cNvPicPr>
          <p:nvPr>
            <p:ph idx="1"/>
          </p:nvPr>
        </p:nvPicPr>
        <p:blipFill>
          <a:blip r:embed="rId2"/>
          <a:stretch>
            <a:fillRect/>
          </a:stretch>
        </p:blipFill>
        <p:spPr>
          <a:xfrm>
            <a:off x="1390889" y="226420"/>
            <a:ext cx="8953261" cy="6405159"/>
          </a:xfrm>
        </p:spPr>
      </p:pic>
    </p:spTree>
    <p:extLst>
      <p:ext uri="{BB962C8B-B14F-4D97-AF65-F5344CB8AC3E}">
        <p14:creationId xmlns:p14="http://schemas.microsoft.com/office/powerpoint/2010/main" val="84622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1C91-ACAD-4F31-B9C2-E97D91893A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2BFE02-829D-4B1D-8E13-8DC94B2F043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EC6FD8F-BA6A-42D3-8AB2-FC077CCD1E7E}"/>
              </a:ext>
            </a:extLst>
          </p:cNvPr>
          <p:cNvPicPr>
            <a:picLocks noChangeAspect="1"/>
          </p:cNvPicPr>
          <p:nvPr/>
        </p:nvPicPr>
        <p:blipFill>
          <a:blip r:embed="rId2"/>
          <a:stretch>
            <a:fillRect/>
          </a:stretch>
        </p:blipFill>
        <p:spPr>
          <a:xfrm>
            <a:off x="1304925" y="176212"/>
            <a:ext cx="9582150" cy="6505575"/>
          </a:xfrm>
          <a:prstGeom prst="rect">
            <a:avLst/>
          </a:prstGeom>
        </p:spPr>
      </p:pic>
    </p:spTree>
    <p:extLst>
      <p:ext uri="{BB962C8B-B14F-4D97-AF65-F5344CB8AC3E}">
        <p14:creationId xmlns:p14="http://schemas.microsoft.com/office/powerpoint/2010/main" val="4283958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8691-BBB3-4951-AF8D-B45627089735}"/>
              </a:ext>
            </a:extLst>
          </p:cNvPr>
          <p:cNvSpPr>
            <a:spLocks noGrp="1"/>
          </p:cNvSpPr>
          <p:nvPr>
            <p:ph type="title"/>
          </p:nvPr>
        </p:nvSpPr>
        <p:spPr/>
        <p:txBody>
          <a:bodyPr/>
          <a:lstStyle/>
          <a:p>
            <a:r>
              <a:rPr lang="en-GB" dirty="0"/>
              <a:t>Video clips:</a:t>
            </a:r>
          </a:p>
        </p:txBody>
      </p:sp>
      <p:sp>
        <p:nvSpPr>
          <p:cNvPr id="3" name="Content Placeholder 2">
            <a:extLst>
              <a:ext uri="{FF2B5EF4-FFF2-40B4-BE49-F238E27FC236}">
                <a16:creationId xmlns:a16="http://schemas.microsoft.com/office/drawing/2014/main" id="{B9FFD57B-1303-44DA-9869-CD7F9C0205C8}"/>
              </a:ext>
            </a:extLst>
          </p:cNvPr>
          <p:cNvSpPr>
            <a:spLocks noGrp="1"/>
          </p:cNvSpPr>
          <p:nvPr>
            <p:ph idx="1"/>
          </p:nvPr>
        </p:nvSpPr>
        <p:spPr/>
        <p:txBody>
          <a:bodyPr/>
          <a:lstStyle/>
          <a:p>
            <a:r>
              <a:rPr lang="en-GB" dirty="0">
                <a:hlinkClick r:id="rId2"/>
              </a:rPr>
              <a:t>https://www.bbc.co.uk/bitesize/topics/zjty4wx/articles/zpbdpbk</a:t>
            </a:r>
            <a:endParaRPr lang="en-GB" dirty="0"/>
          </a:p>
          <a:p>
            <a:endParaRPr lang="en-GB" dirty="0"/>
          </a:p>
          <a:p>
            <a:r>
              <a:rPr lang="en-GB" dirty="0">
                <a:hlinkClick r:id="rId3"/>
              </a:rPr>
              <a:t>https://www.bbc.co.uk/bitesize/topics/zjty4wx/articles/zk9mt39</a:t>
            </a:r>
            <a:endParaRPr lang="en-GB" dirty="0"/>
          </a:p>
          <a:p>
            <a:endParaRPr lang="en-GB" dirty="0"/>
          </a:p>
          <a:p>
            <a:r>
              <a:rPr lang="en-GB" dirty="0">
                <a:hlinkClick r:id="rId4"/>
              </a:rPr>
              <a:t>https://www.youtube.com/watch?v=iGiL9Nm5DiI</a:t>
            </a:r>
            <a:endParaRPr lang="en-GB" dirty="0"/>
          </a:p>
          <a:p>
            <a:endParaRPr lang="en-GB" dirty="0"/>
          </a:p>
          <a:p>
            <a:endParaRPr lang="en-GB" dirty="0"/>
          </a:p>
        </p:txBody>
      </p:sp>
    </p:spTree>
    <p:extLst>
      <p:ext uri="{BB962C8B-B14F-4D97-AF65-F5344CB8AC3E}">
        <p14:creationId xmlns:p14="http://schemas.microsoft.com/office/powerpoint/2010/main" val="3204002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6DE5-33BD-43BD-9394-CBED5AB2E2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156469-E90C-48DF-95E3-976D5FBC75D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79C3B5-9CB1-4493-B254-F5C8451E8854}"/>
              </a:ext>
            </a:extLst>
          </p:cNvPr>
          <p:cNvPicPr>
            <a:picLocks noChangeAspect="1"/>
          </p:cNvPicPr>
          <p:nvPr/>
        </p:nvPicPr>
        <p:blipFill>
          <a:blip r:embed="rId2"/>
          <a:stretch>
            <a:fillRect/>
          </a:stretch>
        </p:blipFill>
        <p:spPr>
          <a:xfrm>
            <a:off x="1157287" y="190500"/>
            <a:ext cx="9877425" cy="6477000"/>
          </a:xfrm>
          <a:prstGeom prst="rect">
            <a:avLst/>
          </a:prstGeom>
        </p:spPr>
      </p:pic>
    </p:spTree>
    <p:extLst>
      <p:ext uri="{BB962C8B-B14F-4D97-AF65-F5344CB8AC3E}">
        <p14:creationId xmlns:p14="http://schemas.microsoft.com/office/powerpoint/2010/main" val="4281234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DF3F-F7A0-4347-B24D-B61BBAA14162}"/>
              </a:ext>
            </a:extLst>
          </p:cNvPr>
          <p:cNvSpPr>
            <a:spLocks noGrp="1"/>
          </p:cNvSpPr>
          <p:nvPr>
            <p:ph type="title"/>
          </p:nvPr>
        </p:nvSpPr>
        <p:spPr/>
        <p:txBody>
          <a:bodyPr>
            <a:normAutofit fontScale="90000"/>
          </a:bodyPr>
          <a:lstStyle/>
          <a:p>
            <a:r>
              <a:rPr lang="en-GB" dirty="0">
                <a:hlinkClick r:id="rId2"/>
              </a:rPr>
              <a:t>https://www.youtube.com/watch?v=iGiL9Nm5DiI</a:t>
            </a:r>
            <a:br>
              <a:rPr lang="en-GB" dirty="0"/>
            </a:br>
            <a:endParaRPr lang="en-GB" dirty="0"/>
          </a:p>
        </p:txBody>
      </p:sp>
      <p:pic>
        <p:nvPicPr>
          <p:cNvPr id="5" name="Picture 4">
            <a:extLst>
              <a:ext uri="{FF2B5EF4-FFF2-40B4-BE49-F238E27FC236}">
                <a16:creationId xmlns:a16="http://schemas.microsoft.com/office/drawing/2014/main" id="{0DBC942B-6FCF-47F6-95D8-6B1951656F4F}"/>
              </a:ext>
            </a:extLst>
          </p:cNvPr>
          <p:cNvPicPr>
            <a:picLocks noChangeAspect="1"/>
          </p:cNvPicPr>
          <p:nvPr/>
        </p:nvPicPr>
        <p:blipFill>
          <a:blip r:embed="rId3"/>
          <a:stretch>
            <a:fillRect/>
          </a:stretch>
        </p:blipFill>
        <p:spPr>
          <a:xfrm>
            <a:off x="2677035" y="1568267"/>
            <a:ext cx="7013727" cy="4653009"/>
          </a:xfrm>
          <a:prstGeom prst="rect">
            <a:avLst/>
          </a:prstGeom>
        </p:spPr>
      </p:pic>
    </p:spTree>
    <p:extLst>
      <p:ext uri="{BB962C8B-B14F-4D97-AF65-F5344CB8AC3E}">
        <p14:creationId xmlns:p14="http://schemas.microsoft.com/office/powerpoint/2010/main" val="2560865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97218-4116-46D5-872F-119306204944}"/>
              </a:ext>
            </a:extLst>
          </p:cNvPr>
          <p:cNvPicPr>
            <a:picLocks noChangeAspect="1"/>
          </p:cNvPicPr>
          <p:nvPr/>
        </p:nvPicPr>
        <p:blipFill>
          <a:blip r:embed="rId2"/>
          <a:stretch>
            <a:fillRect/>
          </a:stretch>
        </p:blipFill>
        <p:spPr>
          <a:xfrm>
            <a:off x="138112" y="1475976"/>
            <a:ext cx="10484536" cy="1243012"/>
          </a:xfrm>
          <a:prstGeom prst="rect">
            <a:avLst/>
          </a:prstGeom>
        </p:spPr>
      </p:pic>
      <p:pic>
        <p:nvPicPr>
          <p:cNvPr id="7" name="Picture 6">
            <a:extLst>
              <a:ext uri="{FF2B5EF4-FFF2-40B4-BE49-F238E27FC236}">
                <a16:creationId xmlns:a16="http://schemas.microsoft.com/office/drawing/2014/main" id="{9D7C93B0-AD2C-494A-B3C7-BFBB65AD446E}"/>
              </a:ext>
            </a:extLst>
          </p:cNvPr>
          <p:cNvPicPr>
            <a:picLocks noChangeAspect="1"/>
          </p:cNvPicPr>
          <p:nvPr/>
        </p:nvPicPr>
        <p:blipFill>
          <a:blip r:embed="rId3"/>
          <a:stretch>
            <a:fillRect/>
          </a:stretch>
        </p:blipFill>
        <p:spPr>
          <a:xfrm>
            <a:off x="138112" y="2902135"/>
            <a:ext cx="8685597" cy="1053730"/>
          </a:xfrm>
          <a:prstGeom prst="rect">
            <a:avLst/>
          </a:prstGeom>
        </p:spPr>
      </p:pic>
      <p:pic>
        <p:nvPicPr>
          <p:cNvPr id="9" name="Picture 8">
            <a:extLst>
              <a:ext uri="{FF2B5EF4-FFF2-40B4-BE49-F238E27FC236}">
                <a16:creationId xmlns:a16="http://schemas.microsoft.com/office/drawing/2014/main" id="{E0B23200-CE30-4FF9-92B7-185A9170B853}"/>
              </a:ext>
            </a:extLst>
          </p:cNvPr>
          <p:cNvPicPr>
            <a:picLocks noChangeAspect="1"/>
          </p:cNvPicPr>
          <p:nvPr/>
        </p:nvPicPr>
        <p:blipFill>
          <a:blip r:embed="rId4"/>
          <a:stretch>
            <a:fillRect/>
          </a:stretch>
        </p:blipFill>
        <p:spPr>
          <a:xfrm>
            <a:off x="58353" y="4322159"/>
            <a:ext cx="3172017" cy="2433638"/>
          </a:xfrm>
          <a:prstGeom prst="rect">
            <a:avLst/>
          </a:prstGeom>
        </p:spPr>
      </p:pic>
      <p:pic>
        <p:nvPicPr>
          <p:cNvPr id="11" name="Picture 10">
            <a:extLst>
              <a:ext uri="{FF2B5EF4-FFF2-40B4-BE49-F238E27FC236}">
                <a16:creationId xmlns:a16="http://schemas.microsoft.com/office/drawing/2014/main" id="{8DBE54C0-7A53-4E78-90F8-7B4F87E4F14E}"/>
              </a:ext>
            </a:extLst>
          </p:cNvPr>
          <p:cNvPicPr>
            <a:picLocks noChangeAspect="1"/>
          </p:cNvPicPr>
          <p:nvPr/>
        </p:nvPicPr>
        <p:blipFill>
          <a:blip r:embed="rId5"/>
          <a:stretch>
            <a:fillRect/>
          </a:stretch>
        </p:blipFill>
        <p:spPr>
          <a:xfrm>
            <a:off x="3276821" y="4322159"/>
            <a:ext cx="2886565" cy="2433638"/>
          </a:xfrm>
          <a:prstGeom prst="rect">
            <a:avLst/>
          </a:prstGeom>
        </p:spPr>
      </p:pic>
      <p:pic>
        <p:nvPicPr>
          <p:cNvPr id="13" name="Picture 12">
            <a:extLst>
              <a:ext uri="{FF2B5EF4-FFF2-40B4-BE49-F238E27FC236}">
                <a16:creationId xmlns:a16="http://schemas.microsoft.com/office/drawing/2014/main" id="{BB3E55ED-902B-44EC-BFDB-C6673EE97DA2}"/>
              </a:ext>
            </a:extLst>
          </p:cNvPr>
          <p:cNvPicPr>
            <a:picLocks noChangeAspect="1"/>
          </p:cNvPicPr>
          <p:nvPr/>
        </p:nvPicPr>
        <p:blipFill>
          <a:blip r:embed="rId6"/>
          <a:stretch>
            <a:fillRect/>
          </a:stretch>
        </p:blipFill>
        <p:spPr>
          <a:xfrm>
            <a:off x="6203341" y="4322159"/>
            <a:ext cx="2906237" cy="2319333"/>
          </a:xfrm>
          <a:prstGeom prst="rect">
            <a:avLst/>
          </a:prstGeom>
        </p:spPr>
      </p:pic>
      <p:pic>
        <p:nvPicPr>
          <p:cNvPr id="15" name="Picture 14">
            <a:extLst>
              <a:ext uri="{FF2B5EF4-FFF2-40B4-BE49-F238E27FC236}">
                <a16:creationId xmlns:a16="http://schemas.microsoft.com/office/drawing/2014/main" id="{8815CCF7-9AB4-451A-B039-06B60360D3F6}"/>
              </a:ext>
            </a:extLst>
          </p:cNvPr>
          <p:cNvPicPr>
            <a:picLocks noChangeAspect="1"/>
          </p:cNvPicPr>
          <p:nvPr/>
        </p:nvPicPr>
        <p:blipFill>
          <a:blip r:embed="rId7"/>
          <a:stretch>
            <a:fillRect/>
          </a:stretch>
        </p:blipFill>
        <p:spPr>
          <a:xfrm>
            <a:off x="9313976" y="2853835"/>
            <a:ext cx="2790825" cy="2157784"/>
          </a:xfrm>
          <a:prstGeom prst="rect">
            <a:avLst/>
          </a:prstGeom>
        </p:spPr>
      </p:pic>
      <p:pic>
        <p:nvPicPr>
          <p:cNvPr id="17" name="Picture 16">
            <a:extLst>
              <a:ext uri="{FF2B5EF4-FFF2-40B4-BE49-F238E27FC236}">
                <a16:creationId xmlns:a16="http://schemas.microsoft.com/office/drawing/2014/main" id="{4A070BED-7866-43F0-BA6A-CA164C0AA8AF}"/>
              </a:ext>
            </a:extLst>
          </p:cNvPr>
          <p:cNvPicPr>
            <a:picLocks noChangeAspect="1"/>
          </p:cNvPicPr>
          <p:nvPr/>
        </p:nvPicPr>
        <p:blipFill>
          <a:blip r:embed="rId8"/>
          <a:stretch>
            <a:fillRect/>
          </a:stretch>
        </p:blipFill>
        <p:spPr>
          <a:xfrm>
            <a:off x="9804972" y="5041291"/>
            <a:ext cx="2299829" cy="1757363"/>
          </a:xfrm>
          <a:prstGeom prst="rect">
            <a:avLst/>
          </a:prstGeom>
        </p:spPr>
      </p:pic>
      <p:sp>
        <p:nvSpPr>
          <p:cNvPr id="18" name="Rectangle 17">
            <a:extLst>
              <a:ext uri="{FF2B5EF4-FFF2-40B4-BE49-F238E27FC236}">
                <a16:creationId xmlns:a16="http://schemas.microsoft.com/office/drawing/2014/main" id="{17DC85B8-043E-4B9E-8485-86A7B2687D01}"/>
              </a:ext>
            </a:extLst>
          </p:cNvPr>
          <p:cNvSpPr/>
          <p:nvPr/>
        </p:nvSpPr>
        <p:spPr>
          <a:xfrm>
            <a:off x="361950" y="216508"/>
            <a:ext cx="3162300" cy="1053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Complete the quiz:</a:t>
            </a:r>
          </a:p>
        </p:txBody>
      </p:sp>
    </p:spTree>
    <p:extLst>
      <p:ext uri="{BB962C8B-B14F-4D97-AF65-F5344CB8AC3E}">
        <p14:creationId xmlns:p14="http://schemas.microsoft.com/office/powerpoint/2010/main" val="180721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8230-8F76-4F40-A85D-56CCF4AC6799}"/>
              </a:ext>
            </a:extLst>
          </p:cNvPr>
          <p:cNvSpPr>
            <a:spLocks noGrp="1"/>
          </p:cNvSpPr>
          <p:nvPr>
            <p:ph type="title"/>
          </p:nvPr>
        </p:nvSpPr>
        <p:spPr/>
        <p:txBody>
          <a:bodyPr/>
          <a:lstStyle/>
          <a:p>
            <a:r>
              <a:rPr lang="en-GB" dirty="0"/>
              <a:t>Maths video for today’s lesson.</a:t>
            </a:r>
          </a:p>
        </p:txBody>
      </p:sp>
      <p:sp>
        <p:nvSpPr>
          <p:cNvPr id="3" name="Content Placeholder 2">
            <a:extLst>
              <a:ext uri="{FF2B5EF4-FFF2-40B4-BE49-F238E27FC236}">
                <a16:creationId xmlns:a16="http://schemas.microsoft.com/office/drawing/2014/main" id="{5071B852-C13D-4625-A4AB-8DD9391256D5}"/>
              </a:ext>
            </a:extLst>
          </p:cNvPr>
          <p:cNvSpPr>
            <a:spLocks noGrp="1"/>
          </p:cNvSpPr>
          <p:nvPr>
            <p:ph idx="1"/>
          </p:nvPr>
        </p:nvSpPr>
        <p:spPr>
          <a:xfrm>
            <a:off x="3038117" y="3138700"/>
            <a:ext cx="4996175" cy="580600"/>
          </a:xfrm>
        </p:spPr>
        <p:txBody>
          <a:bodyPr/>
          <a:lstStyle/>
          <a:p>
            <a:r>
              <a:rPr lang="en-GB" dirty="0">
                <a:hlinkClick r:id="rId2"/>
              </a:rPr>
              <a:t>https://vimeo.com/477528259</a:t>
            </a:r>
            <a:endParaRPr lang="en-GB" dirty="0"/>
          </a:p>
          <a:p>
            <a:endParaRPr lang="en-GB" dirty="0"/>
          </a:p>
        </p:txBody>
      </p:sp>
    </p:spTree>
    <p:extLst>
      <p:ext uri="{BB962C8B-B14F-4D97-AF65-F5344CB8AC3E}">
        <p14:creationId xmlns:p14="http://schemas.microsoft.com/office/powerpoint/2010/main" val="35672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91" y="2185308"/>
            <a:ext cx="6614733" cy="2487384"/>
          </a:xfrm>
          <a:prstGeom prst="rect">
            <a:avLst/>
          </a:prstGeom>
        </p:spPr>
      </p:pic>
    </p:spTree>
    <p:extLst>
      <p:ext uri="{BB962C8B-B14F-4D97-AF65-F5344CB8AC3E}">
        <p14:creationId xmlns:p14="http://schemas.microsoft.com/office/powerpoint/2010/main" val="346363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3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B41FE98-FA23-4E0B-97D1-F62FE2B9C037}"/>
                  </a:ext>
                </a:extLst>
              </p:cNvPr>
              <p:cNvSpPr txBox="1"/>
              <p:nvPr/>
            </p:nvSpPr>
            <p:spPr>
              <a:xfrm>
                <a:off x="2274970" y="334776"/>
                <a:ext cx="7497474" cy="4832092"/>
              </a:xfrm>
              <a:prstGeom prst="rect">
                <a:avLst/>
              </a:prstGeom>
              <a:noFill/>
            </p:spPr>
            <p:txBody>
              <a:bodyPr wrap="square" rtlCol="0">
                <a:spAutoFit/>
              </a:bodyPr>
              <a:lstStyle/>
              <a:p>
                <a:r>
                  <a:rPr lang="en-GB" sz="2800" dirty="0">
                    <a:solidFill>
                      <a:prstClr val="black"/>
                    </a:solidFill>
                    <a:latin typeface="Calibri" panose="020F0502020204030204" pitchFamily="34" charset="0"/>
                    <a:cs typeface="Calibri" panose="020F0502020204030204" pitchFamily="34" charset="0"/>
                  </a:rPr>
                  <a:t>1)		 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9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1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2)		A rectangle’s sides are 11 mm and 3 mm. </a:t>
                </a:r>
              </a:p>
              <a:p>
                <a:r>
                  <a:rPr lang="en-GB" sz="2800" dirty="0">
                    <a:solidFill>
                      <a:prstClr val="black"/>
                    </a:solidFill>
                    <a:latin typeface="Calibri" panose="020F0502020204030204" pitchFamily="34" charset="0"/>
                    <a:cs typeface="Calibri" panose="020F0502020204030204" pitchFamily="34" charset="0"/>
                  </a:rPr>
                  <a:t>		What is the rectangle’s perimeter?</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3)		___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13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13 </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4)		 57</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 </a:t>
                </a:r>
                <a:r>
                  <a:rPr lang="en-GB" sz="2800" dirty="0">
                    <a:solidFill>
                      <a:prstClr val="black"/>
                    </a:solidFill>
                    <a:latin typeface="Calibri" panose="020F0502020204030204" pitchFamily="34" charset="0"/>
                    <a:cs typeface="Calibri" panose="020F0502020204030204" pitchFamily="34" charset="0"/>
                  </a:rPr>
                  <a:t>66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GB" sz="2800" dirty="0">
                    <a:solidFill>
                      <a:prstClr val="black"/>
                    </a:solidFill>
                    <a:latin typeface="Calibri" panose="020F0502020204030204" pitchFamily="34" charset="0"/>
                    <a:cs typeface="Calibri" panose="020F0502020204030204" pitchFamily="34" charset="0"/>
                  </a:rPr>
                  <a:t>___</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GB" sz="2800" dirty="0">
                    <a:solidFill>
                      <a:prstClr val="black"/>
                    </a:solidFill>
                    <a:latin typeface="Calibri" panose="020F0502020204030204" pitchFamily="34" charset="0"/>
                    <a:cs typeface="Calibri" panose="020F0502020204030204" pitchFamily="34" charset="0"/>
                  </a:rPr>
                  <a:t> </a:t>
                </a:r>
              </a:p>
            </p:txBody>
          </p:sp>
        </mc:Choice>
        <mc:Fallback>
          <p:sp>
            <p:nvSpPr>
              <p:cNvPr id="6" name="TextBox 5">
                <a:extLst>
                  <a:ext uri="{FF2B5EF4-FFF2-40B4-BE49-F238E27FC236}">
                    <a16:creationId xmlns:a16="http://schemas.microsoft.com/office/drawing/2014/main" id="{9B41FE98-FA23-4E0B-97D1-F62FE2B9C037}"/>
                  </a:ext>
                </a:extLst>
              </p:cNvPr>
              <p:cNvSpPr txBox="1">
                <a:spLocks noRot="1" noChangeAspect="1" noMove="1" noResize="1" noEditPoints="1" noAdjustHandles="1" noChangeArrowheads="1" noChangeShapeType="1" noTextEdit="1"/>
              </p:cNvSpPr>
              <p:nvPr/>
            </p:nvSpPr>
            <p:spPr>
              <a:xfrm>
                <a:off x="2274970" y="334776"/>
                <a:ext cx="7497474" cy="4832092"/>
              </a:xfrm>
              <a:prstGeom prst="rect">
                <a:avLst/>
              </a:prstGeom>
              <a:blipFill>
                <a:blip r:embed="rId2"/>
                <a:stretch>
                  <a:fillRect l="-1626" t="-1639" b="-2648"/>
                </a:stretch>
              </a:blipFill>
            </p:spPr>
            <p:txBody>
              <a:bodyPr/>
              <a:lstStyle/>
              <a:p>
                <a:r>
                  <a:rPr lang="en-GB">
                    <a:noFill/>
                  </a:rPr>
                  <a:t> </a:t>
                </a:r>
              </a:p>
            </p:txBody>
          </p:sp>
        </mc:Fallback>
      </mc:AlternateContent>
    </p:spTree>
    <p:extLst>
      <p:ext uri="{BB962C8B-B14F-4D97-AF65-F5344CB8AC3E}">
        <p14:creationId xmlns:p14="http://schemas.microsoft.com/office/powerpoint/2010/main" val="41283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74970" y="334776"/>
                <a:ext cx="7497474" cy="4832092"/>
              </a:xfrm>
              <a:prstGeom prst="rect">
                <a:avLst/>
              </a:prstGeom>
              <a:noFill/>
            </p:spPr>
            <p:txBody>
              <a:bodyPr wrap="square" rtlCol="0">
                <a:spAutoFit/>
              </a:bodyPr>
              <a:lstStyle/>
              <a:p>
                <a:r>
                  <a:rPr lang="en-GB" sz="2800" dirty="0">
                    <a:solidFill>
                      <a:prstClr val="black"/>
                    </a:solidFill>
                    <a:latin typeface="Calibri" panose="020F0502020204030204" pitchFamily="34" charset="0"/>
                    <a:cs typeface="Calibri" panose="020F0502020204030204" pitchFamily="34" charset="0"/>
                  </a:rPr>
                  <a:t>1)		 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9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1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2)		A rectangle’s sides are 11 mm and 3 mm. </a:t>
                </a:r>
              </a:p>
              <a:p>
                <a:r>
                  <a:rPr lang="en-GB" sz="2800" dirty="0">
                    <a:solidFill>
                      <a:prstClr val="black"/>
                    </a:solidFill>
                    <a:latin typeface="Calibri" panose="020F0502020204030204" pitchFamily="34" charset="0"/>
                    <a:cs typeface="Calibri" panose="020F0502020204030204" pitchFamily="34" charset="0"/>
                  </a:rPr>
                  <a:t>		What is the rectangle’s perimeter?</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3)		___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13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13 </a:t>
                </a:r>
              </a:p>
              <a:p>
                <a:endParaRPr lang="en-GB" sz="2800" dirty="0">
                  <a:solidFill>
                    <a:prstClr val="black"/>
                  </a:solidFill>
                  <a:latin typeface="Calibri" panose="020F0502020204030204" pitchFamily="34" charset="0"/>
                  <a:cs typeface="Calibri" panose="020F0502020204030204" pitchFamily="34" charset="0"/>
                </a:endParaRP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4)		 57</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 </a:t>
                </a:r>
                <a:r>
                  <a:rPr lang="en-GB" sz="2800" dirty="0">
                    <a:solidFill>
                      <a:prstClr val="black"/>
                    </a:solidFill>
                    <a:latin typeface="Calibri" panose="020F0502020204030204" pitchFamily="34" charset="0"/>
                    <a:cs typeface="Calibri" panose="020F0502020204030204" pitchFamily="34" charset="0"/>
                  </a:rPr>
                  <a:t>66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GB" sz="2800" dirty="0">
                    <a:solidFill>
                      <a:prstClr val="black"/>
                    </a:solidFill>
                    <a:latin typeface="Calibri" panose="020F0502020204030204" pitchFamily="34" charset="0"/>
                    <a:cs typeface="Calibri" panose="020F0502020204030204" pitchFamily="34" charset="0"/>
                  </a:rPr>
                  <a:t>___</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 </a:t>
                </a:r>
                <a:r>
                  <a:rPr lang="en-GB" sz="2800" dirty="0">
                    <a:solidFill>
                      <a:prstClr val="black"/>
                    </a:solidFill>
                    <a:latin typeface="Calibri" panose="020F0502020204030204" pitchFamily="34" charset="0"/>
                    <a:cs typeface="Calibri" panose="020F0502020204030204" pitchFamily="34" charset="0"/>
                  </a:rPr>
                  <a:t> </a:t>
                </a:r>
              </a:p>
            </p:txBody>
          </p:sp>
        </mc:Choice>
        <mc:Fallback>
          <p:sp>
            <p:nvSpPr>
              <p:cNvPr id="2" name="TextBox 1"/>
              <p:cNvSpPr txBox="1">
                <a:spLocks noRot="1" noChangeAspect="1" noMove="1" noResize="1" noEditPoints="1" noAdjustHandles="1" noChangeArrowheads="1" noChangeShapeType="1" noTextEdit="1"/>
              </p:cNvSpPr>
              <p:nvPr/>
            </p:nvSpPr>
            <p:spPr>
              <a:xfrm>
                <a:off x="2274970" y="334776"/>
                <a:ext cx="7497474" cy="4832092"/>
              </a:xfrm>
              <a:prstGeom prst="rect">
                <a:avLst/>
              </a:prstGeom>
              <a:blipFill>
                <a:blip r:embed="rId3"/>
                <a:stretch>
                  <a:fillRect l="-1626" t="-1639" b="-2648"/>
                </a:stretch>
              </a:blipFill>
            </p:spPr>
            <p:txBody>
              <a:bodyPr/>
              <a:lstStyle/>
              <a:p>
                <a:r>
                  <a:rPr lang="en-GB">
                    <a:noFill/>
                  </a:rPr>
                  <a:t> </a:t>
                </a:r>
              </a:p>
            </p:txBody>
          </p:sp>
        </mc:Fallback>
      </mc:AlternateContent>
      <p:sp>
        <p:nvSpPr>
          <p:cNvPr id="3" name="Rectangle 2"/>
          <p:cNvSpPr/>
          <p:nvPr/>
        </p:nvSpPr>
        <p:spPr>
          <a:xfrm>
            <a:off x="3236425" y="875207"/>
            <a:ext cx="3868367" cy="523220"/>
          </a:xfrm>
          <a:prstGeom prst="rect">
            <a:avLst/>
          </a:prstGeom>
        </p:spPr>
        <p:txBody>
          <a:bodyPr wrap="none">
            <a:spAutoFit/>
          </a:bodyPr>
          <a:lstStyle/>
          <a:p>
            <a:r>
              <a:rPr lang="en-GB" sz="2800" dirty="0">
                <a:solidFill>
                  <a:srgbClr val="0070C0"/>
                </a:solidFill>
                <a:latin typeface="Calibri" panose="020F0502020204030204" pitchFamily="34" charset="0"/>
                <a:cs typeface="Calibri" panose="020F0502020204030204" pitchFamily="34" charset="0"/>
              </a:rPr>
              <a:t>5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5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9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1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7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3 </a:t>
            </a:r>
            <a:r>
              <a:rPr lang="en-GB" sz="2800" dirty="0">
                <a:solidFill>
                  <a:srgbClr val="0070C0"/>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srgbClr val="0070C0"/>
                </a:solidFill>
                <a:latin typeface="Calibri" panose="020F0502020204030204" pitchFamily="34" charset="0"/>
                <a:cs typeface="Calibri" panose="020F0502020204030204" pitchFamily="34" charset="0"/>
              </a:rPr>
              <a:t> </a:t>
            </a:r>
          </a:p>
        </p:txBody>
      </p:sp>
      <p:sp>
        <p:nvSpPr>
          <p:cNvPr id="5" name="Rounded Rectangle 4"/>
          <p:cNvSpPr/>
          <p:nvPr/>
        </p:nvSpPr>
        <p:spPr>
          <a:xfrm>
            <a:off x="3248149" y="860721"/>
            <a:ext cx="927985" cy="5521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6" name="Rounded Rectangle 5"/>
          <p:cNvSpPr/>
          <p:nvPr/>
        </p:nvSpPr>
        <p:spPr>
          <a:xfrm>
            <a:off x="4466341" y="860721"/>
            <a:ext cx="927985" cy="5521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7" name="Rounded Rectangle 6"/>
          <p:cNvSpPr/>
          <p:nvPr/>
        </p:nvSpPr>
        <p:spPr>
          <a:xfrm>
            <a:off x="5696257" y="860721"/>
            <a:ext cx="898219" cy="5521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8" name="Rectangle 7"/>
          <p:cNvSpPr/>
          <p:nvPr/>
        </p:nvSpPr>
        <p:spPr>
          <a:xfrm>
            <a:off x="6864346" y="854806"/>
            <a:ext cx="550151" cy="523220"/>
          </a:xfrm>
          <a:prstGeom prst="rect">
            <a:avLst/>
          </a:prstGeom>
        </p:spPr>
        <p:txBody>
          <a:bodyPr wrap="none">
            <a:spAutoFit/>
          </a:bodyPr>
          <a:lstStyle/>
          <a:p>
            <a:r>
              <a:rPr lang="en-GB" sz="2800" dirty="0">
                <a:solidFill>
                  <a:srgbClr val="0070C0"/>
                </a:solidFill>
                <a:latin typeface="Calibri" panose="020F0502020204030204" pitchFamily="34" charset="0"/>
                <a:cs typeface="Calibri" panose="020F0502020204030204" pitchFamily="34" charset="0"/>
              </a:rPr>
              <a:t>30</a:t>
            </a:r>
          </a:p>
        </p:txBody>
      </p:sp>
      <p:sp>
        <p:nvSpPr>
          <p:cNvPr id="9" name="Rectangle 8"/>
          <p:cNvSpPr/>
          <p:nvPr/>
        </p:nvSpPr>
        <p:spPr>
          <a:xfrm>
            <a:off x="8472188" y="2041537"/>
            <a:ext cx="1205779" cy="523220"/>
          </a:xfrm>
          <a:prstGeom prst="rect">
            <a:avLst/>
          </a:prstGeom>
        </p:spPr>
        <p:txBody>
          <a:bodyPr wrap="none">
            <a:spAutoFit/>
          </a:bodyPr>
          <a:lstStyle/>
          <a:p>
            <a:r>
              <a:rPr lang="en-GB" sz="2800" dirty="0">
                <a:solidFill>
                  <a:srgbClr val="0070C0"/>
                </a:solidFill>
                <a:latin typeface="Calibri" panose="020F0502020204030204" pitchFamily="34" charset="0"/>
                <a:cs typeface="Calibri" panose="020F0502020204030204" pitchFamily="34" charset="0"/>
              </a:rPr>
              <a:t>28 mm</a:t>
            </a:r>
          </a:p>
        </p:txBody>
      </p:sp>
      <p:sp>
        <p:nvSpPr>
          <p:cNvPr id="10" name="Rectangle 9"/>
          <p:cNvSpPr/>
          <p:nvPr/>
        </p:nvSpPr>
        <p:spPr>
          <a:xfrm>
            <a:off x="3285452" y="3302304"/>
            <a:ext cx="550151" cy="523220"/>
          </a:xfrm>
          <a:prstGeom prst="rect">
            <a:avLst/>
          </a:prstGeom>
        </p:spPr>
        <p:txBody>
          <a:bodyPr wrap="none">
            <a:spAutoFit/>
          </a:bodyPr>
          <a:lstStyle/>
          <a:p>
            <a:r>
              <a:rPr lang="en-GB" sz="2800" dirty="0">
                <a:solidFill>
                  <a:srgbClr val="0070C0"/>
                </a:solidFill>
                <a:latin typeface="Calibri" panose="020F0502020204030204" pitchFamily="34" charset="0"/>
                <a:cs typeface="Calibri" panose="020F0502020204030204" pitchFamily="34" charset="0"/>
              </a:rPr>
              <a:t>26</a:t>
            </a:r>
          </a:p>
        </p:txBody>
      </p:sp>
      <p:sp>
        <p:nvSpPr>
          <p:cNvPr id="11" name="Rectangle 10"/>
          <p:cNvSpPr/>
          <p:nvPr/>
        </p:nvSpPr>
        <p:spPr>
          <a:xfrm>
            <a:off x="5020356" y="4549747"/>
            <a:ext cx="367408" cy="523220"/>
          </a:xfrm>
          <a:prstGeom prst="rect">
            <a:avLst/>
          </a:prstGeom>
        </p:spPr>
        <p:txBody>
          <a:bodyPr wrap="none">
            <a:spAutoFit/>
          </a:bodyPr>
          <a:lstStyle/>
          <a:p>
            <a:r>
              <a:rPr lang="en-GB" sz="2800" dirty="0">
                <a:solidFill>
                  <a:srgbClr val="0070C0"/>
                </a:solidFill>
                <a:latin typeface="Calibri" panose="020F0502020204030204" pitchFamily="34" charset="0"/>
                <a:cs typeface="Calibri" panose="020F0502020204030204" pitchFamily="34" charset="0"/>
              </a:rPr>
              <a:t>9</a:t>
            </a:r>
          </a:p>
        </p:txBody>
      </p:sp>
    </p:spTree>
    <p:custDataLst>
      <p:tags r:id="rId1"/>
    </p:custDataLst>
    <p:extLst>
      <p:ext uri="{BB962C8B-B14F-4D97-AF65-F5344CB8AC3E}">
        <p14:creationId xmlns:p14="http://schemas.microsoft.com/office/powerpoint/2010/main" val="24825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5.6|1.7|0.9|3.7|3.4|4.3|6.8"/>
</p:tagLst>
</file>

<file path=ppt/tags/tag2.xml><?xml version="1.0" encoding="utf-8"?>
<p:tagLst xmlns:a="http://schemas.openxmlformats.org/drawingml/2006/main" xmlns:r="http://schemas.openxmlformats.org/officeDocument/2006/relationships" xmlns:p="http://schemas.openxmlformats.org/presentationml/2006/main">
  <p:tag name="TIMING" val="|24.9|0.7|0.6|0.7|0.8|0.7|4.3|7|2.2"/>
</p:tagLst>
</file>

<file path=ppt/tags/tag3.xml><?xml version="1.0" encoding="utf-8"?>
<p:tagLst xmlns:a="http://schemas.openxmlformats.org/drawingml/2006/main" xmlns:r="http://schemas.openxmlformats.org/officeDocument/2006/relationships" xmlns:p="http://schemas.openxmlformats.org/presentationml/2006/main">
  <p:tag name="TIMING" val="|8.5|9.5|4.8|2.1|1.4|7.3|8.8|4.5"/>
</p:tagLst>
</file>

<file path=ppt/tags/tag4.xml><?xml version="1.0" encoding="utf-8"?>
<p:tagLst xmlns:a="http://schemas.openxmlformats.org/drawingml/2006/main" xmlns:r="http://schemas.openxmlformats.org/officeDocument/2006/relationships" xmlns:p="http://schemas.openxmlformats.org/presentationml/2006/main">
  <p:tag name="TIMING" val="|9.7|0.8|7.9|8.9|6.7|3.9|4.6|10.4|11.2|1.3|3|1.8|4|1.4"/>
</p:tagLst>
</file>

<file path=ppt/tags/tag5.xml><?xml version="1.0" encoding="utf-8"?>
<p:tagLst xmlns:a="http://schemas.openxmlformats.org/drawingml/2006/main" xmlns:r="http://schemas.openxmlformats.org/officeDocument/2006/relationships" xmlns:p="http://schemas.openxmlformats.org/presentationml/2006/main">
  <p:tag name="TIMING" val="|16.6|1.1|5.2|2.2|5.6|2.6|3.1|3.9|4.4|2.9|3.9|5.9|4.8|10.5|7|7.5|0.8"/>
</p:tagLst>
</file>

<file path=ppt/tags/tag6.xml><?xml version="1.0" encoding="utf-8"?>
<p:tagLst xmlns:a="http://schemas.openxmlformats.org/drawingml/2006/main" xmlns:r="http://schemas.openxmlformats.org/officeDocument/2006/relationships" xmlns:p="http://schemas.openxmlformats.org/presentationml/2006/main">
  <p:tag name="TIMING" val="|11|3.4|6.3|15.7|8|9.3|9.2"/>
</p:tagLst>
</file>

<file path=ppt/tags/tag7.xml><?xml version="1.0" encoding="utf-8"?>
<p:tagLst xmlns:a="http://schemas.openxmlformats.org/drawingml/2006/main" xmlns:r="http://schemas.openxmlformats.org/officeDocument/2006/relationships" xmlns:p="http://schemas.openxmlformats.org/presentationml/2006/main">
  <p:tag name="TIMING" val="|12.4|24|2.5|3.8|3.2|4.6|9.4|5.9|5.4|2.5|10.7|1.2"/>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1151</Words>
  <Application>Microsoft Office PowerPoint</Application>
  <PresentationFormat>Widescreen</PresentationFormat>
  <Paragraphs>197</Paragraphs>
  <Slides>45</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45</vt:i4>
      </vt:variant>
    </vt:vector>
  </HeadingPairs>
  <TitlesOfParts>
    <vt:vector size="59" baseType="lpstr">
      <vt:lpstr>Arial</vt:lpstr>
      <vt:lpstr>Calibri</vt:lpstr>
      <vt:lpstr>Calibri Light</vt:lpstr>
      <vt:lpstr>Cambria Math</vt:lpstr>
      <vt:lpstr>Comic Sans MS</vt:lpstr>
      <vt:lpstr>KG Primary Penmanship</vt:lpstr>
      <vt:lpstr>WRM</vt:lpstr>
      <vt:lpstr>Metropolitan</vt:lpstr>
      <vt:lpstr>Title slide</vt:lpstr>
      <vt:lpstr>Get ready title</vt:lpstr>
      <vt:lpstr>Get ready questions</vt:lpstr>
      <vt:lpstr>Let's learn title</vt:lpstr>
      <vt:lpstr>Let's learn slides</vt:lpstr>
      <vt:lpstr>Your turn</vt:lpstr>
      <vt:lpstr>Thursday 7th January 2021</vt:lpstr>
      <vt:lpstr>Daily morning tasks:</vt:lpstr>
      <vt:lpstr>PowerPoint Presentation</vt:lpstr>
      <vt:lpstr>Maths: </vt:lpstr>
      <vt:lpstr>Maths video for today’s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1 - 4 on the worksheet</vt:lpstr>
      <vt:lpstr>PowerPoint Presentation</vt:lpstr>
      <vt:lpstr>PowerPoint Presentation</vt:lpstr>
      <vt:lpstr>Have a go at questions  5 - 7 on the worksheet</vt:lpstr>
      <vt:lpstr>PowerPoint Presentation</vt:lpstr>
      <vt:lpstr>PowerPoint Presentation</vt:lpstr>
      <vt:lpstr>PowerPoint Presentation</vt:lpstr>
      <vt:lpstr>Plenary:</vt:lpstr>
      <vt:lpstr>Break</vt:lpstr>
      <vt:lpstr>English - </vt:lpstr>
      <vt:lpstr>Chapter 3 - Recap</vt:lpstr>
      <vt:lpstr>English – Brightstorm Chapter 4</vt:lpstr>
      <vt:lpstr>PowerPoint Presentation</vt:lpstr>
      <vt:lpstr>PowerPoint Presentation</vt:lpstr>
      <vt:lpstr>PowerPoint Presentation</vt:lpstr>
      <vt:lpstr>How do you feel after reading that Chapter?</vt:lpstr>
      <vt:lpstr>By the end of Chapter 4…</vt:lpstr>
      <vt:lpstr>You are going to create a spider diagram!!!</vt:lpstr>
      <vt:lpstr>Your Activity:</vt:lpstr>
      <vt:lpstr>Lunch</vt:lpstr>
      <vt:lpstr>Science:</vt:lpstr>
      <vt:lpstr>PowerPoint Presentation</vt:lpstr>
      <vt:lpstr>PowerPoint Presentation</vt:lpstr>
      <vt:lpstr>PowerPoint Presentation</vt:lpstr>
      <vt:lpstr>PowerPoint Presentation</vt:lpstr>
      <vt:lpstr>PowerPoint Presentation</vt:lpstr>
      <vt:lpstr>PowerPoint Presentation</vt:lpstr>
      <vt:lpstr>Video clips:</vt:lpstr>
      <vt:lpstr>PowerPoint Presentation</vt:lpstr>
      <vt:lpstr>https://www.youtube.com/watch?v=iGiL9Nm5DiI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7th January 2021</dc:title>
  <dc:creator>jack.hall-1</dc:creator>
  <cp:lastModifiedBy>jack.hall-1</cp:lastModifiedBy>
  <cp:revision>13</cp:revision>
  <dcterms:created xsi:type="dcterms:W3CDTF">2021-01-06T10:16:12Z</dcterms:created>
  <dcterms:modified xsi:type="dcterms:W3CDTF">2021-01-06T12:09:15Z</dcterms:modified>
</cp:coreProperties>
</file>