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5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4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18519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32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0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F73E-CA54-C448-9E67-EFE0A838B84E}" type="datetimeFigureOut">
              <a:rPr lang="en-US" smtClean="0"/>
              <a:t>03/01/2021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3B60-9924-DE42-91D7-446A7D0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6989"/>
            <a:ext cx="7772400" cy="39965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Good Morning Year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2 children who are isolating!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  <a:t/>
            </a:r>
            <a:br>
              <a:rPr lang="en-US" dirty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I hope you have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had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 wonderful Christmas break!</a:t>
            </a:r>
            <a:b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7814" b="912"/>
          <a:stretch/>
        </p:blipFill>
        <p:spPr bwMode="auto">
          <a:xfrm>
            <a:off x="432193" y="314054"/>
            <a:ext cx="8294388" cy="6106843"/>
          </a:xfrm>
          <a:prstGeom prst="roundRect">
            <a:avLst>
              <a:gd name="adj" fmla="val 28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Alex Slaven Photography (@ 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75623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Different Times to Celebrate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1473200"/>
            <a:ext cx="7847013" cy="898525"/>
            <a:chOff x="447151" y="1515070"/>
            <a:chExt cx="7847533" cy="898209"/>
          </a:xfrm>
        </p:grpSpPr>
        <p:grpSp>
          <p:nvGrpSpPr>
            <p:cNvPr id="8" name="Group 7"/>
            <p:cNvGrpSpPr/>
            <p:nvPr/>
          </p:nvGrpSpPr>
          <p:grpSpPr>
            <a:xfrm>
              <a:off x="447151" y="1515070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68" name="Rectangle 14"/>
            <p:cNvSpPr>
              <a:spLocks/>
            </p:cNvSpPr>
            <p:nvPr/>
          </p:nvSpPr>
          <p:spPr bwMode="auto">
            <a:xfrm>
              <a:off x="793822" y="1561404"/>
              <a:ext cx="744057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Not every place in the world welcomes in the new year at exactly the same time because different places are in different time zones.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7675" y="2662238"/>
            <a:ext cx="7694613" cy="898525"/>
            <a:chOff x="447151" y="2662115"/>
            <a:chExt cx="7695133" cy="898209"/>
          </a:xfrm>
        </p:grpSpPr>
        <p:grpSp>
          <p:nvGrpSpPr>
            <p:cNvPr id="9" name="Group 8"/>
            <p:cNvGrpSpPr/>
            <p:nvPr/>
          </p:nvGrpSpPr>
          <p:grpSpPr>
            <a:xfrm>
              <a:off x="447151" y="2662115"/>
              <a:ext cx="76951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5366" name="Rectangle 15"/>
            <p:cNvSpPr>
              <a:spLocks/>
            </p:cNvSpPr>
            <p:nvPr/>
          </p:nvSpPr>
          <p:spPr bwMode="auto">
            <a:xfrm>
              <a:off x="793822" y="2680416"/>
              <a:ext cx="727500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Kiritimati, Christmas Island and Kiribati are some of the first places to celebrate with Honolulu, Hawaii being one of the last. </a:t>
              </a:r>
            </a:p>
          </p:txBody>
        </p:sp>
      </p:grp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719513"/>
            <a:ext cx="3698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0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"/>
          <a:stretch/>
        </p:blipFill>
        <p:spPr bwMode="auto">
          <a:xfrm>
            <a:off x="381837" y="408869"/>
            <a:ext cx="8333526" cy="6026071"/>
          </a:xfrm>
          <a:prstGeom prst="roundRect">
            <a:avLst>
              <a:gd name="adj" fmla="val 30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Anthony Quintano (@ flickr.com) - granted under creative commons licence - attribution</a:t>
            </a:r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Twinkl SemiBold" charset="0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55175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98" y="423334"/>
            <a:ext cx="8288867" cy="6000912"/>
          </a:xfrm>
          <a:prstGeom prst="roundRect">
            <a:avLst>
              <a:gd name="adj" fmla="val 30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liquidphotosymail.com (@ flickr.com) - granted under creative commons licence - attribution</a:t>
            </a:r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Twinkl SemiBold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267866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b="13473"/>
          <a:stretch/>
        </p:blipFill>
        <p:spPr bwMode="auto">
          <a:xfrm>
            <a:off x="431514" y="390419"/>
            <a:ext cx="8311793" cy="6028176"/>
          </a:xfrm>
          <a:prstGeom prst="roundRect">
            <a:avLst>
              <a:gd name="adj" fmla="val 30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l MandyHallMedia (@ flickr.com) - granted under creative commons licence - attribution</a:t>
            </a:r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Twinkl SemiBold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30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"/>
          <a:stretch>
            <a:fillRect/>
          </a:stretch>
        </p:blipFill>
        <p:spPr bwMode="auto">
          <a:xfrm>
            <a:off x="443209" y="304801"/>
            <a:ext cx="8268711" cy="6124453"/>
          </a:xfrm>
          <a:prstGeom prst="roundRect">
            <a:avLst>
              <a:gd name="adj" fmla="val 3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jtlondon (@ flickr.com) - granted under creative commons licence - attribution</a:t>
            </a:r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Twinkl SemiBold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31719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798" y="397566"/>
            <a:ext cx="8288867" cy="6073084"/>
          </a:xfrm>
          <a:prstGeom prst="roundRect">
            <a:avLst>
              <a:gd name="adj" fmla="val 30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Edmund Garman (@ flickr.com) - granted under creative commons licence - attribution</a:t>
            </a:r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6600">
                <a:solidFill>
                  <a:schemeClr val="bg1"/>
                </a:solidFill>
                <a:latin typeface="Twinkl SemiBold" charset="0"/>
              </a:rPr>
              <a:t>Hawaii</a:t>
            </a:r>
          </a:p>
        </p:txBody>
      </p:sp>
    </p:spTree>
    <p:extLst>
      <p:ext uri="{BB962C8B-B14F-4D97-AF65-F5344CB8AC3E}">
        <p14:creationId xmlns:p14="http://schemas.microsoft.com/office/powerpoint/2010/main" val="307520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Making a New Year Resolution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54075" y="1436688"/>
            <a:ext cx="7848600" cy="896937"/>
            <a:chOff x="854633" y="1436028"/>
            <a:chExt cx="7847533" cy="898209"/>
          </a:xfrm>
        </p:grpSpPr>
        <p:grpSp>
          <p:nvGrpSpPr>
            <p:cNvPr id="9" name="Group 8"/>
            <p:cNvGrpSpPr/>
            <p:nvPr/>
          </p:nvGrpSpPr>
          <p:grpSpPr>
            <a:xfrm rot="10800000">
              <a:off x="854633" y="1436028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1520" name="Rectangle 14"/>
            <p:cNvSpPr>
              <a:spLocks/>
            </p:cNvSpPr>
            <p:nvPr/>
          </p:nvSpPr>
          <p:spPr bwMode="auto">
            <a:xfrm>
              <a:off x="1117416" y="1609470"/>
              <a:ext cx="7440574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New Year’s Day is on January 1st and is often seen as a fresh start.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54075" y="2427288"/>
            <a:ext cx="7848600" cy="812800"/>
            <a:chOff x="854633" y="2427466"/>
            <a:chExt cx="7847533" cy="813003"/>
          </a:xfrm>
        </p:grpSpPr>
        <p:grpSp>
          <p:nvGrpSpPr>
            <p:cNvPr id="8" name="Group 7"/>
            <p:cNvGrpSpPr/>
            <p:nvPr/>
          </p:nvGrpSpPr>
          <p:grpSpPr>
            <a:xfrm rot="10800000">
              <a:off x="854633" y="2427466"/>
              <a:ext cx="7847533" cy="813003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3" name="Oval 12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1518" name="Rectangle 15"/>
            <p:cNvSpPr>
              <a:spLocks/>
            </p:cNvSpPr>
            <p:nvPr/>
          </p:nvSpPr>
          <p:spPr bwMode="auto">
            <a:xfrm>
              <a:off x="1117416" y="2453140"/>
              <a:ext cx="744057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Many people like to make new year resolutions which are personal goals that they aim to work on throughout the year.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54075" y="3333750"/>
            <a:ext cx="7848600" cy="898525"/>
            <a:chOff x="854633" y="3333699"/>
            <a:chExt cx="7847533" cy="898209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854633" y="3333699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1516" name="Rectangle 19"/>
            <p:cNvSpPr>
              <a:spLocks/>
            </p:cNvSpPr>
            <p:nvPr/>
          </p:nvSpPr>
          <p:spPr bwMode="auto">
            <a:xfrm>
              <a:off x="1097320" y="3532379"/>
              <a:ext cx="7584750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Anyone can make a new year resolution and some make more than one!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4075" y="4324350"/>
            <a:ext cx="7848600" cy="898525"/>
            <a:chOff x="854633" y="4325138"/>
            <a:chExt cx="7847533" cy="898209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854633" y="4325138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1514" name="Rectangle 32"/>
            <p:cNvSpPr>
              <a:spLocks/>
            </p:cNvSpPr>
            <p:nvPr/>
          </p:nvSpPr>
          <p:spPr bwMode="auto">
            <a:xfrm>
              <a:off x="1117416" y="4376419"/>
              <a:ext cx="7440574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Some examples: Getting homework in on time, keeping your bedroom tidy, doing more exercise or eating more healthily.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4075" y="5316538"/>
            <a:ext cx="7848600" cy="898525"/>
            <a:chOff x="854633" y="5316576"/>
            <a:chExt cx="7847533" cy="898209"/>
          </a:xfrm>
        </p:grpSpPr>
        <p:grpSp>
          <p:nvGrpSpPr>
            <p:cNvPr id="34" name="Group 33"/>
            <p:cNvGrpSpPr/>
            <p:nvPr/>
          </p:nvGrpSpPr>
          <p:grpSpPr>
            <a:xfrm rot="10800000">
              <a:off x="854633" y="5316576"/>
              <a:ext cx="7847533" cy="898209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1512" name="Rectangle 36"/>
            <p:cNvSpPr>
              <a:spLocks/>
            </p:cNvSpPr>
            <p:nvPr/>
          </p:nvSpPr>
          <p:spPr bwMode="auto">
            <a:xfrm>
              <a:off x="1117415" y="5516386"/>
              <a:ext cx="7440574" cy="49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Sassoon Infant Rg" charset="0"/>
                </a:rPr>
                <a:t>Have you made any? What are they?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is a New Years worksheet to record your thoughts on the website.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21-01-03 at 11.09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1" t="18000" r="33468" b="7668"/>
          <a:stretch/>
        </p:blipFill>
        <p:spPr>
          <a:xfrm>
            <a:off x="2997548" y="1600200"/>
            <a:ext cx="3794927" cy="52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43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Maths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The focus of today’s maths lesson is to deepen our understanding of arrays and what they represent for multiplication. 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This will help when solving problems involving multiplication and division.  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827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91264" cy="706090"/>
          </a:xfrm>
        </p:spPr>
        <p:txBody>
          <a:bodyPr>
            <a:norm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04.1.21</a:t>
            </a:r>
            <a:endParaRPr lang="en-US" sz="36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-83731"/>
            <a:ext cx="2160240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2021</a:t>
            </a:r>
            <a:endParaRPr lang="en-US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75436"/>
            <a:ext cx="8964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many tens are in my number?</a:t>
            </a:r>
          </a:p>
          <a:p>
            <a:pPr marL="342900" indent="-342900">
              <a:buAutoNum type="arabicParenR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many ones are in my number?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 Write the number in words.  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What will the year be in 30 years time?</a:t>
            </a:r>
          </a:p>
          <a:p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What was the year 10 years ago?</a:t>
            </a:r>
          </a:p>
          <a:p>
            <a:pPr marL="342900" indent="-342900">
              <a:buAutoNum type="arabicParenR" startAt="2"/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What will the year be in 100 years time?</a:t>
            </a:r>
          </a:p>
          <a:p>
            <a:pPr marL="342900" indent="-342900">
              <a:buAutoNum type="arabicParenR" startAt="2"/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What number would double the year be?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What number would half the year be?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Arthur was born 3 years ago.  How old will he be in 2022?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arenR" startAt="10"/>
            </a:pP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I was 16 in the year 2000, how old will I be in 2021?</a:t>
            </a:r>
          </a:p>
          <a:p>
            <a:pPr marL="457200" indent="-457200">
              <a:buAutoNum type="arabicParenR" startAt="10"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Can you write a word problem for your friend to solve using 2021?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91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136"/>
            <a:ext cx="7772400" cy="860941"/>
          </a:xfrm>
        </p:spPr>
        <p:txBody>
          <a:bodyPr/>
          <a:lstStyle/>
          <a:p>
            <a:r>
              <a:rPr lang="en-US" u="sng" dirty="0" smtClean="0"/>
              <a:t>Stem sentences with pictures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88" y="1479737"/>
            <a:ext cx="8453292" cy="514316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There are ____equal groups of________.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For example this picture shows: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 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tennis bal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167" r="31009" b="4949"/>
          <a:stretch/>
        </p:blipFill>
        <p:spPr>
          <a:xfrm>
            <a:off x="562707" y="3198925"/>
            <a:ext cx="1125416" cy="2539853"/>
          </a:xfrm>
          <a:prstGeom prst="rect">
            <a:avLst/>
          </a:prstGeom>
        </p:spPr>
      </p:pic>
      <p:pic>
        <p:nvPicPr>
          <p:cNvPr id="5" name="Picture 4" descr="tennis bal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167" r="31009" b="4949"/>
          <a:stretch/>
        </p:blipFill>
        <p:spPr>
          <a:xfrm>
            <a:off x="1688123" y="3198925"/>
            <a:ext cx="1125416" cy="2539853"/>
          </a:xfrm>
          <a:prstGeom prst="rect">
            <a:avLst/>
          </a:prstGeom>
        </p:spPr>
      </p:pic>
      <p:pic>
        <p:nvPicPr>
          <p:cNvPr id="6" name="Picture 5" descr="tennis bal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167" r="31009" b="4949"/>
          <a:stretch/>
        </p:blipFill>
        <p:spPr>
          <a:xfrm>
            <a:off x="2813539" y="3198925"/>
            <a:ext cx="1125416" cy="2539853"/>
          </a:xfrm>
          <a:prstGeom prst="rect">
            <a:avLst/>
          </a:prstGeom>
        </p:spPr>
      </p:pic>
      <p:pic>
        <p:nvPicPr>
          <p:cNvPr id="8" name="Picture 7" descr="tennis ball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7" t="6167" r="31009" b="4949"/>
          <a:stretch/>
        </p:blipFill>
        <p:spPr>
          <a:xfrm>
            <a:off x="3914505" y="3198925"/>
            <a:ext cx="1125416" cy="25398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4535" y="3520427"/>
            <a:ext cx="340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There are 4 equal groups of 3 tennis balls.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9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696" y="401875"/>
            <a:ext cx="882647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4.             </a:t>
            </a:r>
            <a:endParaRPr lang="en-US" dirty="0"/>
          </a:p>
        </p:txBody>
      </p:sp>
      <p:pic>
        <p:nvPicPr>
          <p:cNvPr id="5" name="Picture 4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7" y="401875"/>
            <a:ext cx="1326658" cy="996651"/>
          </a:xfrm>
          <a:prstGeom prst="rect">
            <a:avLst/>
          </a:prstGeom>
        </p:spPr>
      </p:pic>
      <p:pic>
        <p:nvPicPr>
          <p:cNvPr id="6" name="Picture 5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35" y="379185"/>
            <a:ext cx="1356861" cy="1019341"/>
          </a:xfrm>
          <a:prstGeom prst="rect">
            <a:avLst/>
          </a:prstGeom>
        </p:spPr>
      </p:pic>
      <p:pic>
        <p:nvPicPr>
          <p:cNvPr id="7" name="Picture 6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64" y="401875"/>
            <a:ext cx="1378968" cy="1035949"/>
          </a:xfrm>
          <a:prstGeom prst="rect">
            <a:avLst/>
          </a:prstGeom>
        </p:spPr>
      </p:pic>
      <p:pic>
        <p:nvPicPr>
          <p:cNvPr id="8" name="Picture 7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96" y="401875"/>
            <a:ext cx="1378968" cy="10359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476" y="32543"/>
            <a:ext cx="81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sentences for the following pictures.  </a:t>
            </a:r>
            <a:endParaRPr lang="en-US" dirty="0"/>
          </a:p>
        </p:txBody>
      </p:sp>
      <p:pic>
        <p:nvPicPr>
          <p:cNvPr id="10" name="Picture 9" descr="bi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6" y="1898600"/>
            <a:ext cx="4572000" cy="2032000"/>
          </a:xfrm>
          <a:prstGeom prst="rect">
            <a:avLst/>
          </a:prstGeom>
        </p:spPr>
      </p:pic>
      <p:pic>
        <p:nvPicPr>
          <p:cNvPr id="11" name="Picture 10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32" y="401875"/>
            <a:ext cx="1326658" cy="996651"/>
          </a:xfrm>
          <a:prstGeom prst="rect">
            <a:avLst/>
          </a:prstGeom>
        </p:spPr>
      </p:pic>
      <p:pic>
        <p:nvPicPr>
          <p:cNvPr id="12" name="Picture 11" descr="egg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7425" r="15966" b="20433"/>
          <a:stretch/>
        </p:blipFill>
        <p:spPr>
          <a:xfrm>
            <a:off x="514476" y="4147354"/>
            <a:ext cx="1641102" cy="1173474"/>
          </a:xfrm>
          <a:prstGeom prst="rect">
            <a:avLst/>
          </a:prstGeom>
        </p:spPr>
      </p:pic>
      <p:pic>
        <p:nvPicPr>
          <p:cNvPr id="14" name="Picture 13" descr="egg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7425" r="15966" b="20433"/>
          <a:stretch/>
        </p:blipFill>
        <p:spPr>
          <a:xfrm>
            <a:off x="5430371" y="4147355"/>
            <a:ext cx="1641101" cy="1173473"/>
          </a:xfrm>
          <a:prstGeom prst="rect">
            <a:avLst/>
          </a:prstGeom>
        </p:spPr>
      </p:pic>
      <p:pic>
        <p:nvPicPr>
          <p:cNvPr id="15" name="Picture 14" descr="egg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7425" r="15966" b="20433"/>
          <a:stretch/>
        </p:blipFill>
        <p:spPr>
          <a:xfrm>
            <a:off x="3796683" y="4147353"/>
            <a:ext cx="1641104" cy="1173475"/>
          </a:xfrm>
          <a:prstGeom prst="rect">
            <a:avLst/>
          </a:prstGeom>
        </p:spPr>
      </p:pic>
      <p:pic>
        <p:nvPicPr>
          <p:cNvPr id="16" name="Picture 15" descr="egg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7425" r="15966" b="20433"/>
          <a:stretch/>
        </p:blipFill>
        <p:spPr>
          <a:xfrm>
            <a:off x="2155578" y="4147353"/>
            <a:ext cx="1641104" cy="1173475"/>
          </a:xfrm>
          <a:prstGeom prst="rect">
            <a:avLst/>
          </a:prstGeom>
        </p:spPr>
      </p:pic>
      <p:pic>
        <p:nvPicPr>
          <p:cNvPr id="17" name="Picture 16" descr="chocolat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7233" r="4416" b="24639"/>
          <a:stretch/>
        </p:blipFill>
        <p:spPr>
          <a:xfrm>
            <a:off x="556344" y="5503710"/>
            <a:ext cx="1688123" cy="803753"/>
          </a:xfrm>
          <a:prstGeom prst="rect">
            <a:avLst/>
          </a:prstGeom>
        </p:spPr>
      </p:pic>
      <p:pic>
        <p:nvPicPr>
          <p:cNvPr id="18" name="Picture 17" descr="chocolat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7233" r="4416" b="24639"/>
          <a:stretch/>
        </p:blipFill>
        <p:spPr>
          <a:xfrm>
            <a:off x="7283045" y="5503710"/>
            <a:ext cx="1688123" cy="803753"/>
          </a:xfrm>
          <a:prstGeom prst="rect">
            <a:avLst/>
          </a:prstGeom>
        </p:spPr>
      </p:pic>
      <p:pic>
        <p:nvPicPr>
          <p:cNvPr id="19" name="Picture 18" descr="chocolat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7233" r="4416" b="24639"/>
          <a:stretch/>
        </p:blipFill>
        <p:spPr>
          <a:xfrm>
            <a:off x="5620713" y="5503710"/>
            <a:ext cx="1688123" cy="803753"/>
          </a:xfrm>
          <a:prstGeom prst="rect">
            <a:avLst/>
          </a:prstGeom>
        </p:spPr>
      </p:pic>
      <p:pic>
        <p:nvPicPr>
          <p:cNvPr id="20" name="Picture 19" descr="chocolat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7233" r="4416" b="24639"/>
          <a:stretch/>
        </p:blipFill>
        <p:spPr>
          <a:xfrm>
            <a:off x="3932590" y="5503710"/>
            <a:ext cx="1688123" cy="803753"/>
          </a:xfrm>
          <a:prstGeom prst="rect">
            <a:avLst/>
          </a:prstGeom>
        </p:spPr>
      </p:pic>
      <p:pic>
        <p:nvPicPr>
          <p:cNvPr id="21" name="Picture 20" descr="chocolat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8" t="47233" r="4416" b="24639"/>
          <a:stretch/>
        </p:blipFill>
        <p:spPr>
          <a:xfrm>
            <a:off x="2244467" y="5503710"/>
            <a:ext cx="1688123" cy="803753"/>
          </a:xfrm>
          <a:prstGeom prst="rect">
            <a:avLst/>
          </a:prstGeom>
        </p:spPr>
      </p:pic>
      <p:pic>
        <p:nvPicPr>
          <p:cNvPr id="23" name="Picture 22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90" y="379185"/>
            <a:ext cx="1326658" cy="996651"/>
          </a:xfrm>
          <a:prstGeom prst="rect">
            <a:avLst/>
          </a:prstGeom>
        </p:spPr>
      </p:pic>
      <p:pic>
        <p:nvPicPr>
          <p:cNvPr id="24" name="Picture 23" descr="pack-of-bananas-25p-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90" y="1375836"/>
            <a:ext cx="1326658" cy="9966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" y="6339613"/>
            <a:ext cx="956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 write 2 more sentences about groups of objects you can find around the classroom or house?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535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169"/>
          </a:xfrm>
        </p:spPr>
        <p:txBody>
          <a:bodyPr>
            <a:normAutofit fontScale="90000"/>
          </a:bodyPr>
          <a:lstStyle/>
          <a:p>
            <a:r>
              <a:rPr lang="en-US" sz="2800" u="sng" dirty="0" smtClean="0">
                <a:latin typeface="Comic Sans MS"/>
                <a:cs typeface="Comic Sans MS"/>
              </a:rPr>
              <a:t>Making arrays and writing calculations</a:t>
            </a:r>
            <a:endParaRPr lang="en-US" sz="2800" u="sng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82272"/>
            <a:ext cx="837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picture of marbles.  How can we arrange these so that they’re easier to count?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rb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8" y="1492816"/>
            <a:ext cx="3239625" cy="1579569"/>
          </a:xfrm>
          <a:prstGeom prst="rect">
            <a:avLst/>
          </a:prstGeom>
        </p:spPr>
      </p:pic>
      <p:pic>
        <p:nvPicPr>
          <p:cNvPr id="6" name="Picture 5" descr="array 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5" y="3248975"/>
            <a:ext cx="4722785" cy="193755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63394" y="2198381"/>
            <a:ext cx="2662298" cy="1264376"/>
          </a:xfrm>
          <a:prstGeom prst="wedgeEllipseCallout">
            <a:avLst>
              <a:gd name="adj1" fmla="val -66235"/>
              <a:gd name="adj2" fmla="val 625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 can make any of these arrays.  Do you agree?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263394" y="3671880"/>
            <a:ext cx="3182518" cy="1438151"/>
          </a:xfrm>
          <a:prstGeom prst="wedgeEllipseCallout">
            <a:avLst>
              <a:gd name="adj1" fmla="val -66474"/>
              <a:gd name="adj2" fmla="val 25574"/>
            </a:avLst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Think about what is the same and what is different about all these picture? 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07" y="5186528"/>
            <a:ext cx="8352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write sentences about each of these </a:t>
            </a:r>
            <a:r>
              <a:rPr lang="en-US" sz="2400" dirty="0" err="1" smtClean="0"/>
              <a:t>ie</a:t>
            </a:r>
            <a:r>
              <a:rPr lang="en-US" sz="2400" dirty="0" smtClean="0"/>
              <a:t>:  </a:t>
            </a:r>
          </a:p>
          <a:p>
            <a:r>
              <a:rPr lang="en-US" sz="2400" dirty="0" smtClean="0"/>
              <a:t>There are 6 equal groups of 2 marbles.  </a:t>
            </a:r>
          </a:p>
          <a:p>
            <a:r>
              <a:rPr lang="en-US" sz="2400" dirty="0" smtClean="0"/>
              <a:t>2+2+2+2+2+2</a:t>
            </a:r>
          </a:p>
          <a:p>
            <a:r>
              <a:rPr lang="en-US" sz="2400" dirty="0" smtClean="0"/>
              <a:t>Six groups of two marbles is the same as 6 x 2.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54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039"/>
            <a:ext cx="9256842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With each of the following pictures, arrange them into arrays (is there more than 1 possible way?)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Write the sentence along with the corresponding addition and multiplication sentences (as on previous slide)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04" y="2126630"/>
            <a:ext cx="269289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5" name="Picture 4" descr="footb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9" y="1648620"/>
            <a:ext cx="3129114" cy="2082284"/>
          </a:xfrm>
          <a:prstGeom prst="rect">
            <a:avLst/>
          </a:prstGeom>
        </p:spPr>
      </p:pic>
      <p:pic>
        <p:nvPicPr>
          <p:cNvPr id="6" name="Picture 5" descr="sweet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28" y="4663794"/>
            <a:ext cx="3700290" cy="1699227"/>
          </a:xfrm>
          <a:prstGeom prst="rect">
            <a:avLst/>
          </a:prstGeom>
        </p:spPr>
      </p:pic>
      <p:pic>
        <p:nvPicPr>
          <p:cNvPr id="7" name="Picture 6" descr="childr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9" y="4421463"/>
            <a:ext cx="3883118" cy="1941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5580" y="1820640"/>
            <a:ext cx="627323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pp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02" y="1713870"/>
            <a:ext cx="1744461" cy="24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try these reasoning and problem solving questions…</a:t>
            </a:r>
            <a:endParaRPr lang="en-US" dirty="0"/>
          </a:p>
        </p:txBody>
      </p:sp>
      <p:pic>
        <p:nvPicPr>
          <p:cNvPr id="4" name="Content Placeholder 3" descr="Screen Shot 2021-01-02 at 16.36.1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36706" r="61815" b="39319"/>
          <a:stretch/>
        </p:blipFill>
        <p:spPr>
          <a:xfrm>
            <a:off x="1515791" y="1555334"/>
            <a:ext cx="5629573" cy="3961838"/>
          </a:xfrm>
        </p:spPr>
      </p:pic>
    </p:spTree>
    <p:extLst>
      <p:ext uri="{BB962C8B-B14F-4D97-AF65-F5344CB8AC3E}">
        <p14:creationId xmlns:p14="http://schemas.microsoft.com/office/powerpoint/2010/main" val="381414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1-02 at 16.36.1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60870" r="61815" b="11895"/>
          <a:stretch/>
        </p:blipFill>
        <p:spPr>
          <a:xfrm>
            <a:off x="1102675" y="956388"/>
            <a:ext cx="6318098" cy="5051099"/>
          </a:xfrm>
        </p:spPr>
      </p:pic>
    </p:spTree>
    <p:extLst>
      <p:ext uri="{BB962C8B-B14F-4D97-AF65-F5344CB8AC3E}">
        <p14:creationId xmlns:p14="http://schemas.microsoft.com/office/powerpoint/2010/main" val="88857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1-02 at 16.36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2" t="36706" r="28629" b="20115"/>
          <a:stretch/>
        </p:blipFill>
        <p:spPr>
          <a:xfrm>
            <a:off x="1989074" y="104068"/>
            <a:ext cx="5095088" cy="675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3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963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Handwriting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handwriting </a:t>
            </a:r>
            <a:r>
              <a:rPr lang="en-US" dirty="0" smtClean="0">
                <a:solidFill>
                  <a:srgbClr val="FFFF00"/>
                </a:solidFill>
              </a:rPr>
              <a:t>sheets for this week are on the website.  There are 6 sheets on one document and you can choose one to do each day.  Remember to clearly show your tall letters and low letters and ensure all th</a:t>
            </a:r>
            <a:r>
              <a:rPr lang="en-US" dirty="0" smtClean="0">
                <a:solidFill>
                  <a:srgbClr val="FFFF00"/>
                </a:solidFill>
              </a:rPr>
              <a:t>e other letters are the same size. 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73"/>
            <a:ext cx="8229600" cy="83358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Kings and Queens!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626" y="1074627"/>
            <a:ext cx="8710523" cy="5538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 am very excited about our new topic Kings and Queens.  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 wonder what you already know about the British Monarchy or Kings and Queens from the past.  Can you name any?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Is there anything you would like to find out about during our topic?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Create a spider diagram to record some of your ideas for the topic ahead.  It could include things you would like to make or do as well as find out about.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73"/>
            <a:ext cx="8229600" cy="83358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Kings and Queens!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626" y="1439608"/>
            <a:ext cx="8710523" cy="2224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You could not be a King or Queen without a royal crown.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Use some bits from home to make a crown fit for you to wear as King or Queen!  I would love to see a picture of you wearing your crown!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5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latin typeface="Comic Sans MS"/>
                <a:cs typeface="Comic Sans MS"/>
              </a:rPr>
              <a:t>New talk partners</a:t>
            </a:r>
            <a:endParaRPr lang="en-US" sz="6000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Can you write a list of rules which are important to work well with your talk partner? 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Remind yourself of how you can show respect to yourself and others in school. 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670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249"/>
            <a:ext cx="8229600" cy="5866337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Reading</a:t>
            </a: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- 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Don’t forget to read daily and record in your yellow reading diary.  </a:t>
            </a:r>
          </a:p>
          <a:p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r>
              <a:rPr lang="en-US" b="1" u="sng" dirty="0" smtClean="0">
                <a:solidFill>
                  <a:srgbClr val="FFFF00"/>
                </a:solidFill>
                <a:latin typeface="Comic Sans MS"/>
                <a:cs typeface="Comic Sans MS"/>
              </a:rPr>
              <a:t>Spellings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– an email was sent with this half term’s spellings, before Christmas.  </a:t>
            </a:r>
          </a:p>
          <a:p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I look forward to seeing the work you have achieved today.  Send any work, photos, comments or questions to: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year2home@heddon-school.co.uk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018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1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Happy New Year!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Did you do anything to celebrate New Year with your family?  It was a little different this year!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4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5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242424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To understand when, why and how New Year is celebrated.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ea typeface="Sassoon Infant Rg" panose="02000503030000020003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68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New Year’s Eve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1579563"/>
            <a:ext cx="7750175" cy="846137"/>
            <a:chOff x="457198" y="1579602"/>
            <a:chExt cx="7750740" cy="845712"/>
          </a:xfrm>
        </p:grpSpPr>
        <p:grpSp>
          <p:nvGrpSpPr>
            <p:cNvPr id="4" name="Group 3"/>
            <p:cNvGrpSpPr/>
            <p:nvPr/>
          </p:nvGrpSpPr>
          <p:grpSpPr>
            <a:xfrm>
              <a:off x="457198" y="1579602"/>
              <a:ext cx="7750740" cy="845712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2" name="Oval 1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74" name="Rectangle 5"/>
            <p:cNvSpPr>
              <a:spLocks/>
            </p:cNvSpPr>
            <p:nvPr/>
          </p:nvSpPr>
          <p:spPr bwMode="auto">
            <a:xfrm>
              <a:off x="939800" y="1625213"/>
              <a:ext cx="7150098" cy="77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Arial" charset="0"/>
                </a:rPr>
                <a:t>New Year’s Eve is celebrated on December 31st, the last day of the calendar year.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49263" y="2895600"/>
            <a:ext cx="7758112" cy="1158875"/>
            <a:chOff x="448731" y="2895321"/>
            <a:chExt cx="7759207" cy="1159070"/>
          </a:xfrm>
        </p:grpSpPr>
        <p:grpSp>
          <p:nvGrpSpPr>
            <p:cNvPr id="9" name="Group 8"/>
            <p:cNvGrpSpPr/>
            <p:nvPr/>
          </p:nvGrpSpPr>
          <p:grpSpPr>
            <a:xfrm>
              <a:off x="448731" y="2895321"/>
              <a:ext cx="7759207" cy="1159070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72" name="Rectangle 11"/>
            <p:cNvSpPr>
              <a:spLocks/>
            </p:cNvSpPr>
            <p:nvPr/>
          </p:nvSpPr>
          <p:spPr bwMode="auto">
            <a:xfrm>
              <a:off x="931333" y="2912255"/>
              <a:ext cx="7150098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Arial" charset="0"/>
                </a:rPr>
                <a:t>People enjoy getting together with family or friends and counting down the hours, minutes and seconds to the start of a brand </a:t>
              </a:r>
            </a:p>
            <a:p>
              <a:pPr eaLnBrk="1" hangingPunct="1"/>
              <a:r>
                <a:rPr lang="en-GB">
                  <a:solidFill>
                    <a:srgbClr val="242424"/>
                  </a:solidFill>
                  <a:cs typeface="Arial" charset="0"/>
                </a:rPr>
                <a:t>new year.  You might even be allowed to stay up extra late!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49263" y="4556125"/>
            <a:ext cx="7758112" cy="1160463"/>
            <a:chOff x="448731" y="4556885"/>
            <a:chExt cx="7759207" cy="1159070"/>
          </a:xfrm>
        </p:grpSpPr>
        <p:grpSp>
          <p:nvGrpSpPr>
            <p:cNvPr id="13" name="Group 12"/>
            <p:cNvGrpSpPr/>
            <p:nvPr/>
          </p:nvGrpSpPr>
          <p:grpSpPr>
            <a:xfrm>
              <a:off x="448731" y="4556885"/>
              <a:ext cx="7759207" cy="1159070"/>
              <a:chOff x="755650" y="2231536"/>
              <a:chExt cx="7516520" cy="845712"/>
            </a:xfrm>
            <a:solidFill>
              <a:srgbClr val="FFECA7"/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7429736" y="2234814"/>
                <a:ext cx="842434" cy="8424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55650" y="2231536"/>
                <a:ext cx="7118349" cy="8440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1270" name="Rectangle 15"/>
            <p:cNvSpPr>
              <a:spLocks/>
            </p:cNvSpPr>
            <p:nvPr/>
          </p:nvSpPr>
          <p:spPr bwMode="auto">
            <a:xfrm>
              <a:off x="931333" y="4573819"/>
              <a:ext cx="7150098" cy="104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/>
            <a:p>
              <a:pPr eaLnBrk="1" hangingPunct="1"/>
              <a:r>
                <a:rPr lang="en-GB">
                  <a:solidFill>
                    <a:srgbClr val="242424"/>
                  </a:solidFill>
                  <a:cs typeface="Arial" charset="0"/>
                </a:rPr>
                <a:t>In London, Big Ben chimes to tell us when the new year has arrived, then a huge firework display takes place on the banks of the River Thames.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7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5534" b="1466"/>
          <a:stretch/>
        </p:blipFill>
        <p:spPr bwMode="auto">
          <a:xfrm>
            <a:off x="432193" y="314054"/>
            <a:ext cx="8294388" cy="6116891"/>
          </a:xfrm>
          <a:prstGeom prst="roundRect">
            <a:avLst>
              <a:gd name="adj" fmla="val 30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225675" y="6470650"/>
            <a:ext cx="4692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600">
                <a:solidFill>
                  <a:schemeClr val="bg1"/>
                </a:solidFill>
                <a:latin typeface="Tuffy" charset="0"/>
                <a:cs typeface="Tuffy" charset="0"/>
              </a:rPr>
              <a:t>Photos courtesy of Natesh Ramasamy (@ 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53179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Welcoming a New Year</a:t>
            </a: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659602" y="1443056"/>
            <a:ext cx="8030937" cy="1199661"/>
            <a:chOff x="755650" y="2231536"/>
            <a:chExt cx="7516520" cy="845712"/>
          </a:xfrm>
          <a:solidFill>
            <a:srgbClr val="FFECA7"/>
          </a:solidFill>
        </p:grpSpPr>
        <p:sp>
          <p:nvSpPr>
            <p:cNvPr id="10" name="Oval 9"/>
            <p:cNvSpPr/>
            <p:nvPr/>
          </p:nvSpPr>
          <p:spPr>
            <a:xfrm>
              <a:off x="7429736" y="2234814"/>
              <a:ext cx="842434" cy="8424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650" y="2231536"/>
              <a:ext cx="7118349" cy="844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3315" name="Rectangle 11"/>
          <p:cNvSpPr>
            <a:spLocks/>
          </p:cNvSpPr>
          <p:nvPr/>
        </p:nvSpPr>
        <p:spPr bwMode="auto">
          <a:xfrm>
            <a:off x="992188" y="1490663"/>
            <a:ext cx="71501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/>
          <a:p>
            <a:pPr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You might hear people singing ‘Auld Lang Syne’ to welcome in the new year. This is a very old poem written by a famous Scottish poet called Robert Burns. What do you think it is about?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992188" y="2894013"/>
            <a:ext cx="71501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/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Should auld acquaintance be forgot,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And never brought to mind?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Should auld acquaintance be forgot,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And auld lang syne.</a:t>
            </a:r>
          </a:p>
          <a:p>
            <a:pPr algn="ctr" eaLnBrk="1" hangingPunct="1"/>
            <a:endParaRPr lang="en-GB">
              <a:solidFill>
                <a:srgbClr val="242424"/>
              </a:solidFill>
              <a:cs typeface="Arial" charset="0"/>
            </a:endParaRPr>
          </a:p>
          <a:p>
            <a:pPr algn="ctr" eaLnBrk="1" hangingPunct="1"/>
            <a:r>
              <a:rPr lang="en-GB" b="1">
                <a:solidFill>
                  <a:srgbClr val="242424"/>
                </a:solidFill>
                <a:cs typeface="Arial" charset="0"/>
              </a:rPr>
              <a:t>Chorus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For auld lang syne, my jo,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For auld lang syne,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We'll tak a cup o' kindness yet,</a:t>
            </a:r>
          </a:p>
          <a:p>
            <a:pPr algn="ctr" eaLnBrk="1" hangingPunct="1"/>
            <a:r>
              <a:rPr lang="en-GB">
                <a:solidFill>
                  <a:srgbClr val="242424"/>
                </a:solidFill>
                <a:cs typeface="Arial" charset="0"/>
              </a:rPr>
              <a:t> For auld lang syne.</a:t>
            </a:r>
          </a:p>
        </p:txBody>
      </p:sp>
    </p:spTree>
    <p:extLst>
      <p:ext uri="{BB962C8B-B14F-4D97-AF65-F5344CB8AC3E}">
        <p14:creationId xmlns:p14="http://schemas.microsoft.com/office/powerpoint/2010/main" val="16813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1148</Words>
  <Application>Microsoft Macintosh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Good Morning Year 2 children who are isolating!  I hope you have had a wonderful Christmas break!  </vt:lpstr>
      <vt:lpstr>04.1.21</vt:lpstr>
      <vt:lpstr>New talk partners</vt:lpstr>
      <vt:lpstr>Happy New Year!</vt:lpstr>
      <vt:lpstr>PowerPoint Presentation</vt:lpstr>
      <vt:lpstr>PowerPoint Presentation</vt:lpstr>
      <vt:lpstr>New Year’s Eve</vt:lpstr>
      <vt:lpstr>PowerPoint Presentation</vt:lpstr>
      <vt:lpstr>Welcoming a New Year</vt:lpstr>
      <vt:lpstr>PowerPoint Presentation</vt:lpstr>
      <vt:lpstr>Different Times to Celebrate</vt:lpstr>
      <vt:lpstr>New York</vt:lpstr>
      <vt:lpstr>China</vt:lpstr>
      <vt:lpstr>Australia</vt:lpstr>
      <vt:lpstr>London</vt:lpstr>
      <vt:lpstr>Hawaii</vt:lpstr>
      <vt:lpstr>Making a New Year Resolution</vt:lpstr>
      <vt:lpstr>There is a New Years worksheet to record your thoughts on the website.  </vt:lpstr>
      <vt:lpstr>PowerPoint Presentation</vt:lpstr>
      <vt:lpstr>Stem sentences with pictures</vt:lpstr>
      <vt:lpstr>PowerPoint Presentation</vt:lpstr>
      <vt:lpstr>Making arrays and writing calculations</vt:lpstr>
      <vt:lpstr>With each of the following pictures, arrange them into arrays (is there more than 1 possible way?) Write the sentence along with the corresponding addition and multiplication sentences (as on previous slide) </vt:lpstr>
      <vt:lpstr>Now try these reasoning and problem solving questions…</vt:lpstr>
      <vt:lpstr>PowerPoint Presentation</vt:lpstr>
      <vt:lpstr>PowerPoint Presentation</vt:lpstr>
      <vt:lpstr>Handwriting</vt:lpstr>
      <vt:lpstr>Kings and Queens!</vt:lpstr>
      <vt:lpstr>Kings and Queens!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Southern</dc:creator>
  <cp:lastModifiedBy>Jennifer Southern</cp:lastModifiedBy>
  <cp:revision>5</cp:revision>
  <dcterms:created xsi:type="dcterms:W3CDTF">2021-01-03T11:02:17Z</dcterms:created>
  <dcterms:modified xsi:type="dcterms:W3CDTF">2021-01-03T17:44:36Z</dcterms:modified>
</cp:coreProperties>
</file>