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7" r:id="rId5"/>
    <p:sldMasterId id="2147483669" r:id="rId6"/>
    <p:sldMasterId id="2147483671" r:id="rId7"/>
    <p:sldMasterId id="2147483674" r:id="rId8"/>
    <p:sldMasterId id="2147483680" r:id="rId9"/>
  </p:sldMasterIdLst>
  <p:notesMasterIdLst>
    <p:notesMasterId r:id="rId62"/>
  </p:notesMasterIdLst>
  <p:sldIdLst>
    <p:sldId id="256" r:id="rId10"/>
    <p:sldId id="257" r:id="rId11"/>
    <p:sldId id="258" r:id="rId12"/>
    <p:sldId id="261" r:id="rId13"/>
    <p:sldId id="318" r:id="rId14"/>
    <p:sldId id="296" r:id="rId15"/>
    <p:sldId id="297" r:id="rId16"/>
    <p:sldId id="298" r:id="rId17"/>
    <p:sldId id="315" r:id="rId18"/>
    <p:sldId id="299" r:id="rId19"/>
    <p:sldId id="300" r:id="rId20"/>
    <p:sldId id="306" r:id="rId21"/>
    <p:sldId id="307" r:id="rId22"/>
    <p:sldId id="301" r:id="rId23"/>
    <p:sldId id="309" r:id="rId24"/>
    <p:sldId id="311" r:id="rId25"/>
    <p:sldId id="310" r:id="rId26"/>
    <p:sldId id="314" r:id="rId27"/>
    <p:sldId id="316" r:id="rId28"/>
    <p:sldId id="317" r:id="rId29"/>
    <p:sldId id="259" r:id="rId30"/>
    <p:sldId id="260" r:id="rId31"/>
    <p:sldId id="319" r:id="rId32"/>
    <p:sldId id="321" r:id="rId33"/>
    <p:sldId id="320" r:id="rId34"/>
    <p:sldId id="322" r:id="rId35"/>
    <p:sldId id="324" r:id="rId36"/>
    <p:sldId id="325" r:id="rId37"/>
    <p:sldId id="269" r:id="rId38"/>
    <p:sldId id="270" r:id="rId39"/>
    <p:sldId id="271" r:id="rId40"/>
    <p:sldId id="272" r:id="rId41"/>
    <p:sldId id="273" r:id="rId42"/>
    <p:sldId id="274" r:id="rId43"/>
    <p:sldId id="275" r:id="rId44"/>
    <p:sldId id="276" r:id="rId45"/>
    <p:sldId id="277" r:id="rId46"/>
    <p:sldId id="323" r:id="rId47"/>
    <p:sldId id="262" r:id="rId48"/>
    <p:sldId id="263" r:id="rId49"/>
    <p:sldId id="326" r:id="rId50"/>
    <p:sldId id="327" r:id="rId51"/>
    <p:sldId id="328" r:id="rId52"/>
    <p:sldId id="329" r:id="rId53"/>
    <p:sldId id="330" r:id="rId54"/>
    <p:sldId id="331" r:id="rId55"/>
    <p:sldId id="332" r:id="rId56"/>
    <p:sldId id="333" r:id="rId57"/>
    <p:sldId id="334" r:id="rId58"/>
    <p:sldId id="265" r:id="rId59"/>
    <p:sldId id="266" r:id="rId60"/>
    <p:sldId id="26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552CF-83C7-42FA-A3C0-43B917AD1745}"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E6CA6-A1C7-48F0-8B69-35E4BC85C61D}" type="slidenum">
              <a:rPr lang="en-GB" smtClean="0"/>
              <a:t>‹#›</a:t>
            </a:fld>
            <a:endParaRPr lang="en-GB"/>
          </a:p>
        </p:txBody>
      </p:sp>
    </p:spTree>
    <p:extLst>
      <p:ext uri="{BB962C8B-B14F-4D97-AF65-F5344CB8AC3E}">
        <p14:creationId xmlns:p14="http://schemas.microsoft.com/office/powerpoint/2010/main" val="89992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I1D-EaItZkw"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3A521-224D-4C95-824A-3CEFF92EB905}" type="slidenum">
              <a:rPr kumimoji="0" lang="en-GB" sz="12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8891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9b7be1669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b9b7be16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42a158ed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b42a158ed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9b7be1669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b9b7be166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89734cfb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gb89734cf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89734cfb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gb89734cfb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89734cfba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b89734cfb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9b7be1669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gb9b7be16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9b7be166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400" u="sng">
                <a:solidFill>
                  <a:srgbClr val="0097A7"/>
                </a:solidFill>
                <a:hlinkClick r:id="rId3">
                  <a:extLst>
                    <a:ext uri="{A12FA001-AC4F-418D-AE19-62706E023703}">
                      <ahyp:hlinkClr xmlns:ahyp="http://schemas.microsoft.com/office/drawing/2018/hyperlinkcolor" val="tx"/>
                    </a:ext>
                  </a:extLst>
                </a:hlinkClick>
              </a:rPr>
              <a:t>https://youtu.be/I1D-EaItZkw</a:t>
            </a:r>
            <a:endParaRPr/>
          </a:p>
        </p:txBody>
      </p:sp>
      <p:sp>
        <p:nvSpPr>
          <p:cNvPr id="95" name="Google Shape;95;gb9b7be16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89734cfb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b89734cfb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89734cfb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b89734cf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89734cfba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b89734cfb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F75B-7243-4371-AAB6-866106585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2013DE-4CD5-4480-B8EB-B7B9EEC8F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CFC057-0F03-49CA-95F5-EA62B6BBF223}"/>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802918AA-88F9-406E-A967-F0A1BFFFF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49F68-1B01-4214-8B4F-C7A05D2E8B57}"/>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305803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74FA-043A-43CE-B90A-5BFAE7E40F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AD6AA1-2B3D-4D19-9BD7-96793CC179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94D4E-832D-424D-A83B-4B505A126ED9}"/>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B3A42939-D999-43AD-9CE2-1DC145199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20D2F-0B53-44E4-85A7-80871F454A06}"/>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35896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8CF8A-2E94-4ABE-A4E4-5C5B7F65DB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149589-BC42-472E-945A-531B45889B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ABAF4-AE62-4503-88B1-D77B8ECAE67C}"/>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6626C3F3-DD9A-48DF-8B19-96B379266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1B4CA-AD9F-4332-9FED-4F5BC880F63B}"/>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316737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9"/>
            <a:ext cx="7933899"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74148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31/01/2021</a:t>
            </a:fld>
            <a:endParaRPr lang="en-GB"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9515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23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7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15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67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061925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114083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33B-3174-4611-A5CC-56E820E47D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08DEA0-AA92-4A0B-B689-9D913AB710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303419-5EFC-4B6F-BA75-0CF05A84CE47}"/>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A4733799-AF7C-423C-A953-4F775CAD93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C15EB-185D-4F40-8CAF-26E5966E8BB6}"/>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37574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12D9226-BBCA-479A-81FC-2D12669BE3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387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735C5B2-5A34-41C3-B227-157FBEFD680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A888EFEF-7CB2-46E5-AB61-C3AF91E9C7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71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9FCE12-F1A1-4B48-AC6E-E75C8F09204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950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6E0BAEF8-6E4D-4EE4-AB00-8CABA3762B39}"/>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2DF53A08-FDF2-48C7-B375-D063CFFCC683}"/>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E71314E4-7663-42CC-857D-A64484A3890B}"/>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4490AB5B-5554-4B6D-AA08-D73CE04A0DAB}"/>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088B8C5A-07BF-44AA-BCA6-399B718260E0}"/>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3473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166D381-BE98-4244-9BDA-75088AC90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5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68831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3942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55895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4158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225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350D-96B7-4249-8C2F-2BE2D0A97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D3926F-90A9-44DD-B329-172C9DA6E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CFF27-A90F-41C8-A41A-F4AD4863BDEE}"/>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DA8301F9-3247-457B-B408-6F28D7160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A3B65-1A9C-4C66-8548-BDEE30EBCED8}"/>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1043932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755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62400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61634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61053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70676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7420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3E76-AAE8-4E02-BB10-DEF8F422DF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3C2EC-9C8D-4559-A5DE-D839E53804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754C2-052E-463A-9343-A0515D6A46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401127-549F-46A3-B352-5AEEF1A0A9BB}"/>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6" name="Footer Placeholder 5">
            <a:extLst>
              <a:ext uri="{FF2B5EF4-FFF2-40B4-BE49-F238E27FC236}">
                <a16:creationId xmlns:a16="http://schemas.microsoft.com/office/drawing/2014/main" id="{3A244FFD-1ECE-4152-B084-BEECFAC478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B12EEB-7E96-4295-BDF5-B45DB8D52F6F}"/>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133524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85FE-4E80-4A36-A328-24602000E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121B0F-E34B-444A-9A23-017E9B6DB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91875-9921-4AED-8722-3BDC25327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13D20A-6175-4B92-B7F8-8029EB1E4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130730-69DE-487F-82C9-2C545F87C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F1E7C6-F712-4965-A977-F010341D5FCD}"/>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8" name="Footer Placeholder 7">
            <a:extLst>
              <a:ext uri="{FF2B5EF4-FFF2-40B4-BE49-F238E27FC236}">
                <a16:creationId xmlns:a16="http://schemas.microsoft.com/office/drawing/2014/main" id="{77A29CBC-881C-4499-B491-05061A6442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C94789-460B-4A76-83F8-7D342D07D0B6}"/>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145637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1A6-04F2-40B1-B030-79A6604920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55F187-D08A-41B5-82D5-68EBC0D298B4}"/>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4" name="Footer Placeholder 3">
            <a:extLst>
              <a:ext uri="{FF2B5EF4-FFF2-40B4-BE49-F238E27FC236}">
                <a16:creationId xmlns:a16="http://schemas.microsoft.com/office/drawing/2014/main" id="{EC84F02A-0C14-4B68-A04E-3E0E0A1386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046C91-5D79-4BA8-A674-E831811E1CBA}"/>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49357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7FDBC-B972-4F19-9CB2-38375CCBB4AF}"/>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3" name="Footer Placeholder 2">
            <a:extLst>
              <a:ext uri="{FF2B5EF4-FFF2-40B4-BE49-F238E27FC236}">
                <a16:creationId xmlns:a16="http://schemas.microsoft.com/office/drawing/2014/main" id="{8F50D544-217E-4AE4-AA56-47DF0D7972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F93954-F429-45B7-8924-0CEDBEB1AD5C}"/>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115088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6B31-6F4A-4D19-A47C-D970BF44D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735B66-A79D-4FEC-9095-1BCF16A6F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439462-7E8F-43A5-9468-7928AB4FF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614CC-F980-4564-95BA-1EDEE533693A}"/>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6" name="Footer Placeholder 5">
            <a:extLst>
              <a:ext uri="{FF2B5EF4-FFF2-40B4-BE49-F238E27FC236}">
                <a16:creationId xmlns:a16="http://schemas.microsoft.com/office/drawing/2014/main" id="{5E730086-F558-4AD4-9856-5A0664F44A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688FB3-B108-4611-AC75-2A6635A3E844}"/>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163021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742F-91BE-46BC-AE12-278369B29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B5BBA8-8DD0-4041-A91F-AD17C0F9D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A2EE62-C41E-40EA-9900-DE19C0DFE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6B963-EC42-4788-96A4-4A8058C2840B}"/>
              </a:ext>
            </a:extLst>
          </p:cNvPr>
          <p:cNvSpPr>
            <a:spLocks noGrp="1"/>
          </p:cNvSpPr>
          <p:nvPr>
            <p:ph type="dt" sz="half" idx="10"/>
          </p:nvPr>
        </p:nvSpPr>
        <p:spPr/>
        <p:txBody>
          <a:bodyPr/>
          <a:lstStyle/>
          <a:p>
            <a:fld id="{364831E7-9E15-4892-B3FF-3D73C1B2491B}" type="datetimeFigureOut">
              <a:rPr lang="en-GB" smtClean="0"/>
              <a:t>31/01/2021</a:t>
            </a:fld>
            <a:endParaRPr lang="en-GB"/>
          </a:p>
        </p:txBody>
      </p:sp>
      <p:sp>
        <p:nvSpPr>
          <p:cNvPr id="6" name="Footer Placeholder 5">
            <a:extLst>
              <a:ext uri="{FF2B5EF4-FFF2-40B4-BE49-F238E27FC236}">
                <a16:creationId xmlns:a16="http://schemas.microsoft.com/office/drawing/2014/main" id="{B3B3023E-9E41-4187-9DA2-E7735765CC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B68D9C-3225-465D-AE2E-B29AD3AFB88B}"/>
              </a:ext>
            </a:extLst>
          </p:cNvPr>
          <p:cNvSpPr>
            <a:spLocks noGrp="1"/>
          </p:cNvSpPr>
          <p:nvPr>
            <p:ph type="sldNum" sz="quarter" idx="12"/>
          </p:nvPr>
        </p:nvSpPr>
        <p:spPr/>
        <p:txBody>
          <a:bodyPr/>
          <a:lstStyle/>
          <a:p>
            <a:fld id="{10AF2F1B-AED6-4D49-859D-31C8E2DF0216}" type="slidenum">
              <a:rPr lang="en-GB" smtClean="0"/>
              <a:t>‹#›</a:t>
            </a:fld>
            <a:endParaRPr lang="en-GB"/>
          </a:p>
        </p:txBody>
      </p:sp>
    </p:spTree>
    <p:extLst>
      <p:ext uri="{BB962C8B-B14F-4D97-AF65-F5344CB8AC3E}">
        <p14:creationId xmlns:p14="http://schemas.microsoft.com/office/powerpoint/2010/main" val="373693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8.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C6688-1EC3-4282-9BE7-F7127CAE5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4CB1A6-E2F6-4144-8CD6-9E42BFBB2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9AF5C0-E055-4D8B-A869-97912BF22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831E7-9E15-4892-B3FF-3D73C1B2491B}" type="datetimeFigureOut">
              <a:rPr lang="en-GB" smtClean="0"/>
              <a:t>31/01/2021</a:t>
            </a:fld>
            <a:endParaRPr lang="en-GB"/>
          </a:p>
        </p:txBody>
      </p:sp>
      <p:sp>
        <p:nvSpPr>
          <p:cNvPr id="5" name="Footer Placeholder 4">
            <a:extLst>
              <a:ext uri="{FF2B5EF4-FFF2-40B4-BE49-F238E27FC236}">
                <a16:creationId xmlns:a16="http://schemas.microsoft.com/office/drawing/2014/main" id="{4E275E6C-C16B-4710-B98D-3400898BC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F140DF-84A8-4D2D-B931-B9A2EA493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2F1B-AED6-4D49-859D-31C8E2DF0216}" type="slidenum">
              <a:rPr lang="en-GB" smtClean="0"/>
              <a:t>‹#›</a:t>
            </a:fld>
            <a:endParaRPr lang="en-GB"/>
          </a:p>
        </p:txBody>
      </p:sp>
    </p:spTree>
    <p:extLst>
      <p:ext uri="{BB962C8B-B14F-4D97-AF65-F5344CB8AC3E}">
        <p14:creationId xmlns:p14="http://schemas.microsoft.com/office/powerpoint/2010/main" val="274660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2976295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 name="Rectangle 1"/>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0036029"/>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0383291"/>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073984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9003249"/>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79702072"/>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1A88AA-5DE1-43BC-9AE2-CEDAD845F401}"/>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899C67-A196-4FA6-9B68-E7AC418ACE85}"/>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483945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0170895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hyperlink" Target="http://www.arkwood.sch.com/"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I1D-EaItZkw"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youtu.be/ivJqmdeu9ZQ" TargetMode="External"/><Relationship Id="rId5" Type="http://schemas.openxmlformats.org/officeDocument/2006/relationships/hyperlink" Target="https://www.globalexplorers.org.uk/" TargetMode="Externa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s://youtu.be/FRDWo3qClzg" TargetMode="External"/><Relationship Id="rId5" Type="http://schemas.openxmlformats.org/officeDocument/2006/relationships/hyperlink" Target="https://www.globalexplorers.org.uk/" TargetMode="Externa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8887072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B2AF-5FEA-439E-9824-49924B75562E}"/>
              </a:ext>
            </a:extLst>
          </p:cNvPr>
          <p:cNvSpPr>
            <a:spLocks noGrp="1"/>
          </p:cNvSpPr>
          <p:nvPr>
            <p:ph type="ctrTitle"/>
          </p:nvPr>
        </p:nvSpPr>
        <p:spPr/>
        <p:txBody>
          <a:bodyPr/>
          <a:lstStyle/>
          <a:p>
            <a:r>
              <a:rPr lang="en-GB" dirty="0"/>
              <a:t>Monday 1</a:t>
            </a:r>
            <a:r>
              <a:rPr lang="en-GB" baseline="30000" dirty="0"/>
              <a:t>st</a:t>
            </a:r>
            <a:r>
              <a:rPr lang="en-GB" dirty="0"/>
              <a:t> February 2021</a:t>
            </a:r>
          </a:p>
        </p:txBody>
      </p:sp>
      <p:sp>
        <p:nvSpPr>
          <p:cNvPr id="3" name="Subtitle 2">
            <a:extLst>
              <a:ext uri="{FF2B5EF4-FFF2-40B4-BE49-F238E27FC236}">
                <a16:creationId xmlns:a16="http://schemas.microsoft.com/office/drawing/2014/main" id="{6382F02D-E000-441F-838A-005E3945BBF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6707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3391" y="697477"/>
            <a:ext cx="15953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39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pic>
        <p:nvPicPr>
          <p:cNvPr id="5" name="Picture 4"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149278" y="1583398"/>
            <a:ext cx="414429" cy="40622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651442" y="2020693"/>
            <a:ext cx="414429" cy="40622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2863167" y="2066975"/>
            <a:ext cx="414429" cy="40622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237013" y="2807265"/>
            <a:ext cx="414429" cy="40622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314771" y="1659581"/>
            <a:ext cx="414429" cy="406222"/>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904419" y="2851344"/>
            <a:ext cx="414429" cy="406222"/>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56006" y="2285027"/>
            <a:ext cx="414429" cy="406222"/>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607445" y="2779431"/>
            <a:ext cx="414429" cy="406222"/>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953842" y="2401043"/>
            <a:ext cx="414429" cy="406222"/>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262506" y="3495578"/>
            <a:ext cx="414429" cy="406222"/>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884326" y="1862692"/>
            <a:ext cx="414429" cy="406222"/>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620297" y="2886288"/>
            <a:ext cx="414429" cy="406222"/>
          </a:xfrm>
          <a:prstGeom prst="rect">
            <a:avLst/>
          </a:prstGeom>
        </p:spPr>
      </p:pic>
      <p:sp>
        <p:nvSpPr>
          <p:cNvPr id="17" name="Oval 16"/>
          <p:cNvSpPr/>
          <p:nvPr/>
        </p:nvSpPr>
        <p:spPr>
          <a:xfrm>
            <a:off x="6492586" y="517827"/>
            <a:ext cx="2990850" cy="20169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8" name="Oval 17"/>
          <p:cNvSpPr/>
          <p:nvPr/>
        </p:nvSpPr>
        <p:spPr>
          <a:xfrm>
            <a:off x="2578426" y="3983219"/>
            <a:ext cx="2990850" cy="20169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9" name="Oval 18"/>
          <p:cNvSpPr/>
          <p:nvPr/>
        </p:nvSpPr>
        <p:spPr>
          <a:xfrm>
            <a:off x="6362625" y="3416927"/>
            <a:ext cx="2990850" cy="20169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22222E-6 2.22222E-6 L 0.43889 -0.1007 " pathEditMode="relative" rAng="0" ptsTypes="AA">
                                      <p:cBhvr>
                                        <p:cTn id="17" dur="2000" fill="hold"/>
                                        <p:tgtEl>
                                          <p:spTgt spid="9"/>
                                        </p:tgtEl>
                                        <p:attrNameLst>
                                          <p:attrName>ppt_x</p:attrName>
                                          <p:attrName>ppt_y</p:attrName>
                                        </p:attrNameLst>
                                      </p:cBhvr>
                                      <p:rCtr x="21944" y="-5046"/>
                                    </p:animMotion>
                                  </p:childTnLst>
                                </p:cTn>
                              </p:par>
                              <p:par>
                                <p:cTn id="18" presetID="42" presetClass="path" presetSubtype="0" accel="50000" decel="50000" fill="hold" nodeType="withEffect">
                                  <p:stCondLst>
                                    <p:cond delay="0"/>
                                  </p:stCondLst>
                                  <p:childTnLst>
                                    <p:animMotion origin="layout" path="M 1.94444E-6 3.7037E-7 L 0.49305 -0.12037 " pathEditMode="relative" rAng="0" ptsTypes="AA">
                                      <p:cBhvr>
                                        <p:cTn id="19" dur="2000" fill="hold"/>
                                        <p:tgtEl>
                                          <p:spTgt spid="13"/>
                                        </p:tgtEl>
                                        <p:attrNameLst>
                                          <p:attrName>ppt_x</p:attrName>
                                          <p:attrName>ppt_y</p:attrName>
                                        </p:attrNameLst>
                                      </p:cBhvr>
                                      <p:rCtr x="24653" y="-6019"/>
                                    </p:animMotion>
                                  </p:childTnLst>
                                </p:cTn>
                              </p:par>
                              <p:par>
                                <p:cTn id="20" presetID="42" presetClass="path" presetSubtype="0" accel="50000" decel="50000" fill="hold" nodeType="withEffect">
                                  <p:stCondLst>
                                    <p:cond delay="0"/>
                                  </p:stCondLst>
                                  <p:childTnLst>
                                    <p:animMotion origin="layout" path="M 3.88889E-6 -3.7037E-7 L 0.35121 -0.17384 " pathEditMode="relative" rAng="0" ptsTypes="AA">
                                      <p:cBhvr>
                                        <p:cTn id="21" dur="2000" fill="hold"/>
                                        <p:tgtEl>
                                          <p:spTgt spid="10"/>
                                        </p:tgtEl>
                                        <p:attrNameLst>
                                          <p:attrName>ppt_x</p:attrName>
                                          <p:attrName>ppt_y</p:attrName>
                                        </p:attrNameLst>
                                      </p:cBhvr>
                                      <p:rCtr x="17552" y="-8704"/>
                                    </p:animMotion>
                                  </p:childTnLst>
                                </p:cTn>
                              </p:par>
                              <p:par>
                                <p:cTn id="22" presetID="42" presetClass="path" presetSubtype="0" accel="50000" decel="50000" fill="hold" nodeType="withEffect">
                                  <p:stCondLst>
                                    <p:cond delay="0"/>
                                  </p:stCondLst>
                                  <p:childTnLst>
                                    <p:animMotion origin="layout" path="M -1.11111E-6 -2.96296E-6 L 0.29011 -0.29884 " pathEditMode="relative" rAng="0" ptsTypes="AA">
                                      <p:cBhvr>
                                        <p:cTn id="23" dur="2000" fill="hold"/>
                                        <p:tgtEl>
                                          <p:spTgt spid="16"/>
                                        </p:tgtEl>
                                        <p:attrNameLst>
                                          <p:attrName>ppt_x</p:attrName>
                                          <p:attrName>ppt_y</p:attrName>
                                        </p:attrNameLst>
                                      </p:cBhvr>
                                      <p:rCtr x="14497" y="-14954"/>
                                    </p:animMotion>
                                  </p:childTnLst>
                                </p:cTn>
                              </p:par>
                              <p:par>
                                <p:cTn id="24" presetID="42" presetClass="path" presetSubtype="0" accel="50000" decel="50000" fill="hold" nodeType="withEffect">
                                  <p:stCondLst>
                                    <p:cond delay="0"/>
                                  </p:stCondLst>
                                  <p:childTnLst>
                                    <p:animMotion origin="layout" path="M -4.16667E-6 2.59259E-6 L 0.26962 0.25671 " pathEditMode="relative" rAng="0" ptsTypes="AA">
                                      <p:cBhvr>
                                        <p:cTn id="25" dur="2000" fill="hold"/>
                                        <p:tgtEl>
                                          <p:spTgt spid="15"/>
                                        </p:tgtEl>
                                        <p:attrNameLst>
                                          <p:attrName>ppt_x</p:attrName>
                                          <p:attrName>ppt_y</p:attrName>
                                        </p:attrNameLst>
                                      </p:cBhvr>
                                      <p:rCtr x="13472" y="12824"/>
                                    </p:animMotion>
                                  </p:childTnLst>
                                </p:cTn>
                              </p:par>
                              <p:par>
                                <p:cTn id="26" presetID="42" presetClass="path" presetSubtype="0" accel="50000" decel="50000" fill="hold" nodeType="withEffect">
                                  <p:stCondLst>
                                    <p:cond delay="0"/>
                                  </p:stCondLst>
                                  <p:childTnLst>
                                    <p:animMotion origin="layout" path="M 1.66667E-6 4.44444E-6 L 0.36458 0.33935 " pathEditMode="relative" rAng="0" ptsTypes="AA">
                                      <p:cBhvr>
                                        <p:cTn id="27" dur="2000" fill="hold"/>
                                        <p:tgtEl>
                                          <p:spTgt spid="6"/>
                                        </p:tgtEl>
                                        <p:attrNameLst>
                                          <p:attrName>ppt_x</p:attrName>
                                          <p:attrName>ppt_y</p:attrName>
                                        </p:attrNameLst>
                                      </p:cBhvr>
                                      <p:rCtr x="18229" y="16968"/>
                                    </p:animMotion>
                                  </p:childTnLst>
                                </p:cTn>
                              </p:par>
                              <p:par>
                                <p:cTn id="28" presetID="42" presetClass="path" presetSubtype="0" accel="50000" decel="50000" fill="hold" nodeType="withEffect">
                                  <p:stCondLst>
                                    <p:cond delay="0"/>
                                  </p:stCondLst>
                                  <p:childTnLst>
                                    <p:animMotion origin="layout" path="M 8.33333E-7 -1.48148E-6 L 0.39288 0.22963 " pathEditMode="relative" rAng="0" ptsTypes="AA">
                                      <p:cBhvr>
                                        <p:cTn id="29" dur="2000" fill="hold"/>
                                        <p:tgtEl>
                                          <p:spTgt spid="11"/>
                                        </p:tgtEl>
                                        <p:attrNameLst>
                                          <p:attrName>ppt_x</p:attrName>
                                          <p:attrName>ppt_y</p:attrName>
                                        </p:attrNameLst>
                                      </p:cBhvr>
                                      <p:rCtr x="19635" y="11481"/>
                                    </p:animMotion>
                                  </p:childTnLst>
                                </p:cTn>
                              </p:par>
                              <p:par>
                                <p:cTn id="30" presetID="42" presetClass="path" presetSubtype="0" accel="50000" decel="50000" fill="hold" nodeType="withEffect">
                                  <p:stCondLst>
                                    <p:cond delay="0"/>
                                  </p:stCondLst>
                                  <p:childTnLst>
                                    <p:animMotion origin="layout" path="M 4.16667E-6 1.11111E-6 L 0.13715 0.21273 " pathEditMode="relative" rAng="0" ptsTypes="AA">
                                      <p:cBhvr>
                                        <p:cTn id="31" dur="2000" fill="hold"/>
                                        <p:tgtEl>
                                          <p:spTgt spid="8"/>
                                        </p:tgtEl>
                                        <p:attrNameLst>
                                          <p:attrName>ppt_x</p:attrName>
                                          <p:attrName>ppt_y</p:attrName>
                                        </p:attrNameLst>
                                      </p:cBhvr>
                                      <p:rCtr x="6858" y="10625"/>
                                    </p:animMotion>
                                  </p:childTnLst>
                                </p:cTn>
                              </p:par>
                              <p:par>
                                <p:cTn id="32" presetID="42" presetClass="path" presetSubtype="0" accel="50000" decel="50000" fill="hold" nodeType="withEffect">
                                  <p:stCondLst>
                                    <p:cond delay="0"/>
                                  </p:stCondLst>
                                  <p:childTnLst>
                                    <p:animMotion origin="layout" path="M -3.61111E-6 -1.85185E-6 L 0.12587 0.21528 " pathEditMode="relative" rAng="0" ptsTypes="AA">
                                      <p:cBhvr>
                                        <p:cTn id="33" dur="2000" fill="hold"/>
                                        <p:tgtEl>
                                          <p:spTgt spid="14"/>
                                        </p:tgtEl>
                                        <p:attrNameLst>
                                          <p:attrName>ppt_x</p:attrName>
                                          <p:attrName>ppt_y</p:attrName>
                                        </p:attrNameLst>
                                      </p:cBhvr>
                                      <p:rCtr x="6285" y="10764"/>
                                    </p:animMotion>
                                  </p:childTnLst>
                                </p:cTn>
                              </p:par>
                              <p:par>
                                <p:cTn id="34" presetID="42" presetClass="path" presetSubtype="0" accel="50000" decel="50000" fill="hold" nodeType="withEffect">
                                  <p:stCondLst>
                                    <p:cond delay="0"/>
                                  </p:stCondLst>
                                  <p:childTnLst>
                                    <p:animMotion origin="layout" path="M 2.77778E-6 3.33333E-6 L 0.52083 0.4324 " pathEditMode="relative" rAng="0" ptsTypes="AA">
                                      <p:cBhvr>
                                        <p:cTn id="35" dur="2000" fill="hold"/>
                                        <p:tgtEl>
                                          <p:spTgt spid="5"/>
                                        </p:tgtEl>
                                        <p:attrNameLst>
                                          <p:attrName>ppt_x</p:attrName>
                                          <p:attrName>ppt_y</p:attrName>
                                        </p:attrNameLst>
                                      </p:cBhvr>
                                      <p:rCtr x="26042" y="21620"/>
                                    </p:animMotion>
                                  </p:childTnLst>
                                </p:cTn>
                              </p:par>
                              <p:par>
                                <p:cTn id="36" presetID="42" presetClass="path" presetSubtype="0" accel="50000" decel="50000" fill="hold" nodeType="withEffect">
                                  <p:stCondLst>
                                    <p:cond delay="0"/>
                                  </p:stCondLst>
                                  <p:childTnLst>
                                    <p:animMotion origin="layout" path="M 4.16667E-6 -3.7037E-6 L 0.06493 0.34283 " pathEditMode="relative" rAng="0" ptsTypes="AA">
                                      <p:cBhvr>
                                        <p:cTn id="37" dur="2000" fill="hold"/>
                                        <p:tgtEl>
                                          <p:spTgt spid="12"/>
                                        </p:tgtEl>
                                        <p:attrNameLst>
                                          <p:attrName>ppt_x</p:attrName>
                                          <p:attrName>ppt_y</p:attrName>
                                        </p:attrNameLst>
                                      </p:cBhvr>
                                      <p:rCtr x="3247" y="17130"/>
                                    </p:animMotion>
                                  </p:childTnLst>
                                </p:cTn>
                              </p:par>
                              <p:par>
                                <p:cTn id="38" presetID="42" presetClass="path" presetSubtype="0" accel="50000" decel="50000" fill="hold" nodeType="withEffect">
                                  <p:stCondLst>
                                    <p:cond delay="0"/>
                                  </p:stCondLst>
                                  <p:childTnLst>
                                    <p:animMotion origin="layout" path="M 2.77778E-6 1.48148E-6 L 0.071 0.32963 " pathEditMode="relative" rAng="0" ptsTypes="AA">
                                      <p:cBhvr>
                                        <p:cTn id="39" dur="2000" fill="hold"/>
                                        <p:tgtEl>
                                          <p:spTgt spid="7"/>
                                        </p:tgtEl>
                                        <p:attrNameLst>
                                          <p:attrName>ppt_x</p:attrName>
                                          <p:attrName>ppt_y</p:attrName>
                                        </p:attrNameLst>
                                      </p:cBhvr>
                                      <p:rCtr x="3542" y="1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5692" y="894518"/>
            <a:ext cx="15953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39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pic>
        <p:nvPicPr>
          <p:cNvPr id="4" name="Picture 3"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206882" y="1763790"/>
            <a:ext cx="414429" cy="40622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690458" y="2270015"/>
            <a:ext cx="414429" cy="40622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2885894" y="2431425"/>
            <a:ext cx="414429" cy="406222"/>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276029" y="3056587"/>
            <a:ext cx="414429" cy="40622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353787" y="1908903"/>
            <a:ext cx="414429" cy="40622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943435" y="3100666"/>
            <a:ext cx="414429" cy="406222"/>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95022" y="2534349"/>
            <a:ext cx="414429" cy="406222"/>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646461" y="3028753"/>
            <a:ext cx="414429" cy="406222"/>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992858" y="2650365"/>
            <a:ext cx="414429" cy="406222"/>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074782" y="2622531"/>
            <a:ext cx="414429" cy="406222"/>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923342" y="2112014"/>
            <a:ext cx="414429" cy="406222"/>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768216" y="3100666"/>
            <a:ext cx="414429" cy="406222"/>
          </a:xfrm>
          <a:prstGeom prst="rect">
            <a:avLst/>
          </a:prstGeom>
        </p:spPr>
      </p:pic>
      <p:graphicFrame>
        <p:nvGraphicFramePr>
          <p:cNvPr id="16" name="Table 15">
            <a:extLst>
              <a:ext uri="{FF2B5EF4-FFF2-40B4-BE49-F238E27FC236}">
                <a16:creationId xmlns:a16="http://schemas.microsoft.com/office/drawing/2014/main" id="{1C7B82B5-B3AD-3445-B1E4-114020DF5B8C}"/>
              </a:ext>
            </a:extLst>
          </p:cNvPr>
          <p:cNvGraphicFramePr>
            <a:graphicFrameLocks noGrp="1"/>
          </p:cNvGraphicFramePr>
          <p:nvPr/>
        </p:nvGraphicFramePr>
        <p:xfrm>
          <a:off x="6578970" y="1610353"/>
          <a:ext cx="2474336" cy="2890513"/>
        </p:xfrm>
        <a:graphic>
          <a:graphicData uri="http://schemas.openxmlformats.org/drawingml/2006/table">
            <a:tbl>
              <a:tblPr firstRow="1" bandRow="1">
                <a:tableStyleId>{5C22544A-7EE6-4342-B048-85BDC9FD1C3A}</a:tableStyleId>
              </a:tblPr>
              <a:tblGrid>
                <a:gridCol w="1223865">
                  <a:extLst>
                    <a:ext uri="{9D8B030D-6E8A-4147-A177-3AD203B41FA5}">
                      <a16:colId xmlns:a16="http://schemas.microsoft.com/office/drawing/2014/main" val="19850668"/>
                    </a:ext>
                  </a:extLst>
                </a:gridCol>
                <a:gridCol w="1250471">
                  <a:extLst>
                    <a:ext uri="{9D8B030D-6E8A-4147-A177-3AD203B41FA5}">
                      <a16:colId xmlns:a16="http://schemas.microsoft.com/office/drawing/2014/main" val="3661368022"/>
                    </a:ext>
                  </a:extLst>
                </a:gridCol>
              </a:tblGrid>
              <a:tr h="588103">
                <a:tc>
                  <a:txBody>
                    <a:bodyPr/>
                    <a:lstStyle/>
                    <a:p>
                      <a:pPr algn="ctr"/>
                      <a:r>
                        <a:rPr lang="en-GB" sz="2800" b="0" dirty="0">
                          <a:solidFill>
                            <a:schemeClr val="tx1"/>
                          </a:solidFill>
                          <a:latin typeface="+mn-lt"/>
                        </a:rPr>
                        <a:t>Tens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800" b="0" dirty="0">
                          <a:solidFill>
                            <a:schemeClr val="tx1"/>
                          </a:solidFill>
                          <a:latin typeface="+mn-lt"/>
                        </a:rPr>
                        <a:t>Ones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8711200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15305"/>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17286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57321"/>
                  </a:ext>
                </a:extLst>
              </a:tr>
            </a:tbl>
          </a:graphicData>
        </a:graphic>
      </p:graphicFrame>
      <p:sp>
        <p:nvSpPr>
          <p:cNvPr id="17" name="TextBox 16"/>
          <p:cNvSpPr txBox="1"/>
          <p:nvPr/>
        </p:nvSpPr>
        <p:spPr>
          <a:xfrm>
            <a:off x="4425279" y="894518"/>
            <a:ext cx="55015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13</a:t>
            </a:r>
          </a:p>
        </p:txBody>
      </p:sp>
    </p:spTree>
    <p:custDataLst>
      <p:tags r:id="rId1"/>
    </p:custDataLst>
    <p:extLst>
      <p:ext uri="{BB962C8B-B14F-4D97-AF65-F5344CB8AC3E}">
        <p14:creationId xmlns:p14="http://schemas.microsoft.com/office/powerpoint/2010/main" val="12497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4.44444E-6 L 0.41146 0.19189 " pathEditMode="relative" rAng="0" ptsTypes="AA">
                                      <p:cBhvr>
                                        <p:cTn id="16" dur="2000" fill="hold"/>
                                        <p:tgtEl>
                                          <p:spTgt spid="4"/>
                                        </p:tgtEl>
                                        <p:attrNameLst>
                                          <p:attrName>ppt_x</p:attrName>
                                          <p:attrName>ppt_y</p:attrName>
                                        </p:attrNameLst>
                                      </p:cBhvr>
                                      <p:rCtr x="20573" y="9583"/>
                                    </p:animMotion>
                                  </p:childTnLst>
                                </p:cTn>
                              </p:par>
                              <p:par>
                                <p:cTn id="17" presetID="42" presetClass="path" presetSubtype="0" accel="50000" decel="50000" fill="hold" nodeType="withEffect">
                                  <p:stCondLst>
                                    <p:cond delay="0"/>
                                  </p:stCondLst>
                                  <p:childTnLst>
                                    <p:animMotion origin="layout" path="M 1.38889E-6 1.85185E-6 L 0.35851 0.01528 " pathEditMode="relative" rAng="0" ptsTypes="AA">
                                      <p:cBhvr>
                                        <p:cTn id="18" dur="2000" fill="hold"/>
                                        <p:tgtEl>
                                          <p:spTgt spid="5"/>
                                        </p:tgtEl>
                                        <p:attrNameLst>
                                          <p:attrName>ppt_x</p:attrName>
                                          <p:attrName>ppt_y</p:attrName>
                                        </p:attrNameLst>
                                      </p:cBhvr>
                                      <p:rCtr x="17917" y="764"/>
                                    </p:animMotion>
                                  </p:childTnLst>
                                </p:cTn>
                              </p:par>
                              <p:par>
                                <p:cTn id="19" presetID="42" presetClass="path" presetSubtype="0" accel="50000" decel="50000" fill="hold" nodeType="withEffect">
                                  <p:stCondLst>
                                    <p:cond delay="0"/>
                                  </p:stCondLst>
                                  <p:childTnLst>
                                    <p:animMotion origin="layout" path="M 2.22222E-6 2.22222E-6 L 0.44653 0.21759 " pathEditMode="relative" rAng="0" ptsTypes="AA">
                                      <p:cBhvr>
                                        <p:cTn id="20" dur="2000" fill="hold"/>
                                        <p:tgtEl>
                                          <p:spTgt spid="6"/>
                                        </p:tgtEl>
                                        <p:attrNameLst>
                                          <p:attrName>ppt_x</p:attrName>
                                          <p:attrName>ppt_y</p:attrName>
                                        </p:attrNameLst>
                                      </p:cBhvr>
                                      <p:rCtr x="22326" y="1088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94444E-6 -3.7037E-7 L 0.45833 0.04676 " pathEditMode="relative" rAng="0" ptsTypes="AA">
                                      <p:cBhvr>
                                        <p:cTn id="24" dur="2000" fill="hold"/>
                                        <p:tgtEl>
                                          <p:spTgt spid="8"/>
                                        </p:tgtEl>
                                        <p:attrNameLst>
                                          <p:attrName>ppt_x</p:attrName>
                                          <p:attrName>ppt_y</p:attrName>
                                        </p:attrNameLst>
                                      </p:cBhvr>
                                      <p:rCtr x="22917" y="2338"/>
                                    </p:animMotion>
                                  </p:childTnLst>
                                </p:cTn>
                              </p:par>
                              <p:par>
                                <p:cTn id="25" presetID="42" presetClass="path" presetSubtype="0" accel="50000" decel="50000" fill="hold" nodeType="withEffect">
                                  <p:stCondLst>
                                    <p:cond delay="0"/>
                                  </p:stCondLst>
                                  <p:childTnLst>
                                    <p:animMotion origin="layout" path="M -8.33333E-7 5.55112E-17 L 0.325 0.01713 " pathEditMode="relative" rAng="0" ptsTypes="AA">
                                      <p:cBhvr>
                                        <p:cTn id="26" dur="2000" fill="hold"/>
                                        <p:tgtEl>
                                          <p:spTgt spid="14"/>
                                        </p:tgtEl>
                                        <p:attrNameLst>
                                          <p:attrName>ppt_x</p:attrName>
                                          <p:attrName>ppt_y</p:attrName>
                                        </p:attrNameLst>
                                      </p:cBhvr>
                                      <p:rCtr x="16250" y="856"/>
                                    </p:animMotion>
                                  </p:childTnLst>
                                </p:cTn>
                              </p:par>
                              <p:par>
                                <p:cTn id="27" presetID="42" presetClass="path" presetSubtype="0" accel="50000" decel="50000" fill="hold" nodeType="withEffect">
                                  <p:stCondLst>
                                    <p:cond delay="0"/>
                                  </p:stCondLst>
                                  <p:childTnLst>
                                    <p:animMotion origin="layout" path="M 5.55556E-7 -4.07407E-6 L 0.40764 -4.07407E-6 " pathEditMode="relative" rAng="0" ptsTypes="AA">
                                      <p:cBhvr>
                                        <p:cTn id="28" dur="2000" fill="hold"/>
                                        <p:tgtEl>
                                          <p:spTgt spid="10"/>
                                        </p:tgtEl>
                                        <p:attrNameLst>
                                          <p:attrName>ppt_x</p:attrName>
                                          <p:attrName>ppt_y</p:attrName>
                                        </p:attrNameLst>
                                      </p:cBhvr>
                                      <p:rCtr x="20382" y="0"/>
                                    </p:animMotion>
                                  </p:childTnLst>
                                </p:cTn>
                              </p:par>
                              <p:par>
                                <p:cTn id="29" presetID="42" presetClass="path" presetSubtype="0" accel="50000" decel="50000" fill="hold" nodeType="withEffect">
                                  <p:stCondLst>
                                    <p:cond delay="0"/>
                                  </p:stCondLst>
                                  <p:childTnLst>
                                    <p:animMotion origin="layout" path="M -5.55556E-7 -2.96296E-6 L 0.33854 -0.01666 " pathEditMode="relative" rAng="0" ptsTypes="AA">
                                      <p:cBhvr>
                                        <p:cTn id="30" dur="2000" fill="hold"/>
                                        <p:tgtEl>
                                          <p:spTgt spid="15"/>
                                        </p:tgtEl>
                                        <p:attrNameLst>
                                          <p:attrName>ppt_x</p:attrName>
                                          <p:attrName>ppt_y</p:attrName>
                                        </p:attrNameLst>
                                      </p:cBhvr>
                                      <p:rCtr x="16927" y="-833"/>
                                    </p:animMotion>
                                  </p:childTnLst>
                                </p:cTn>
                              </p:par>
                              <p:par>
                                <p:cTn id="31" presetID="42" presetClass="path" presetSubtype="0" accel="50000" decel="50000" fill="hold" nodeType="withEffect">
                                  <p:stCondLst>
                                    <p:cond delay="0"/>
                                  </p:stCondLst>
                                  <p:childTnLst>
                                    <p:animMotion origin="layout" path="M -2.77778E-6 -2.96296E-6 L 0.50382 -0.01666 " pathEditMode="relative" rAng="0" ptsTypes="AA">
                                      <p:cBhvr>
                                        <p:cTn id="32" dur="2000" fill="hold"/>
                                        <p:tgtEl>
                                          <p:spTgt spid="9"/>
                                        </p:tgtEl>
                                        <p:attrNameLst>
                                          <p:attrName>ppt_x</p:attrName>
                                          <p:attrName>ppt_y</p:attrName>
                                        </p:attrNameLst>
                                      </p:cBhvr>
                                      <p:rCtr x="25191" y="-833"/>
                                    </p:animMotion>
                                  </p:childTnLst>
                                </p:cTn>
                              </p:par>
                              <p:par>
                                <p:cTn id="33" presetID="42" presetClass="path" presetSubtype="0" accel="50000" decel="50000" fill="hold" nodeType="withEffect">
                                  <p:stCondLst>
                                    <p:cond delay="0"/>
                                  </p:stCondLst>
                                  <p:childTnLst>
                                    <p:animMotion origin="layout" path="M 3.88889E-6 -1.48148E-6 L 0.54097 0.03611 " pathEditMode="relative" rAng="0" ptsTypes="AA">
                                      <p:cBhvr>
                                        <p:cTn id="34" dur="2000" fill="hold"/>
                                        <p:tgtEl>
                                          <p:spTgt spid="7"/>
                                        </p:tgtEl>
                                        <p:attrNameLst>
                                          <p:attrName>ppt_x</p:attrName>
                                          <p:attrName>ppt_y</p:attrName>
                                        </p:attrNameLst>
                                      </p:cBhvr>
                                      <p:rCtr x="27049" y="1806"/>
                                    </p:animMotion>
                                  </p:childTnLst>
                                </p:cTn>
                              </p:par>
                              <p:par>
                                <p:cTn id="35" presetID="42" presetClass="path" presetSubtype="0" accel="50000" decel="50000" fill="hold" nodeType="withEffect">
                                  <p:stCondLst>
                                    <p:cond delay="0"/>
                                  </p:stCondLst>
                                  <p:childTnLst>
                                    <p:animMotion origin="layout" path="M 2.5E-6 2.96296E-6 L 0.30503 0.16666 " pathEditMode="relative" rAng="0" ptsTypes="AA">
                                      <p:cBhvr>
                                        <p:cTn id="36" dur="2000" fill="hold"/>
                                        <p:tgtEl>
                                          <p:spTgt spid="13"/>
                                        </p:tgtEl>
                                        <p:attrNameLst>
                                          <p:attrName>ppt_x</p:attrName>
                                          <p:attrName>ppt_y</p:attrName>
                                        </p:attrNameLst>
                                      </p:cBhvr>
                                      <p:rCtr x="15243" y="8333"/>
                                    </p:animMotion>
                                  </p:childTnLst>
                                </p:cTn>
                              </p:par>
                              <p:par>
                                <p:cTn id="37" presetID="42" presetClass="path" presetSubtype="0" accel="50000" decel="50000" fill="hold" nodeType="withEffect">
                                  <p:stCondLst>
                                    <p:cond delay="0"/>
                                  </p:stCondLst>
                                  <p:childTnLst>
                                    <p:animMotion origin="layout" path="M -2.5E-6 3.7037E-6 L 0.6099 0.15 " pathEditMode="relative" rAng="0" ptsTypes="AA">
                                      <p:cBhvr>
                                        <p:cTn id="38" dur="2000" fill="hold"/>
                                        <p:tgtEl>
                                          <p:spTgt spid="11"/>
                                        </p:tgtEl>
                                        <p:attrNameLst>
                                          <p:attrName>ppt_x</p:attrName>
                                          <p:attrName>ppt_y</p:attrName>
                                        </p:attrNameLst>
                                      </p:cBhvr>
                                      <p:rCtr x="30486" y="7500"/>
                                    </p:animMotion>
                                  </p:childTnLst>
                                </p:cTn>
                              </p:par>
                              <p:par>
                                <p:cTn id="39" presetID="42" presetClass="path" presetSubtype="0" accel="50000" decel="50000" fill="hold" nodeType="withEffect">
                                  <p:stCondLst>
                                    <p:cond delay="0"/>
                                  </p:stCondLst>
                                  <p:childTnLst>
                                    <p:animMotion origin="layout" path="M -4.72222E-6 -2.22222E-6 L 0.50226 0.16181 " pathEditMode="relative" rAng="0" ptsTypes="AA">
                                      <p:cBhvr>
                                        <p:cTn id="40" dur="2000" fill="hold"/>
                                        <p:tgtEl>
                                          <p:spTgt spid="12"/>
                                        </p:tgtEl>
                                        <p:attrNameLst>
                                          <p:attrName>ppt_x</p:attrName>
                                          <p:attrName>ppt_y</p:attrName>
                                        </p:attrNameLst>
                                      </p:cBhvr>
                                      <p:rCtr x="25104" y="8079"/>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9626" y="470541"/>
            <a:ext cx="15953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45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pic>
        <p:nvPicPr>
          <p:cNvPr id="4" name="Picture 3"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196951" y="1394094"/>
            <a:ext cx="414429" cy="40622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680527" y="1900319"/>
            <a:ext cx="414429" cy="40622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2875963" y="2061729"/>
            <a:ext cx="414429" cy="406222"/>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343856" y="1539207"/>
            <a:ext cx="414429" cy="406222"/>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85091" y="2164653"/>
            <a:ext cx="414429" cy="40622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982927" y="2280669"/>
            <a:ext cx="414429" cy="406222"/>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913411" y="1742318"/>
            <a:ext cx="414429" cy="406222"/>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196950" y="2542062"/>
            <a:ext cx="414429" cy="406222"/>
          </a:xfrm>
          <a:prstGeom prst="rect">
            <a:avLst/>
          </a:prstGeom>
        </p:spPr>
      </p:pic>
      <p:graphicFrame>
        <p:nvGraphicFramePr>
          <p:cNvPr id="12" name="Table 11">
            <a:extLst>
              <a:ext uri="{FF2B5EF4-FFF2-40B4-BE49-F238E27FC236}">
                <a16:creationId xmlns:a16="http://schemas.microsoft.com/office/drawing/2014/main" id="{1C7B82B5-B3AD-3445-B1E4-114020DF5B8C}"/>
              </a:ext>
            </a:extLst>
          </p:cNvPr>
          <p:cNvGraphicFramePr>
            <a:graphicFrameLocks noGrp="1"/>
          </p:cNvGraphicFramePr>
          <p:nvPr/>
        </p:nvGraphicFramePr>
        <p:xfrm>
          <a:off x="6299403" y="1240657"/>
          <a:ext cx="3168000" cy="2890513"/>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9850668"/>
                    </a:ext>
                  </a:extLst>
                </a:gridCol>
                <a:gridCol w="1584000">
                  <a:extLst>
                    <a:ext uri="{9D8B030D-6E8A-4147-A177-3AD203B41FA5}">
                      <a16:colId xmlns:a16="http://schemas.microsoft.com/office/drawing/2014/main" val="3661368022"/>
                    </a:ext>
                  </a:extLst>
                </a:gridCol>
              </a:tblGrid>
              <a:tr h="588103">
                <a:tc>
                  <a:txBody>
                    <a:bodyPr/>
                    <a:lstStyle/>
                    <a:p>
                      <a:pPr algn="ctr"/>
                      <a:r>
                        <a:rPr lang="en-GB" sz="2800" b="0" dirty="0">
                          <a:solidFill>
                            <a:schemeClr val="tx1"/>
                          </a:solidFill>
                          <a:latin typeface="+mn-lt"/>
                        </a:rPr>
                        <a:t>Tens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800" b="0" dirty="0">
                          <a:solidFill>
                            <a:schemeClr val="tx1"/>
                          </a:solidFill>
                          <a:latin typeface="+mn-lt"/>
                        </a:rPr>
                        <a:t>Ones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8711200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15305"/>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17286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57321"/>
                  </a:ext>
                </a:extLst>
              </a:tr>
            </a:tbl>
          </a:graphicData>
        </a:graphic>
      </p:graphicFrame>
      <p:sp>
        <p:nvSpPr>
          <p:cNvPr id="13" name="TextBox 12"/>
          <p:cNvSpPr txBox="1"/>
          <p:nvPr/>
        </p:nvSpPr>
        <p:spPr>
          <a:xfrm>
            <a:off x="4388371" y="460099"/>
            <a:ext cx="550151" cy="523220"/>
          </a:xfrm>
          <a:prstGeom prst="rect">
            <a:avLst/>
          </a:prstGeom>
          <a:noFill/>
        </p:spPr>
        <p:txBody>
          <a:bodyPr wrap="none" rtlCol="0">
            <a:spAutoFit/>
          </a:bodyPr>
          <a:lstStyle/>
          <a:p>
            <a:pPr defTabSz="457200"/>
            <a:r>
              <a:rPr lang="en-GB" sz="2800" dirty="0">
                <a:solidFill>
                  <a:prstClr val="black"/>
                </a:solidFill>
                <a:latin typeface="Calibri" panose="020F0502020204030204"/>
              </a:rPr>
              <a:t>15</a:t>
            </a:r>
          </a:p>
        </p:txBody>
      </p:sp>
      <p:pic>
        <p:nvPicPr>
          <p:cNvPr id="14" name="Picture 13"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3680526" y="1240656"/>
            <a:ext cx="414429" cy="406222"/>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662411" y="4126318"/>
            <a:ext cx="414429" cy="406222"/>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076840" y="3872496"/>
            <a:ext cx="414429" cy="406222"/>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930330" y="4459344"/>
            <a:ext cx="414429" cy="406222"/>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460165" y="4233392"/>
            <a:ext cx="414429" cy="406222"/>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705795" y="3839781"/>
            <a:ext cx="414429" cy="406222"/>
          </a:xfrm>
          <a:prstGeom prst="rect">
            <a:avLst/>
          </a:prstGeom>
        </p:spPr>
      </p:pic>
      <p:pic>
        <p:nvPicPr>
          <p:cNvPr id="20" name="Picture 1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455196" y="3249575"/>
            <a:ext cx="414429" cy="406222"/>
          </a:xfrm>
          <a:prstGeom prst="rect">
            <a:avLst/>
          </a:prstGeom>
        </p:spPr>
      </p:pic>
      <p:pic>
        <p:nvPicPr>
          <p:cNvPr id="21" name="Picture 2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869625" y="2995753"/>
            <a:ext cx="414429" cy="406222"/>
          </a:xfrm>
          <a:prstGeom prst="rect">
            <a:avLst/>
          </a:prstGeom>
        </p:spPr>
      </p:pic>
      <p:pic>
        <p:nvPicPr>
          <p:cNvPr id="22" name="Picture 2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2723115" y="3582601"/>
            <a:ext cx="414429" cy="406222"/>
          </a:xfrm>
          <a:prstGeom prst="rect">
            <a:avLst/>
          </a:prstGeom>
        </p:spPr>
      </p:pic>
      <p:pic>
        <p:nvPicPr>
          <p:cNvPr id="23" name="Picture 2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252950" y="3356649"/>
            <a:ext cx="414429" cy="406222"/>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3498580" y="2963038"/>
            <a:ext cx="414429" cy="406222"/>
          </a:xfrm>
          <a:prstGeom prst="rect">
            <a:avLst/>
          </a:prstGeom>
        </p:spPr>
      </p:pic>
      <p:grpSp>
        <p:nvGrpSpPr>
          <p:cNvPr id="25" name="Group 24"/>
          <p:cNvGrpSpPr/>
          <p:nvPr/>
        </p:nvGrpSpPr>
        <p:grpSpPr>
          <a:xfrm>
            <a:off x="4622465" y="4233393"/>
            <a:ext cx="1940061" cy="1764119"/>
            <a:chOff x="2302912" y="349912"/>
            <a:chExt cx="1940061" cy="1764119"/>
          </a:xfrm>
        </p:grpSpPr>
        <p:grpSp>
          <p:nvGrpSpPr>
            <p:cNvPr id="26" name="Group 25"/>
            <p:cNvGrpSpPr/>
            <p:nvPr/>
          </p:nvGrpSpPr>
          <p:grpSpPr>
            <a:xfrm>
              <a:off x="2302912" y="349912"/>
              <a:ext cx="1940061" cy="1764119"/>
              <a:chOff x="268171" y="249049"/>
              <a:chExt cx="2498576" cy="2448272"/>
            </a:xfrm>
          </p:grpSpPr>
          <p:sp>
            <p:nvSpPr>
              <p:cNvPr id="30" name="Oval 29"/>
              <p:cNvSpPr/>
              <p:nvPr/>
            </p:nvSpPr>
            <p:spPr>
              <a:xfrm>
                <a:off x="1095927"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1" name="Oval 30"/>
              <p:cNvSpPr/>
              <p:nvPr/>
            </p:nvSpPr>
            <p:spPr>
              <a:xfrm>
                <a:off x="268171"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2" name="Oval 31"/>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33" name="Straight Connector 32"/>
              <p:cNvCxnSpPr>
                <a:stCxn id="30" idx="3"/>
              </p:cNvCxnSpPr>
              <p:nvPr/>
            </p:nvCxnSpPr>
            <p:spPr>
              <a:xfrm flipH="1">
                <a:off x="858199"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5"/>
              </p:cNvCxnSpPr>
              <p:nvPr/>
            </p:nvCxnSpPr>
            <p:spPr>
              <a:xfrm>
                <a:off x="1876416"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037107" y="434493"/>
              <a:ext cx="508473" cy="477054"/>
            </a:xfrm>
            <a:prstGeom prst="rect">
              <a:avLst/>
            </a:prstGeom>
          </p:spPr>
          <p:txBody>
            <a:bodyPr wrap="none">
              <a:spAutoFit/>
            </a:bodyPr>
            <a:lstStyle/>
            <a:p>
              <a:pPr defTabSz="457200"/>
              <a:r>
                <a:rPr lang="en-GB" sz="2500" dirty="0">
                  <a:solidFill>
                    <a:prstClr val="black"/>
                  </a:solidFill>
                  <a:latin typeface="Calibri" panose="020F0502020204030204"/>
                </a:rPr>
                <a:t>45</a:t>
              </a:r>
            </a:p>
          </p:txBody>
        </p:sp>
        <p:sp>
          <p:nvSpPr>
            <p:cNvPr id="28" name="Rectangle 27"/>
            <p:cNvSpPr/>
            <p:nvPr/>
          </p:nvSpPr>
          <p:spPr>
            <a:xfrm>
              <a:off x="2407675" y="1543153"/>
              <a:ext cx="771202" cy="477054"/>
            </a:xfrm>
            <a:prstGeom prst="rect">
              <a:avLst/>
            </a:prstGeom>
          </p:spPr>
          <p:txBody>
            <a:bodyPr wrap="square">
              <a:spAutoFit/>
            </a:bodyPr>
            <a:lstStyle/>
            <a:p>
              <a:pPr defTabSz="457200"/>
              <a:r>
                <a:rPr lang="en-GB" sz="2500" dirty="0">
                  <a:solidFill>
                    <a:prstClr val="black"/>
                  </a:solidFill>
                  <a:latin typeface="Calibri" panose="020F0502020204030204"/>
                </a:rPr>
                <a:t>30</a:t>
              </a:r>
            </a:p>
          </p:txBody>
        </p:sp>
        <p:sp>
          <p:nvSpPr>
            <p:cNvPr id="29" name="Rectangle 28"/>
            <p:cNvSpPr/>
            <p:nvPr/>
          </p:nvSpPr>
          <p:spPr>
            <a:xfrm>
              <a:off x="3655638" y="1545561"/>
              <a:ext cx="508473" cy="477054"/>
            </a:xfrm>
            <a:prstGeom prst="rect">
              <a:avLst/>
            </a:prstGeom>
          </p:spPr>
          <p:txBody>
            <a:bodyPr wrap="none">
              <a:spAutoFit/>
            </a:bodyPr>
            <a:lstStyle/>
            <a:p>
              <a:pPr defTabSz="457200"/>
              <a:r>
                <a:rPr lang="en-GB" sz="2500" dirty="0">
                  <a:solidFill>
                    <a:prstClr val="black"/>
                  </a:solidFill>
                  <a:latin typeface="Calibri" panose="020F0502020204030204"/>
                </a:rPr>
                <a:t>15</a:t>
              </a:r>
            </a:p>
          </p:txBody>
        </p:sp>
      </p:grpSp>
    </p:spTree>
    <p:custDataLst>
      <p:tags r:id="rId1"/>
    </p:custDataLst>
    <p:extLst>
      <p:ext uri="{BB962C8B-B14F-4D97-AF65-F5344CB8AC3E}">
        <p14:creationId xmlns:p14="http://schemas.microsoft.com/office/powerpoint/2010/main" val="4552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3.33333E-6 L 0.35591 0.1118 " pathEditMode="relative" rAng="0" ptsTypes="AA">
                                      <p:cBhvr>
                                        <p:cTn id="11" dur="2000" fill="hold"/>
                                        <p:tgtEl>
                                          <p:spTgt spid="14"/>
                                        </p:tgtEl>
                                        <p:attrNameLst>
                                          <p:attrName>ppt_x</p:attrName>
                                          <p:attrName>ppt_y</p:attrName>
                                        </p:attrNameLst>
                                      </p:cBhvr>
                                      <p:rCtr x="17795" y="5579"/>
                                    </p:animMotion>
                                  </p:childTnLst>
                                </p:cTn>
                              </p:par>
                              <p:par>
                                <p:cTn id="12" presetID="42" presetClass="path" presetSubtype="0" accel="50000" decel="50000" fill="hold" nodeType="withEffect">
                                  <p:stCondLst>
                                    <p:cond delay="0"/>
                                  </p:stCondLst>
                                  <p:childTnLst>
                                    <p:animMotion origin="layout" path="M -3.33333E-6 -2.96296E-6 L 0.35591 0.12523 " pathEditMode="relative" rAng="0" ptsTypes="AA">
                                      <p:cBhvr>
                                        <p:cTn id="13" dur="2000" fill="hold"/>
                                        <p:tgtEl>
                                          <p:spTgt spid="5"/>
                                        </p:tgtEl>
                                        <p:attrNameLst>
                                          <p:attrName>ppt_x</p:attrName>
                                          <p:attrName>ppt_y</p:attrName>
                                        </p:attrNameLst>
                                      </p:cBhvr>
                                      <p:rCtr x="17795" y="6250"/>
                                    </p:animMotion>
                                  </p:childTnLst>
                                </p:cTn>
                              </p:par>
                              <p:par>
                                <p:cTn id="14" presetID="42" presetClass="path" presetSubtype="0" accel="50000" decel="50000" fill="hold" nodeType="withEffect">
                                  <p:stCondLst>
                                    <p:cond delay="0"/>
                                  </p:stCondLst>
                                  <p:childTnLst>
                                    <p:animMotion origin="layout" path="M 4.44444E-6 -3.7037E-7 L 0.40868 0.31296 " pathEditMode="relative" rAng="0" ptsTypes="AA">
                                      <p:cBhvr>
                                        <p:cTn id="15" dur="2000" fill="hold"/>
                                        <p:tgtEl>
                                          <p:spTgt spid="4"/>
                                        </p:tgtEl>
                                        <p:attrNameLst>
                                          <p:attrName>ppt_x</p:attrName>
                                          <p:attrName>ppt_y</p:attrName>
                                        </p:attrNameLst>
                                      </p:cBhvr>
                                      <p:rCtr x="20434" y="15648"/>
                                    </p:animMotion>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8.33333E-7 0.00186 L 0.33368 0.01899 " pathEditMode="relative" rAng="0" ptsTypes="AA">
                                      <p:cBhvr>
                                        <p:cTn id="64" dur="2000" fill="hold"/>
                                        <p:tgtEl>
                                          <p:spTgt spid="10"/>
                                        </p:tgtEl>
                                        <p:attrNameLst>
                                          <p:attrName>ppt_x</p:attrName>
                                          <p:attrName>ppt_y</p:attrName>
                                        </p:attrNameLst>
                                      </p:cBhvr>
                                      <p:rCtr x="16684" y="856"/>
                                    </p:animMotion>
                                  </p:childTnLst>
                                </p:cTn>
                              </p:par>
                              <p:par>
                                <p:cTn id="65" presetID="42" presetClass="path" presetSubtype="0" accel="50000" decel="50000" fill="hold" nodeType="withEffect">
                                  <p:stCondLst>
                                    <p:cond delay="0"/>
                                  </p:stCondLst>
                                  <p:childTnLst>
                                    <p:animMotion origin="layout" path="M -4.16667E-6 0.00185 L 0.43386 -0.04259 " pathEditMode="relative" rAng="0" ptsTypes="AA">
                                      <p:cBhvr>
                                        <p:cTn id="66" dur="2000" fill="hold"/>
                                        <p:tgtEl>
                                          <p:spTgt spid="8"/>
                                        </p:tgtEl>
                                        <p:attrNameLst>
                                          <p:attrName>ppt_x</p:attrName>
                                          <p:attrName>ppt_y</p:attrName>
                                        </p:attrNameLst>
                                      </p:cBhvr>
                                      <p:rCtr x="21684" y="-2222"/>
                                    </p:animMotion>
                                  </p:childTnLst>
                                </p:cTn>
                              </p:par>
                              <p:par>
                                <p:cTn id="67" presetID="42" presetClass="path" presetSubtype="0" accel="50000" decel="50000" fill="hold" nodeType="withEffect">
                                  <p:stCondLst>
                                    <p:cond delay="0"/>
                                  </p:stCondLst>
                                  <p:childTnLst>
                                    <p:animMotion origin="layout" path="M -2.77778E-6 0.00185 L 0.50174 0.04861 " pathEditMode="relative" rAng="0" ptsTypes="AA">
                                      <p:cBhvr>
                                        <p:cTn id="68" dur="2000" fill="hold"/>
                                        <p:tgtEl>
                                          <p:spTgt spid="7"/>
                                        </p:tgtEl>
                                        <p:attrNameLst>
                                          <p:attrName>ppt_x</p:attrName>
                                          <p:attrName>ppt_y</p:attrName>
                                        </p:attrNameLst>
                                      </p:cBhvr>
                                      <p:rCtr x="25087" y="2338"/>
                                    </p:animMotion>
                                  </p:childTnLst>
                                </p:cTn>
                              </p:par>
                              <p:par>
                                <p:cTn id="69" presetID="42" presetClass="path" presetSubtype="0" accel="50000" decel="50000" fill="hold" nodeType="withEffect">
                                  <p:stCondLst>
                                    <p:cond delay="0"/>
                                  </p:stCondLst>
                                  <p:childTnLst>
                                    <p:animMotion origin="layout" path="M -3.05556E-6 0.00185 L 0.46111 -0.01505 " pathEditMode="relative" rAng="0" ptsTypes="AA">
                                      <p:cBhvr>
                                        <p:cTn id="70" dur="2000" fill="hold"/>
                                        <p:tgtEl>
                                          <p:spTgt spid="9"/>
                                        </p:tgtEl>
                                        <p:attrNameLst>
                                          <p:attrName>ppt_x</p:attrName>
                                          <p:attrName>ppt_y</p:attrName>
                                        </p:attrNameLst>
                                      </p:cBhvr>
                                      <p:rCtr x="23056" y="-856"/>
                                    </p:animMotion>
                                  </p:childTnLst>
                                </p:cTn>
                              </p:par>
                              <p:par>
                                <p:cTn id="71" presetID="42" presetClass="path" presetSubtype="0" accel="50000" decel="50000" fill="hold" nodeType="withEffect">
                                  <p:stCondLst>
                                    <p:cond delay="0"/>
                                  </p:stCondLst>
                                  <p:childTnLst>
                                    <p:animMotion origin="layout" path="M 4.44444E-6 0.00185 L 0.59965 -0.05116 " pathEditMode="relative" rAng="0" ptsTypes="AA">
                                      <p:cBhvr>
                                        <p:cTn id="72" dur="2000" fill="hold"/>
                                        <p:tgtEl>
                                          <p:spTgt spid="11"/>
                                        </p:tgtEl>
                                        <p:attrNameLst>
                                          <p:attrName>ppt_x</p:attrName>
                                          <p:attrName>ppt_y</p:attrName>
                                        </p:attrNameLst>
                                      </p:cBhvr>
                                      <p:rCtr x="29983" y="-2662"/>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8.33333E-7 -2.22222E-6 L 0.68125 -0.04259 " pathEditMode="relative" rAng="0" ptsTypes="AA">
                                      <p:cBhvr>
                                        <p:cTn id="76" dur="2000" fill="hold"/>
                                        <p:tgtEl>
                                          <p:spTgt spid="20"/>
                                        </p:tgtEl>
                                        <p:attrNameLst>
                                          <p:attrName>ppt_x</p:attrName>
                                          <p:attrName>ppt_y</p:attrName>
                                        </p:attrNameLst>
                                      </p:cBhvr>
                                      <p:rCtr x="34062" y="-2130"/>
                                    </p:animMotion>
                                  </p:childTnLst>
                                </p:cTn>
                              </p:par>
                              <p:par>
                                <p:cTn id="77" presetID="42" presetClass="path" presetSubtype="0" accel="50000" decel="50000" fill="hold" nodeType="withEffect">
                                  <p:stCondLst>
                                    <p:cond delay="0"/>
                                  </p:stCondLst>
                                  <p:childTnLst>
                                    <p:animMotion origin="layout" path="M -1.66667E-6 4.81481E-6 L 0.5809 -0.00672 " pathEditMode="relative" rAng="0" ptsTypes="AA">
                                      <p:cBhvr>
                                        <p:cTn id="78" dur="2000" fill="hold"/>
                                        <p:tgtEl>
                                          <p:spTgt spid="21"/>
                                        </p:tgtEl>
                                        <p:attrNameLst>
                                          <p:attrName>ppt_x</p:attrName>
                                          <p:attrName>ppt_y</p:attrName>
                                        </p:attrNameLst>
                                      </p:cBhvr>
                                      <p:rCtr x="29045" y="-347"/>
                                    </p:animMotion>
                                  </p:childTnLst>
                                </p:cTn>
                              </p:par>
                              <p:par>
                                <p:cTn id="79" presetID="42" presetClass="path" presetSubtype="0" accel="50000" decel="50000" fill="hold" nodeType="withEffect">
                                  <p:stCondLst>
                                    <p:cond delay="0"/>
                                  </p:stCondLst>
                                  <p:childTnLst>
                                    <p:animMotion origin="layout" path="M 4.16667E-6 -3.33333E-6 L 0.67968 -0.13773 " pathEditMode="relative" rAng="0" ptsTypes="AA">
                                      <p:cBhvr>
                                        <p:cTn id="80" dur="2000" fill="hold"/>
                                        <p:tgtEl>
                                          <p:spTgt spid="22"/>
                                        </p:tgtEl>
                                        <p:attrNameLst>
                                          <p:attrName>ppt_x</p:attrName>
                                          <p:attrName>ppt_y</p:attrName>
                                        </p:attrNameLst>
                                      </p:cBhvr>
                                      <p:rCtr x="33976" y="-6898"/>
                                    </p:animMotion>
                                  </p:childTnLst>
                                </p:cTn>
                              </p:par>
                              <p:par>
                                <p:cTn id="81" presetID="42" presetClass="path" presetSubtype="0" accel="50000" decel="50000" fill="hold" nodeType="withEffect">
                                  <p:stCondLst>
                                    <p:cond delay="0"/>
                                  </p:stCondLst>
                                  <p:childTnLst>
                                    <p:animMotion origin="layout" path="M -1.94444E-6 -1.48148E-6 L 0.56788 -0.10463 " pathEditMode="relative" rAng="0" ptsTypes="AA">
                                      <p:cBhvr>
                                        <p:cTn id="82" dur="2000" fill="hold"/>
                                        <p:tgtEl>
                                          <p:spTgt spid="23"/>
                                        </p:tgtEl>
                                        <p:attrNameLst>
                                          <p:attrName>ppt_x</p:attrName>
                                          <p:attrName>ppt_y</p:attrName>
                                        </p:attrNameLst>
                                      </p:cBhvr>
                                      <p:rCtr x="28385" y="-5231"/>
                                    </p:animMotion>
                                  </p:childTnLst>
                                </p:cTn>
                              </p:par>
                              <p:par>
                                <p:cTn id="83" presetID="42" presetClass="path" presetSubtype="0" accel="50000" decel="50000" fill="hold" nodeType="withEffect">
                                  <p:stCondLst>
                                    <p:cond delay="0"/>
                                  </p:stCondLst>
                                  <p:childTnLst>
                                    <p:animMotion origin="layout" path="M -1.66667E-6 -4.07407E-6 L 0.48768 -0.04907 " pathEditMode="relative" rAng="0" ptsTypes="AA">
                                      <p:cBhvr>
                                        <p:cTn id="84" dur="2000" fill="hold"/>
                                        <p:tgtEl>
                                          <p:spTgt spid="24"/>
                                        </p:tgtEl>
                                        <p:attrNameLst>
                                          <p:attrName>ppt_x</p:attrName>
                                          <p:attrName>ppt_y</p:attrName>
                                        </p:attrNameLst>
                                      </p:cBhvr>
                                      <p:rCtr x="24375" y="-2454"/>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1.11111E-6 -2.96296E-6 L 0.64288 -0.07014 " pathEditMode="relative" rAng="0" ptsTypes="AA">
                                      <p:cBhvr>
                                        <p:cTn id="88" dur="2000" fill="hold"/>
                                        <p:tgtEl>
                                          <p:spTgt spid="16"/>
                                        </p:tgtEl>
                                        <p:attrNameLst>
                                          <p:attrName>ppt_x</p:attrName>
                                          <p:attrName>ppt_y</p:attrName>
                                        </p:attrNameLst>
                                      </p:cBhvr>
                                      <p:rCtr x="32135" y="-3519"/>
                                    </p:animMotion>
                                  </p:childTnLst>
                                </p:cTn>
                              </p:par>
                              <p:par>
                                <p:cTn id="89" presetID="42" presetClass="path" presetSubtype="0" accel="50000" decel="50000" fill="hold" nodeType="withEffect">
                                  <p:stCondLst>
                                    <p:cond delay="0"/>
                                  </p:stCondLst>
                                  <p:childTnLst>
                                    <p:animMotion origin="layout" path="M -1.11111E-6 -3.33333E-6 L 0.46649 -0.06805 " pathEditMode="relative" rAng="0" ptsTypes="AA">
                                      <p:cBhvr>
                                        <p:cTn id="90" dur="2000" fill="hold"/>
                                        <p:tgtEl>
                                          <p:spTgt spid="19"/>
                                        </p:tgtEl>
                                        <p:attrNameLst>
                                          <p:attrName>ppt_x</p:attrName>
                                          <p:attrName>ppt_y</p:attrName>
                                        </p:attrNameLst>
                                      </p:cBhvr>
                                      <p:rCtr x="23316" y="-3403"/>
                                    </p:animMotion>
                                  </p:childTnLst>
                                </p:cTn>
                              </p:par>
                              <p:par>
                                <p:cTn id="91" presetID="42" presetClass="path" presetSubtype="0" accel="50000" decel="50000" fill="hold" nodeType="withEffect">
                                  <p:stCondLst>
                                    <p:cond delay="0"/>
                                  </p:stCondLst>
                                  <p:childTnLst>
                                    <p:animMotion origin="layout" path="M 5E-6 -7.40741E-7 L 0.54514 -0.12292 " pathEditMode="relative" rAng="0" ptsTypes="AA">
                                      <p:cBhvr>
                                        <p:cTn id="92" dur="2000" fill="hold"/>
                                        <p:tgtEl>
                                          <p:spTgt spid="18"/>
                                        </p:tgtEl>
                                        <p:attrNameLst>
                                          <p:attrName>ppt_x</p:attrName>
                                          <p:attrName>ppt_y</p:attrName>
                                        </p:attrNameLst>
                                      </p:cBhvr>
                                      <p:rCtr x="27257" y="-6157"/>
                                    </p:animMotion>
                                  </p:childTnLst>
                                </p:cTn>
                              </p:par>
                              <p:par>
                                <p:cTn id="93" presetID="42" presetClass="path" presetSubtype="0" accel="50000" decel="50000" fill="hold" nodeType="withEffect">
                                  <p:stCondLst>
                                    <p:cond delay="0"/>
                                  </p:stCondLst>
                                  <p:childTnLst>
                                    <p:animMotion origin="layout" path="M 1.38889E-6 1.11022E-16 L 0.65868 -0.06111 " pathEditMode="relative" rAng="0" ptsTypes="AA">
                                      <p:cBhvr>
                                        <p:cTn id="94" dur="2000" fill="hold"/>
                                        <p:tgtEl>
                                          <p:spTgt spid="15"/>
                                        </p:tgtEl>
                                        <p:attrNameLst>
                                          <p:attrName>ppt_x</p:attrName>
                                          <p:attrName>ppt_y</p:attrName>
                                        </p:attrNameLst>
                                      </p:cBhvr>
                                      <p:rCtr x="32934" y="-3056"/>
                                    </p:animMotion>
                                  </p:childTnLst>
                                </p:cTn>
                              </p:par>
                              <p:par>
                                <p:cTn id="95" presetID="42" presetClass="path" presetSubtype="0" accel="50000" decel="50000" fill="hold" nodeType="withEffect">
                                  <p:stCondLst>
                                    <p:cond delay="0"/>
                                  </p:stCondLst>
                                  <p:childTnLst>
                                    <p:animMotion origin="layout" path="M 1.11111E-6 -1.11111E-6 L 0.57552 -0.10949 " pathEditMode="relative" rAng="0" ptsTypes="AA">
                                      <p:cBhvr>
                                        <p:cTn id="96" dur="2000" fill="hold"/>
                                        <p:tgtEl>
                                          <p:spTgt spid="17"/>
                                        </p:tgtEl>
                                        <p:attrNameLst>
                                          <p:attrName>ppt_x</p:attrName>
                                          <p:attrName>ppt_y</p:attrName>
                                        </p:attrNameLst>
                                      </p:cBhvr>
                                      <p:rCtr x="28767" y="-5486"/>
                                    </p:animMotion>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1 - 4 on the worksheet</a:t>
            </a:r>
          </a:p>
        </p:txBody>
      </p:sp>
    </p:spTree>
    <p:extLst>
      <p:ext uri="{BB962C8B-B14F-4D97-AF65-F5344CB8AC3E}">
        <p14:creationId xmlns:p14="http://schemas.microsoft.com/office/powerpoint/2010/main" val="378224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81763" y="1365307"/>
            <a:ext cx="2574498" cy="2361371"/>
            <a:chOff x="288142" y="249049"/>
            <a:chExt cx="2478605" cy="2448272"/>
          </a:xfrm>
        </p:grpSpPr>
        <p:sp>
          <p:nvSpPr>
            <p:cNvPr id="12" name="Oval 11"/>
            <p:cNvSpPr/>
            <p:nvPr/>
          </p:nvSpPr>
          <p:spPr>
            <a:xfrm>
              <a:off x="1095927"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3" name="Oval 12"/>
            <p:cNvSpPr/>
            <p:nvPr/>
          </p:nvSpPr>
          <p:spPr>
            <a:xfrm>
              <a:off x="288142"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4" name="Oval 13"/>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5" name="Straight Connector 14"/>
            <p:cNvCxnSpPr>
              <a:stCxn id="12" idx="3"/>
            </p:cNvCxnSpPr>
            <p:nvPr/>
          </p:nvCxnSpPr>
          <p:spPr>
            <a:xfrm flipH="1">
              <a:off x="858199"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5"/>
            </p:cNvCxnSpPr>
            <p:nvPr/>
          </p:nvCxnSpPr>
          <p:spPr>
            <a:xfrm>
              <a:off x="1876416"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5635040" y="1545720"/>
            <a:ext cx="521297" cy="492443"/>
          </a:xfrm>
          <a:prstGeom prst="rect">
            <a:avLst/>
          </a:prstGeom>
        </p:spPr>
        <p:txBody>
          <a:bodyPr wrap="none">
            <a:spAutoFit/>
          </a:bodyPr>
          <a:lstStyle/>
          <a:p>
            <a:pPr defTabSz="457200"/>
            <a:r>
              <a:rPr lang="en-GB" sz="2600" dirty="0">
                <a:solidFill>
                  <a:prstClr val="black"/>
                </a:solidFill>
                <a:latin typeface="Calibri" panose="020F0502020204030204"/>
              </a:rPr>
              <a:t>51</a:t>
            </a:r>
          </a:p>
        </p:txBody>
      </p:sp>
      <p:sp>
        <p:nvSpPr>
          <p:cNvPr id="10" name="Rectangle 9"/>
          <p:cNvSpPr/>
          <p:nvPr/>
        </p:nvSpPr>
        <p:spPr>
          <a:xfrm>
            <a:off x="4800008" y="3046502"/>
            <a:ext cx="620793" cy="492442"/>
          </a:xfrm>
          <a:prstGeom prst="rect">
            <a:avLst/>
          </a:prstGeom>
        </p:spPr>
        <p:txBody>
          <a:bodyPr wrap="square">
            <a:spAutoFit/>
          </a:bodyPr>
          <a:lstStyle/>
          <a:p>
            <a:pPr defTabSz="457200"/>
            <a:r>
              <a:rPr lang="en-GB" sz="2600" dirty="0">
                <a:solidFill>
                  <a:prstClr val="black"/>
                </a:solidFill>
                <a:latin typeface="Calibri" panose="020F0502020204030204"/>
              </a:rPr>
              <a:t>50</a:t>
            </a:r>
          </a:p>
        </p:txBody>
      </p:sp>
      <p:sp>
        <p:nvSpPr>
          <p:cNvPr id="11" name="Rectangle 10"/>
          <p:cNvSpPr/>
          <p:nvPr/>
        </p:nvSpPr>
        <p:spPr>
          <a:xfrm>
            <a:off x="6539907" y="3050768"/>
            <a:ext cx="558507" cy="492442"/>
          </a:xfrm>
          <a:prstGeom prst="rect">
            <a:avLst/>
          </a:prstGeom>
        </p:spPr>
        <p:txBody>
          <a:bodyPr wrap="square">
            <a:spAutoFit/>
          </a:bodyPr>
          <a:lstStyle/>
          <a:p>
            <a:pPr defTabSz="457200"/>
            <a:r>
              <a:rPr lang="en-GB" sz="2600" dirty="0">
                <a:solidFill>
                  <a:prstClr val="black"/>
                </a:solidFill>
                <a:latin typeface="Calibri" panose="020F0502020204030204"/>
              </a:rPr>
              <a:t>1</a:t>
            </a:r>
          </a:p>
        </p:txBody>
      </p:sp>
      <p:sp>
        <p:nvSpPr>
          <p:cNvPr id="18" name="TextBox 17"/>
          <p:cNvSpPr txBox="1"/>
          <p:nvPr/>
        </p:nvSpPr>
        <p:spPr>
          <a:xfrm>
            <a:off x="3076931" y="551807"/>
            <a:ext cx="15953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51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cxnSp>
        <p:nvCxnSpPr>
          <p:cNvPr id="20" name="Straight Arrow Connector 19"/>
          <p:cNvCxnSpPr/>
          <p:nvPr/>
        </p:nvCxnSpPr>
        <p:spPr>
          <a:xfrm>
            <a:off x="5035907" y="372667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20182" y="3726678"/>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68937" y="375779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24" name="TextBox 23"/>
          <p:cNvSpPr txBox="1"/>
          <p:nvPr/>
        </p:nvSpPr>
        <p:spPr>
          <a:xfrm>
            <a:off x="6753211" y="3757796"/>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3</a:t>
            </a:r>
          </a:p>
        </p:txBody>
      </p:sp>
      <p:sp>
        <p:nvSpPr>
          <p:cNvPr id="25" name="Rectangle 24"/>
          <p:cNvSpPr/>
          <p:nvPr/>
        </p:nvSpPr>
        <p:spPr>
          <a:xfrm>
            <a:off x="4762143" y="4355280"/>
            <a:ext cx="620793" cy="492442"/>
          </a:xfrm>
          <a:prstGeom prst="rect">
            <a:avLst/>
          </a:prstGeom>
        </p:spPr>
        <p:txBody>
          <a:bodyPr wrap="square">
            <a:spAutoFit/>
          </a:bodyPr>
          <a:lstStyle/>
          <a:p>
            <a:pPr defTabSz="457200"/>
            <a:r>
              <a:rPr lang="en-GB" sz="2600" dirty="0">
                <a:solidFill>
                  <a:prstClr val="black"/>
                </a:solidFill>
                <a:latin typeface="Calibri" panose="020F0502020204030204"/>
              </a:rPr>
              <a:t>10</a:t>
            </a:r>
          </a:p>
        </p:txBody>
      </p:sp>
      <p:sp>
        <p:nvSpPr>
          <p:cNvPr id="26" name="Rectangle 25"/>
          <p:cNvSpPr/>
          <p:nvPr/>
        </p:nvSpPr>
        <p:spPr>
          <a:xfrm>
            <a:off x="6535469" y="4363883"/>
            <a:ext cx="620793" cy="492442"/>
          </a:xfrm>
          <a:prstGeom prst="rect">
            <a:avLst/>
          </a:prstGeom>
        </p:spPr>
        <p:txBody>
          <a:bodyPr wrap="square">
            <a:spAutoFit/>
          </a:bodyPr>
          <a:lstStyle/>
          <a:p>
            <a:pPr defTabSz="457200"/>
            <a:r>
              <a:rPr lang="en-GB" sz="2600" dirty="0">
                <a:solidFill>
                  <a:prstClr val="black"/>
                </a:solidFill>
                <a:latin typeface="Calibri" panose="020F0502020204030204"/>
              </a:rPr>
              <a:t>7</a:t>
            </a:r>
          </a:p>
        </p:txBody>
      </p:sp>
      <p:sp>
        <p:nvSpPr>
          <p:cNvPr id="27" name="Rectangle 26"/>
          <p:cNvSpPr/>
          <p:nvPr/>
        </p:nvSpPr>
        <p:spPr>
          <a:xfrm>
            <a:off x="4553083" y="569896"/>
            <a:ext cx="620793" cy="492442"/>
          </a:xfrm>
          <a:prstGeom prst="rect">
            <a:avLst/>
          </a:prstGeom>
        </p:spPr>
        <p:txBody>
          <a:bodyPr wrap="square">
            <a:spAutoFit/>
          </a:bodyPr>
          <a:lstStyle/>
          <a:p>
            <a:pPr defTabSz="457200"/>
            <a:r>
              <a:rPr lang="en-GB" sz="2600" dirty="0">
                <a:solidFill>
                  <a:srgbClr val="0070C0"/>
                </a:solidFill>
                <a:latin typeface="Calibri" panose="020F0502020204030204"/>
              </a:rPr>
              <a:t>17</a:t>
            </a:r>
          </a:p>
        </p:txBody>
      </p:sp>
      <p:sp>
        <p:nvSpPr>
          <p:cNvPr id="21" name="Rectangle 20"/>
          <p:cNvSpPr/>
          <p:nvPr/>
        </p:nvSpPr>
        <p:spPr>
          <a:xfrm>
            <a:off x="4793055" y="3050768"/>
            <a:ext cx="620793" cy="492442"/>
          </a:xfrm>
          <a:prstGeom prst="rect">
            <a:avLst/>
          </a:prstGeom>
        </p:spPr>
        <p:txBody>
          <a:bodyPr wrap="square">
            <a:spAutoFit/>
          </a:bodyPr>
          <a:lstStyle/>
          <a:p>
            <a:pPr defTabSz="457200"/>
            <a:r>
              <a:rPr lang="en-GB" sz="2600" dirty="0">
                <a:solidFill>
                  <a:prstClr val="black"/>
                </a:solidFill>
                <a:latin typeface="Calibri" panose="020F0502020204030204"/>
              </a:rPr>
              <a:t>30</a:t>
            </a:r>
          </a:p>
        </p:txBody>
      </p:sp>
      <p:sp>
        <p:nvSpPr>
          <p:cNvPr id="28" name="Rectangle 27"/>
          <p:cNvSpPr/>
          <p:nvPr/>
        </p:nvSpPr>
        <p:spPr>
          <a:xfrm>
            <a:off x="6413222" y="3066328"/>
            <a:ext cx="558507" cy="492442"/>
          </a:xfrm>
          <a:prstGeom prst="rect">
            <a:avLst/>
          </a:prstGeom>
        </p:spPr>
        <p:txBody>
          <a:bodyPr wrap="square">
            <a:spAutoFit/>
          </a:bodyPr>
          <a:lstStyle/>
          <a:p>
            <a:pPr defTabSz="457200"/>
            <a:r>
              <a:rPr lang="en-GB" sz="2600" dirty="0">
                <a:solidFill>
                  <a:prstClr val="black"/>
                </a:solidFill>
                <a:latin typeface="Calibri" panose="020F0502020204030204"/>
              </a:rPr>
              <a:t>21</a:t>
            </a:r>
          </a:p>
        </p:txBody>
      </p:sp>
      <p:sp>
        <p:nvSpPr>
          <p:cNvPr id="29" name="Rectangle 28"/>
          <p:cNvSpPr/>
          <p:nvPr/>
        </p:nvSpPr>
        <p:spPr>
          <a:xfrm>
            <a:off x="4969718" y="5069350"/>
            <a:ext cx="1565750" cy="492443"/>
          </a:xfrm>
          <a:prstGeom prst="rect">
            <a:avLst/>
          </a:prstGeom>
        </p:spPr>
        <p:txBody>
          <a:bodyPr wrap="square">
            <a:spAutoFit/>
          </a:bodyPr>
          <a:lstStyle/>
          <a:p>
            <a:pPr defTabSz="457200"/>
            <a:r>
              <a:rPr lang="en-GB" sz="2600" dirty="0">
                <a:solidFill>
                  <a:prstClr val="black"/>
                </a:solidFill>
                <a:latin typeface="Calibri" panose="020F0502020204030204"/>
              </a:rPr>
              <a:t>10 </a:t>
            </a:r>
            <a:r>
              <a:rPr lang="en-GB" sz="2600" dirty="0">
                <a:solidFill>
                  <a:prstClr val="black"/>
                </a:solidFill>
                <a:latin typeface="Cambria Math" panose="02040503050406030204" pitchFamily="18" charset="0"/>
                <a:ea typeface="Cambria Math" panose="02040503050406030204" pitchFamily="18" charset="0"/>
              </a:rPr>
              <a:t>+</a:t>
            </a:r>
            <a:r>
              <a:rPr lang="en-GB" sz="2600" dirty="0">
                <a:solidFill>
                  <a:prstClr val="black"/>
                </a:solidFill>
                <a:latin typeface="Calibri" panose="020F0502020204030204"/>
              </a:rPr>
              <a:t> 7 </a:t>
            </a:r>
            <a:r>
              <a:rPr lang="en-GB" sz="2600" dirty="0">
                <a:solidFill>
                  <a:prstClr val="black"/>
                </a:solidFill>
                <a:latin typeface="Cambria Math" panose="02040503050406030204" pitchFamily="18" charset="0"/>
                <a:ea typeface="Cambria Math" panose="02040503050406030204" pitchFamily="18" charset="0"/>
              </a:rPr>
              <a:t>= </a:t>
            </a:r>
          </a:p>
        </p:txBody>
      </p:sp>
      <p:sp>
        <p:nvSpPr>
          <p:cNvPr id="30" name="Rectangle 29"/>
          <p:cNvSpPr/>
          <p:nvPr/>
        </p:nvSpPr>
        <p:spPr>
          <a:xfrm>
            <a:off x="6370577" y="5056611"/>
            <a:ext cx="727836" cy="492443"/>
          </a:xfrm>
          <a:prstGeom prst="rect">
            <a:avLst/>
          </a:prstGeom>
        </p:spPr>
        <p:txBody>
          <a:bodyPr wrap="square">
            <a:spAutoFit/>
          </a:bodyPr>
          <a:lstStyle/>
          <a:p>
            <a:pPr defTabSz="457200"/>
            <a:r>
              <a:rPr lang="en-GB" sz="2600" dirty="0">
                <a:solidFill>
                  <a:prstClr val="black"/>
                </a:solidFill>
                <a:latin typeface="Calibri" panose="020F0502020204030204"/>
              </a:rPr>
              <a:t>17</a:t>
            </a:r>
            <a:endParaRPr lang="en-GB" sz="2600" dirty="0">
              <a:solidFill>
                <a:prstClr val="black"/>
              </a:solidFill>
              <a:latin typeface="Cambria Math" panose="02040503050406030204" pitchFamily="18" charset="0"/>
              <a:ea typeface="Cambria Math" panose="02040503050406030204" pitchFamily="18" charset="0"/>
            </a:endParaRPr>
          </a:p>
        </p:txBody>
      </p:sp>
    </p:spTree>
    <p:custDataLst>
      <p:tags r:id="rId1"/>
    </p:custDataLst>
    <p:extLst>
      <p:ext uri="{BB962C8B-B14F-4D97-AF65-F5344CB8AC3E}">
        <p14:creationId xmlns:p14="http://schemas.microsoft.com/office/powerpoint/2010/main" val="36566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23" grpId="0"/>
      <p:bldP spid="24" grpId="0"/>
      <p:bldP spid="25" grpId="0"/>
      <p:bldP spid="26" grpId="0"/>
      <p:bldP spid="27" grpId="0"/>
      <p:bldP spid="21"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56035" y="569226"/>
            <a:ext cx="747045" cy="747045"/>
          </a:xfrm>
          <a:prstGeom prst="rect">
            <a:avLst/>
          </a:prstGeom>
        </p:spPr>
      </p:pic>
      <p:sp>
        <p:nvSpPr>
          <p:cNvPr id="4" name="TextBox 3"/>
          <p:cNvSpPr txBox="1"/>
          <p:nvPr/>
        </p:nvSpPr>
        <p:spPr>
          <a:xfrm>
            <a:off x="7258878" y="711915"/>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grpSp>
        <p:nvGrpSpPr>
          <p:cNvPr id="5" name="Group 4"/>
          <p:cNvGrpSpPr/>
          <p:nvPr/>
        </p:nvGrpSpPr>
        <p:grpSpPr>
          <a:xfrm>
            <a:off x="2861278" y="2217363"/>
            <a:ext cx="2574498" cy="2361371"/>
            <a:chOff x="288142" y="249049"/>
            <a:chExt cx="2478605" cy="2448272"/>
          </a:xfrm>
        </p:grpSpPr>
        <p:sp>
          <p:nvSpPr>
            <p:cNvPr id="6" name="Oval 5"/>
            <p:cNvSpPr/>
            <p:nvPr/>
          </p:nvSpPr>
          <p:spPr>
            <a:xfrm>
              <a:off x="1095927"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Oval 6"/>
            <p:cNvSpPr/>
            <p:nvPr/>
          </p:nvSpPr>
          <p:spPr>
            <a:xfrm>
              <a:off x="288142"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Oval 7"/>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9" name="Straight Connector 8"/>
            <p:cNvCxnSpPr>
              <a:stCxn id="6" idx="3"/>
            </p:cNvCxnSpPr>
            <p:nvPr/>
          </p:nvCxnSpPr>
          <p:spPr>
            <a:xfrm flipH="1">
              <a:off x="858199"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p:cNvCxnSpPr>
            <p:nvPr/>
          </p:nvCxnSpPr>
          <p:spPr>
            <a:xfrm>
              <a:off x="1876416"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914555" y="2397776"/>
            <a:ext cx="521297" cy="492443"/>
          </a:xfrm>
          <a:prstGeom prst="rect">
            <a:avLst/>
          </a:prstGeom>
        </p:spPr>
        <p:txBody>
          <a:bodyPr wrap="none">
            <a:spAutoFit/>
          </a:bodyPr>
          <a:lstStyle/>
          <a:p>
            <a:pPr defTabSz="457200"/>
            <a:r>
              <a:rPr lang="en-GB" sz="2600" dirty="0">
                <a:solidFill>
                  <a:prstClr val="black"/>
                </a:solidFill>
                <a:latin typeface="Calibri" panose="020F0502020204030204"/>
              </a:rPr>
              <a:t>64</a:t>
            </a:r>
          </a:p>
        </p:txBody>
      </p:sp>
      <p:sp>
        <p:nvSpPr>
          <p:cNvPr id="12" name="Rectangle 11"/>
          <p:cNvSpPr/>
          <p:nvPr/>
        </p:nvSpPr>
        <p:spPr>
          <a:xfrm>
            <a:off x="3079523" y="3898558"/>
            <a:ext cx="620793" cy="492442"/>
          </a:xfrm>
          <a:prstGeom prst="rect">
            <a:avLst/>
          </a:prstGeom>
        </p:spPr>
        <p:txBody>
          <a:bodyPr wrap="square">
            <a:spAutoFit/>
          </a:bodyPr>
          <a:lstStyle/>
          <a:p>
            <a:pPr defTabSz="457200"/>
            <a:r>
              <a:rPr lang="en-GB" sz="2600" dirty="0">
                <a:solidFill>
                  <a:prstClr val="black"/>
                </a:solidFill>
                <a:latin typeface="Calibri" panose="020F0502020204030204"/>
              </a:rPr>
              <a:t>40</a:t>
            </a:r>
          </a:p>
        </p:txBody>
      </p:sp>
      <p:sp>
        <p:nvSpPr>
          <p:cNvPr id="13" name="Rectangle 12"/>
          <p:cNvSpPr/>
          <p:nvPr/>
        </p:nvSpPr>
        <p:spPr>
          <a:xfrm>
            <a:off x="4720445" y="3895591"/>
            <a:ext cx="558507" cy="492442"/>
          </a:xfrm>
          <a:prstGeom prst="rect">
            <a:avLst/>
          </a:prstGeom>
        </p:spPr>
        <p:txBody>
          <a:bodyPr wrap="square">
            <a:spAutoFit/>
          </a:bodyPr>
          <a:lstStyle/>
          <a:p>
            <a:pPr defTabSz="457200"/>
            <a:r>
              <a:rPr lang="en-GB" sz="2600" dirty="0">
                <a:solidFill>
                  <a:prstClr val="black"/>
                </a:solidFill>
                <a:latin typeface="Calibri" panose="020F0502020204030204"/>
              </a:rPr>
              <a:t>24</a:t>
            </a:r>
          </a:p>
        </p:txBody>
      </p:sp>
      <p:sp>
        <p:nvSpPr>
          <p:cNvPr id="14" name="TextBox 13"/>
          <p:cNvSpPr txBox="1"/>
          <p:nvPr/>
        </p:nvSpPr>
        <p:spPr>
          <a:xfrm>
            <a:off x="2553219" y="1532303"/>
            <a:ext cx="19688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1) 64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cxnSp>
        <p:nvCxnSpPr>
          <p:cNvPr id="15" name="Straight Arrow Connector 14"/>
          <p:cNvCxnSpPr/>
          <p:nvPr/>
        </p:nvCxnSpPr>
        <p:spPr>
          <a:xfrm>
            <a:off x="3315422" y="4578734"/>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99697" y="4578734"/>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8452" y="4609852"/>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18" name="TextBox 17"/>
          <p:cNvSpPr txBox="1"/>
          <p:nvPr/>
        </p:nvSpPr>
        <p:spPr>
          <a:xfrm>
            <a:off x="5032726" y="4609852"/>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p>
        </p:txBody>
      </p:sp>
      <p:sp>
        <p:nvSpPr>
          <p:cNvPr id="19" name="Rectangle 18"/>
          <p:cNvSpPr/>
          <p:nvPr/>
        </p:nvSpPr>
        <p:spPr>
          <a:xfrm>
            <a:off x="3041658" y="5207336"/>
            <a:ext cx="620793" cy="492442"/>
          </a:xfrm>
          <a:prstGeom prst="rect">
            <a:avLst/>
          </a:prstGeom>
        </p:spPr>
        <p:txBody>
          <a:bodyPr wrap="square">
            <a:spAutoFit/>
          </a:bodyPr>
          <a:lstStyle/>
          <a:p>
            <a:pPr defTabSz="457200"/>
            <a:r>
              <a:rPr lang="en-GB" sz="2600" dirty="0">
                <a:solidFill>
                  <a:prstClr val="black"/>
                </a:solidFill>
                <a:latin typeface="Calibri" panose="020F0502020204030204"/>
              </a:rPr>
              <a:t>10</a:t>
            </a:r>
          </a:p>
        </p:txBody>
      </p:sp>
      <p:sp>
        <p:nvSpPr>
          <p:cNvPr id="21" name="Rectangle 20"/>
          <p:cNvSpPr/>
          <p:nvPr/>
        </p:nvSpPr>
        <p:spPr>
          <a:xfrm>
            <a:off x="4410048" y="1532303"/>
            <a:ext cx="620793" cy="492442"/>
          </a:xfrm>
          <a:prstGeom prst="rect">
            <a:avLst/>
          </a:prstGeom>
        </p:spPr>
        <p:txBody>
          <a:bodyPr wrap="square">
            <a:spAutoFit/>
          </a:bodyPr>
          <a:lstStyle/>
          <a:p>
            <a:pPr defTabSz="457200"/>
            <a:r>
              <a:rPr lang="en-GB" sz="2600" dirty="0">
                <a:solidFill>
                  <a:srgbClr val="0070C0"/>
                </a:solidFill>
                <a:latin typeface="Calibri" panose="020F0502020204030204"/>
              </a:rPr>
              <a:t>16</a:t>
            </a:r>
          </a:p>
        </p:txBody>
      </p:sp>
      <p:sp>
        <p:nvSpPr>
          <p:cNvPr id="22" name="TextBox 21"/>
          <p:cNvSpPr txBox="1"/>
          <p:nvPr/>
        </p:nvSpPr>
        <p:spPr>
          <a:xfrm>
            <a:off x="6470001" y="1532303"/>
            <a:ext cx="1968809" cy="523220"/>
          </a:xfrm>
          <a:prstGeom prst="rect">
            <a:avLst/>
          </a:prstGeom>
          <a:noFill/>
        </p:spPr>
        <p:txBody>
          <a:bodyPr wrap="none" rtlCol="0">
            <a:spAutoFit/>
          </a:bodyPr>
          <a:lstStyle/>
          <a:p>
            <a:pPr defTabSz="457200"/>
            <a:r>
              <a:rPr lang="en-GB" sz="2800" dirty="0">
                <a:solidFill>
                  <a:prstClr val="black"/>
                </a:solidFill>
                <a:latin typeface="Calibri" panose="020F0502020204030204"/>
              </a:rPr>
              <a:t>2) 75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a:t>
            </a:r>
          </a:p>
        </p:txBody>
      </p:sp>
      <p:sp>
        <p:nvSpPr>
          <p:cNvPr id="23" name="Rectangle 22"/>
          <p:cNvSpPr/>
          <p:nvPr/>
        </p:nvSpPr>
        <p:spPr>
          <a:xfrm>
            <a:off x="8326830" y="1532303"/>
            <a:ext cx="620793" cy="492442"/>
          </a:xfrm>
          <a:prstGeom prst="rect">
            <a:avLst/>
          </a:prstGeom>
        </p:spPr>
        <p:txBody>
          <a:bodyPr wrap="square">
            <a:spAutoFit/>
          </a:bodyPr>
          <a:lstStyle/>
          <a:p>
            <a:pPr defTabSz="457200"/>
            <a:r>
              <a:rPr lang="en-GB" sz="2600" dirty="0">
                <a:solidFill>
                  <a:srgbClr val="0070C0"/>
                </a:solidFill>
                <a:latin typeface="Calibri" panose="020F0502020204030204"/>
              </a:rPr>
              <a:t>15</a:t>
            </a:r>
          </a:p>
        </p:txBody>
      </p:sp>
      <p:grpSp>
        <p:nvGrpSpPr>
          <p:cNvPr id="24" name="Group 23"/>
          <p:cNvGrpSpPr/>
          <p:nvPr/>
        </p:nvGrpSpPr>
        <p:grpSpPr>
          <a:xfrm>
            <a:off x="6897888" y="2207924"/>
            <a:ext cx="2574498" cy="2361371"/>
            <a:chOff x="288142" y="249049"/>
            <a:chExt cx="2478605" cy="2448272"/>
          </a:xfrm>
        </p:grpSpPr>
        <p:sp>
          <p:nvSpPr>
            <p:cNvPr id="25" name="Oval 24"/>
            <p:cNvSpPr/>
            <p:nvPr/>
          </p:nvSpPr>
          <p:spPr>
            <a:xfrm>
              <a:off x="1095927"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6" name="Oval 25"/>
            <p:cNvSpPr/>
            <p:nvPr/>
          </p:nvSpPr>
          <p:spPr>
            <a:xfrm>
              <a:off x="288142"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7" name="Oval 26"/>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28" name="Straight Connector 27"/>
            <p:cNvCxnSpPr>
              <a:stCxn id="25" idx="3"/>
            </p:cNvCxnSpPr>
            <p:nvPr/>
          </p:nvCxnSpPr>
          <p:spPr>
            <a:xfrm flipH="1">
              <a:off x="858199"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5"/>
            </p:cNvCxnSpPr>
            <p:nvPr/>
          </p:nvCxnSpPr>
          <p:spPr>
            <a:xfrm>
              <a:off x="1876416"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7951165" y="2371825"/>
            <a:ext cx="521297" cy="492443"/>
          </a:xfrm>
          <a:prstGeom prst="rect">
            <a:avLst/>
          </a:prstGeom>
        </p:spPr>
        <p:txBody>
          <a:bodyPr wrap="none">
            <a:spAutoFit/>
          </a:bodyPr>
          <a:lstStyle/>
          <a:p>
            <a:pPr defTabSz="457200"/>
            <a:r>
              <a:rPr lang="en-GB" sz="2600" dirty="0">
                <a:solidFill>
                  <a:prstClr val="black"/>
                </a:solidFill>
                <a:latin typeface="Calibri" panose="020F0502020204030204"/>
              </a:rPr>
              <a:t>75</a:t>
            </a:r>
          </a:p>
        </p:txBody>
      </p:sp>
      <p:cxnSp>
        <p:nvCxnSpPr>
          <p:cNvPr id="31" name="Straight Arrow Connector 30"/>
          <p:cNvCxnSpPr/>
          <p:nvPr/>
        </p:nvCxnSpPr>
        <p:spPr>
          <a:xfrm>
            <a:off x="7352032" y="4580960"/>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036307" y="4580960"/>
            <a:ext cx="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85062" y="4612078"/>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34" name="TextBox 33"/>
          <p:cNvSpPr txBox="1"/>
          <p:nvPr/>
        </p:nvSpPr>
        <p:spPr>
          <a:xfrm>
            <a:off x="9000162" y="4612078"/>
            <a:ext cx="716863" cy="523220"/>
          </a:xfrm>
          <a:prstGeom prst="rect">
            <a:avLst/>
          </a:prstGeom>
          <a:noFill/>
        </p:spPr>
        <p:txBody>
          <a:bodyPr wrap="none" rtlCol="0">
            <a:spAutoFit/>
          </a:bodyPr>
          <a:lstStyle/>
          <a:p>
            <a:pPr defTabSz="457200"/>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5</a:t>
            </a:r>
          </a:p>
        </p:txBody>
      </p:sp>
      <p:sp>
        <p:nvSpPr>
          <p:cNvPr id="35" name="Rectangle 34"/>
          <p:cNvSpPr/>
          <p:nvPr/>
        </p:nvSpPr>
        <p:spPr>
          <a:xfrm>
            <a:off x="7078268" y="5209562"/>
            <a:ext cx="620793" cy="492442"/>
          </a:xfrm>
          <a:prstGeom prst="rect">
            <a:avLst/>
          </a:prstGeom>
        </p:spPr>
        <p:txBody>
          <a:bodyPr wrap="square">
            <a:spAutoFit/>
          </a:bodyPr>
          <a:lstStyle/>
          <a:p>
            <a:pPr defTabSz="457200"/>
            <a:r>
              <a:rPr lang="en-GB" sz="2600" dirty="0">
                <a:solidFill>
                  <a:prstClr val="black"/>
                </a:solidFill>
                <a:latin typeface="Calibri" panose="020F0502020204030204"/>
              </a:rPr>
              <a:t>10</a:t>
            </a:r>
          </a:p>
        </p:txBody>
      </p:sp>
      <p:sp>
        <p:nvSpPr>
          <p:cNvPr id="36" name="Rectangle 35"/>
          <p:cNvSpPr/>
          <p:nvPr/>
        </p:nvSpPr>
        <p:spPr>
          <a:xfrm>
            <a:off x="8851594" y="5218165"/>
            <a:ext cx="620793" cy="492442"/>
          </a:xfrm>
          <a:prstGeom prst="rect">
            <a:avLst/>
          </a:prstGeom>
        </p:spPr>
        <p:txBody>
          <a:bodyPr wrap="square">
            <a:spAutoFit/>
          </a:bodyPr>
          <a:lstStyle/>
          <a:p>
            <a:pPr defTabSz="457200"/>
            <a:r>
              <a:rPr lang="en-GB" sz="2600" dirty="0">
                <a:solidFill>
                  <a:prstClr val="black"/>
                </a:solidFill>
                <a:latin typeface="Calibri" panose="020F0502020204030204"/>
              </a:rPr>
              <a:t>5</a:t>
            </a:r>
          </a:p>
        </p:txBody>
      </p:sp>
      <p:sp>
        <p:nvSpPr>
          <p:cNvPr id="37" name="Rectangle 36"/>
          <p:cNvSpPr/>
          <p:nvPr/>
        </p:nvSpPr>
        <p:spPr>
          <a:xfrm>
            <a:off x="4849510" y="5204628"/>
            <a:ext cx="620793" cy="492442"/>
          </a:xfrm>
          <a:prstGeom prst="rect">
            <a:avLst/>
          </a:prstGeom>
        </p:spPr>
        <p:txBody>
          <a:bodyPr wrap="square">
            <a:spAutoFit/>
          </a:bodyPr>
          <a:lstStyle/>
          <a:p>
            <a:pPr defTabSz="457200"/>
            <a:r>
              <a:rPr lang="en-GB" sz="2600" dirty="0">
                <a:solidFill>
                  <a:prstClr val="black"/>
                </a:solidFill>
                <a:latin typeface="Calibri" panose="020F0502020204030204"/>
              </a:rPr>
              <a:t>6</a:t>
            </a:r>
          </a:p>
        </p:txBody>
      </p:sp>
      <p:sp>
        <p:nvSpPr>
          <p:cNvPr id="38" name="Rectangle 37"/>
          <p:cNvSpPr/>
          <p:nvPr/>
        </p:nvSpPr>
        <p:spPr>
          <a:xfrm>
            <a:off x="7116133" y="3897207"/>
            <a:ext cx="620793" cy="492442"/>
          </a:xfrm>
          <a:prstGeom prst="rect">
            <a:avLst/>
          </a:prstGeom>
        </p:spPr>
        <p:txBody>
          <a:bodyPr wrap="square">
            <a:spAutoFit/>
          </a:bodyPr>
          <a:lstStyle/>
          <a:p>
            <a:pPr defTabSz="457200"/>
            <a:r>
              <a:rPr lang="en-GB" sz="2600" dirty="0">
                <a:solidFill>
                  <a:prstClr val="black"/>
                </a:solidFill>
                <a:latin typeface="Calibri" panose="020F0502020204030204"/>
              </a:rPr>
              <a:t>50</a:t>
            </a:r>
          </a:p>
        </p:txBody>
      </p:sp>
      <p:sp>
        <p:nvSpPr>
          <p:cNvPr id="39" name="Rectangle 38"/>
          <p:cNvSpPr/>
          <p:nvPr/>
        </p:nvSpPr>
        <p:spPr>
          <a:xfrm>
            <a:off x="8735436" y="3912382"/>
            <a:ext cx="620793" cy="492442"/>
          </a:xfrm>
          <a:prstGeom prst="rect">
            <a:avLst/>
          </a:prstGeom>
        </p:spPr>
        <p:txBody>
          <a:bodyPr wrap="square">
            <a:spAutoFit/>
          </a:bodyPr>
          <a:lstStyle/>
          <a:p>
            <a:pPr defTabSz="457200"/>
            <a:r>
              <a:rPr lang="en-GB" sz="2600" dirty="0">
                <a:solidFill>
                  <a:prstClr val="black"/>
                </a:solidFill>
                <a:latin typeface="Calibri" panose="020F0502020204030204"/>
              </a:rPr>
              <a:t>25</a:t>
            </a:r>
          </a:p>
        </p:txBody>
      </p:sp>
    </p:spTree>
    <p:custDataLst>
      <p:tags r:id="rId1"/>
    </p:custDataLst>
    <p:extLst>
      <p:ext uri="{BB962C8B-B14F-4D97-AF65-F5344CB8AC3E}">
        <p14:creationId xmlns:p14="http://schemas.microsoft.com/office/powerpoint/2010/main" val="26812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1" grpId="0"/>
      <p:bldP spid="23" grpId="0"/>
      <p:bldP spid="35"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951" y="261624"/>
            <a:ext cx="7618803" cy="492443"/>
          </a:xfrm>
          <a:prstGeom prst="rect">
            <a:avLst/>
          </a:prstGeom>
          <a:noFill/>
        </p:spPr>
        <p:txBody>
          <a:bodyPr wrap="square" rtlCol="0">
            <a:spAutoFit/>
          </a:bodyPr>
          <a:lstStyle/>
          <a:p>
            <a:pPr defTabSz="457200"/>
            <a:r>
              <a:rPr lang="en-GB" sz="2600" dirty="0">
                <a:solidFill>
                  <a:prstClr val="black"/>
                </a:solidFill>
                <a:latin typeface="Calibri" panose="020F0502020204030204"/>
              </a:rPr>
              <a:t>There are 60 doughnuts.  A box holds 4 doughnuts.</a:t>
            </a:r>
          </a:p>
        </p:txBody>
      </p:sp>
      <p:sp>
        <p:nvSpPr>
          <p:cNvPr id="3" name="TextBox 2"/>
          <p:cNvSpPr txBox="1"/>
          <p:nvPr/>
        </p:nvSpPr>
        <p:spPr>
          <a:xfrm>
            <a:off x="2134319" y="2855633"/>
            <a:ext cx="1588897" cy="523220"/>
          </a:xfrm>
          <a:prstGeom prst="rect">
            <a:avLst/>
          </a:prstGeom>
          <a:noFill/>
        </p:spPr>
        <p:txBody>
          <a:bodyPr wrap="none" rtlCol="0">
            <a:spAutoFit/>
          </a:bodyPr>
          <a:lstStyle/>
          <a:p>
            <a:pPr defTabSz="457200"/>
            <a:r>
              <a:rPr lang="en-GB" sz="2800" dirty="0">
                <a:solidFill>
                  <a:prstClr val="black"/>
                </a:solidFill>
                <a:latin typeface="Calibri" panose="020F0502020204030204"/>
              </a:rPr>
              <a:t>60 </a:t>
            </a:r>
            <a:r>
              <a:rPr lang="en-GB" sz="2800" dirty="0">
                <a:solidFill>
                  <a:prstClr val="black"/>
                </a:solidFill>
                <a:latin typeface="Cambria Math" panose="02040503050406030204" pitchFamily="18" charset="0"/>
                <a:ea typeface="Cambria Math" panose="02040503050406030204" pitchFamily="18" charset="0"/>
              </a:rPr>
              <a:t>÷</a:t>
            </a:r>
            <a:r>
              <a:rPr lang="en-GB" sz="2800" dirty="0">
                <a:solidFill>
                  <a:prstClr val="black"/>
                </a:solidFill>
                <a:latin typeface="Calibri" panose="020F0502020204030204"/>
              </a:rPr>
              <a:t> 4</a:t>
            </a:r>
            <a:r>
              <a:rPr lang="en-GB" sz="2800" dirty="0">
                <a:solidFill>
                  <a:prstClr val="black"/>
                </a:solidFill>
                <a:latin typeface="Cambria Math" panose="02040503050406030204" pitchFamily="18" charset="0"/>
                <a:ea typeface="Cambria Math" panose="02040503050406030204" pitchFamily="18" charset="0"/>
              </a:rPr>
              <a:t> = </a:t>
            </a:r>
          </a:p>
        </p:txBody>
      </p:sp>
      <p:pic>
        <p:nvPicPr>
          <p:cNvPr id="4" name="Picture 3"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5217070" y="3111049"/>
            <a:ext cx="414429" cy="40622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4286059" y="3649084"/>
            <a:ext cx="414429" cy="406222"/>
          </a:xfrm>
          <a:prstGeom prst="rect">
            <a:avLst/>
          </a:prstGeom>
        </p:spPr>
      </p:pic>
      <p:graphicFrame>
        <p:nvGraphicFramePr>
          <p:cNvPr id="6" name="Table 5">
            <a:extLst>
              <a:ext uri="{FF2B5EF4-FFF2-40B4-BE49-F238E27FC236}">
                <a16:creationId xmlns:a16="http://schemas.microsoft.com/office/drawing/2014/main" id="{1C7B82B5-B3AD-3445-B1E4-114020DF5B8C}"/>
              </a:ext>
            </a:extLst>
          </p:cNvPr>
          <p:cNvGraphicFramePr>
            <a:graphicFrameLocks noGrp="1"/>
          </p:cNvGraphicFramePr>
          <p:nvPr/>
        </p:nvGraphicFramePr>
        <p:xfrm>
          <a:off x="6550443" y="2651554"/>
          <a:ext cx="3168000" cy="342434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9850668"/>
                    </a:ext>
                  </a:extLst>
                </a:gridCol>
                <a:gridCol w="1584000">
                  <a:extLst>
                    <a:ext uri="{9D8B030D-6E8A-4147-A177-3AD203B41FA5}">
                      <a16:colId xmlns:a16="http://schemas.microsoft.com/office/drawing/2014/main" val="3661368022"/>
                    </a:ext>
                  </a:extLst>
                </a:gridCol>
              </a:tblGrid>
              <a:tr h="518456">
                <a:tc>
                  <a:txBody>
                    <a:bodyPr/>
                    <a:lstStyle/>
                    <a:p>
                      <a:pPr algn="ctr"/>
                      <a:r>
                        <a:rPr lang="en-GB" sz="2800" b="0" dirty="0">
                          <a:solidFill>
                            <a:schemeClr val="tx1"/>
                          </a:solidFill>
                          <a:latin typeface="+mn-lt"/>
                        </a:rPr>
                        <a:t>Tens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800" b="0" dirty="0">
                          <a:solidFill>
                            <a:schemeClr val="tx1"/>
                          </a:solidFill>
                          <a:latin typeface="+mn-lt"/>
                        </a:rPr>
                        <a:t>Ones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87112008"/>
                  </a:ext>
                </a:extLst>
              </a:tr>
              <a:tr h="72000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15305"/>
                  </a:ext>
                </a:extLst>
              </a:tr>
              <a:tr h="72000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172868"/>
                  </a:ext>
                </a:extLst>
              </a:tr>
              <a:tr h="72000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57321"/>
                  </a:ext>
                </a:extLst>
              </a:tr>
              <a:tr h="72000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733748"/>
                  </a:ext>
                </a:extLst>
              </a:tr>
            </a:tbl>
          </a:graphicData>
        </a:graphic>
      </p:graphicFrame>
      <p:sp>
        <p:nvSpPr>
          <p:cNvPr id="7" name="TextBox 6"/>
          <p:cNvSpPr txBox="1"/>
          <p:nvPr/>
        </p:nvSpPr>
        <p:spPr>
          <a:xfrm>
            <a:off x="6861306" y="1739363"/>
            <a:ext cx="201164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15 full boxes</a:t>
            </a:r>
          </a:p>
        </p:txBody>
      </p:sp>
      <p:pic>
        <p:nvPicPr>
          <p:cNvPr id="8" name="Picture 7"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4842988" y="3399213"/>
            <a:ext cx="414429" cy="40622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4756723" y="3968007"/>
            <a:ext cx="414429" cy="40622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4225012" y="3068475"/>
            <a:ext cx="414429" cy="40622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261FD83-05E8-CF4B-95C5-B47757313E5F}"/>
              </a:ext>
            </a:extLst>
          </p:cNvPr>
          <p:cNvPicPr>
            <a:picLocks noChangeAspect="1"/>
          </p:cNvPicPr>
          <p:nvPr/>
        </p:nvPicPr>
        <p:blipFill>
          <a:blip r:embed="rId3"/>
          <a:stretch>
            <a:fillRect/>
          </a:stretch>
        </p:blipFill>
        <p:spPr>
          <a:xfrm>
            <a:off x="5729084" y="3448295"/>
            <a:ext cx="414429" cy="406222"/>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842988" y="2840533"/>
            <a:ext cx="414429" cy="406222"/>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325735" y="4171118"/>
            <a:ext cx="414429" cy="406222"/>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194309" y="3254862"/>
            <a:ext cx="414429" cy="406222"/>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895058" y="4374229"/>
            <a:ext cx="414429" cy="406222"/>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802626" y="3224730"/>
            <a:ext cx="414429" cy="406222"/>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562808" y="3146019"/>
            <a:ext cx="414429" cy="406222"/>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936890" y="3174382"/>
            <a:ext cx="414429" cy="406222"/>
          </a:xfrm>
          <a:prstGeom prst="rect">
            <a:avLst/>
          </a:prstGeom>
        </p:spPr>
      </p:pic>
      <p:pic>
        <p:nvPicPr>
          <p:cNvPr id="20" name="Picture 1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6011958" y="3620799"/>
            <a:ext cx="414429" cy="406222"/>
          </a:xfrm>
          <a:prstGeom prst="rect">
            <a:avLst/>
          </a:prstGeom>
        </p:spPr>
      </p:pic>
      <p:pic>
        <p:nvPicPr>
          <p:cNvPr id="21" name="Picture 2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252626" y="2795148"/>
            <a:ext cx="414429" cy="406222"/>
          </a:xfrm>
          <a:prstGeom prst="rect">
            <a:avLst/>
          </a:prstGeom>
        </p:spPr>
      </p:pic>
      <p:pic>
        <p:nvPicPr>
          <p:cNvPr id="22" name="Picture 2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729084" y="2803548"/>
            <a:ext cx="414429" cy="406222"/>
          </a:xfrm>
          <a:prstGeom prst="rect">
            <a:avLst/>
          </a:prstGeom>
        </p:spPr>
      </p:pic>
      <p:pic>
        <p:nvPicPr>
          <p:cNvPr id="23" name="Picture 22"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236510" y="3693347"/>
            <a:ext cx="414429" cy="406222"/>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620779" y="4577340"/>
            <a:ext cx="414429" cy="406222"/>
          </a:xfrm>
          <a:prstGeom prst="rect">
            <a:avLst/>
          </a:prstGeom>
        </p:spPr>
      </p:pic>
      <p:pic>
        <p:nvPicPr>
          <p:cNvPr id="25" name="Picture 24"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124800" y="4666118"/>
            <a:ext cx="414429" cy="406222"/>
          </a:xfrm>
          <a:prstGeom prst="rect">
            <a:avLst/>
          </a:prstGeom>
        </p:spPr>
      </p:pic>
      <p:pic>
        <p:nvPicPr>
          <p:cNvPr id="26" name="Picture 25"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828084" y="3810544"/>
            <a:ext cx="414429" cy="406222"/>
          </a:xfrm>
          <a:prstGeom prst="rect">
            <a:avLst/>
          </a:prstGeom>
        </p:spPr>
      </p:pic>
      <p:pic>
        <p:nvPicPr>
          <p:cNvPr id="27" name="Picture 26"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5997820" y="4272019"/>
            <a:ext cx="414429" cy="406222"/>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34665" y="3481135"/>
            <a:ext cx="414429" cy="406222"/>
          </a:xfrm>
          <a:prstGeom prst="rect">
            <a:avLst/>
          </a:prstGeom>
        </p:spPr>
      </p:pic>
      <p:pic>
        <p:nvPicPr>
          <p:cNvPr id="29" name="Picture 28"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046673" y="3749038"/>
            <a:ext cx="414429" cy="406222"/>
          </a:xfrm>
          <a:prstGeom prst="rect">
            <a:avLst/>
          </a:prstGeom>
        </p:spPr>
      </p:pic>
      <p:pic>
        <p:nvPicPr>
          <p:cNvPr id="30" name="Picture 29"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61613" y="4039424"/>
            <a:ext cx="414429" cy="406222"/>
          </a:xfrm>
          <a:prstGeom prst="rect">
            <a:avLst/>
          </a:prstGeom>
        </p:spPr>
      </p:pic>
      <p:pic>
        <p:nvPicPr>
          <p:cNvPr id="31" name="Picture 30"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034272" y="4161698"/>
            <a:ext cx="414429" cy="406222"/>
          </a:xfrm>
          <a:prstGeom prst="rect">
            <a:avLst/>
          </a:prstGeom>
        </p:spPr>
      </p:pic>
      <p:pic>
        <p:nvPicPr>
          <p:cNvPr id="32" name="Picture 31" descr="A picture containing clock&#10;&#10;Description automatically generated">
            <a:extLst>
              <a:ext uri="{FF2B5EF4-FFF2-40B4-BE49-F238E27FC236}">
                <a16:creationId xmlns:a16="http://schemas.microsoft.com/office/drawing/2014/main" id="{673B32C9-9C7A-6E45-885B-22019AA2CC06}"/>
              </a:ext>
            </a:extLst>
          </p:cNvPr>
          <p:cNvPicPr>
            <a:picLocks noChangeAspect="1"/>
          </p:cNvPicPr>
          <p:nvPr/>
        </p:nvPicPr>
        <p:blipFill>
          <a:blip r:embed="rId4"/>
          <a:stretch>
            <a:fillRect/>
          </a:stretch>
        </p:blipFill>
        <p:spPr>
          <a:xfrm>
            <a:off x="4457767" y="3146019"/>
            <a:ext cx="414429" cy="406222"/>
          </a:xfrm>
          <a:prstGeom prst="rect">
            <a:avLst/>
          </a:prstGeom>
        </p:spPr>
      </p:pic>
      <p:grpSp>
        <p:nvGrpSpPr>
          <p:cNvPr id="33" name="Group 32"/>
          <p:cNvGrpSpPr/>
          <p:nvPr/>
        </p:nvGrpSpPr>
        <p:grpSpPr>
          <a:xfrm>
            <a:off x="2213597" y="4205980"/>
            <a:ext cx="1940061" cy="1764119"/>
            <a:chOff x="2302912" y="349912"/>
            <a:chExt cx="1940061" cy="1764119"/>
          </a:xfrm>
        </p:grpSpPr>
        <p:grpSp>
          <p:nvGrpSpPr>
            <p:cNvPr id="34" name="Group 33"/>
            <p:cNvGrpSpPr/>
            <p:nvPr/>
          </p:nvGrpSpPr>
          <p:grpSpPr>
            <a:xfrm>
              <a:off x="2302912" y="349912"/>
              <a:ext cx="1940061" cy="1764119"/>
              <a:chOff x="268171" y="249049"/>
              <a:chExt cx="2498576" cy="2448272"/>
            </a:xfrm>
          </p:grpSpPr>
          <p:sp>
            <p:nvSpPr>
              <p:cNvPr id="38" name="Oval 37"/>
              <p:cNvSpPr/>
              <p:nvPr/>
            </p:nvSpPr>
            <p:spPr>
              <a:xfrm>
                <a:off x="1081963" y="249049"/>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9" name="Oval 38"/>
              <p:cNvSpPr/>
              <p:nvPr/>
            </p:nvSpPr>
            <p:spPr>
              <a:xfrm>
                <a:off x="268171"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0" name="Oval 39"/>
              <p:cNvSpPr/>
              <p:nvPr/>
            </p:nvSpPr>
            <p:spPr>
              <a:xfrm>
                <a:off x="1852347" y="1782921"/>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41" name="Straight Connector 40"/>
              <p:cNvCxnSpPr>
                <a:stCxn id="38" idx="3"/>
              </p:cNvCxnSpPr>
              <p:nvPr/>
            </p:nvCxnSpPr>
            <p:spPr>
              <a:xfrm flipH="1">
                <a:off x="844234" y="1029538"/>
                <a:ext cx="371639" cy="753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5"/>
              </p:cNvCxnSpPr>
              <p:nvPr/>
            </p:nvCxnSpPr>
            <p:spPr>
              <a:xfrm>
                <a:off x="1862452" y="1029537"/>
                <a:ext cx="349935"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3060552" y="434493"/>
              <a:ext cx="508473" cy="477054"/>
            </a:xfrm>
            <a:prstGeom prst="rect">
              <a:avLst/>
            </a:prstGeom>
          </p:spPr>
          <p:txBody>
            <a:bodyPr wrap="none">
              <a:spAutoFit/>
            </a:bodyPr>
            <a:lstStyle/>
            <a:p>
              <a:pPr defTabSz="457200"/>
              <a:r>
                <a:rPr lang="en-GB" sz="2500">
                  <a:solidFill>
                    <a:prstClr val="black"/>
                  </a:solidFill>
                  <a:latin typeface="Calibri" panose="020F0502020204030204"/>
                </a:rPr>
                <a:t>60</a:t>
              </a:r>
              <a:endParaRPr lang="en-GB" sz="2500" dirty="0">
                <a:solidFill>
                  <a:prstClr val="black"/>
                </a:solidFill>
                <a:latin typeface="Calibri" panose="020F0502020204030204"/>
              </a:endParaRPr>
            </a:p>
          </p:txBody>
        </p:sp>
        <p:sp>
          <p:nvSpPr>
            <p:cNvPr id="36" name="Rectangle 35"/>
            <p:cNvSpPr/>
            <p:nvPr/>
          </p:nvSpPr>
          <p:spPr>
            <a:xfrm>
              <a:off x="2406940" y="1543153"/>
              <a:ext cx="771202" cy="477054"/>
            </a:xfrm>
            <a:prstGeom prst="rect">
              <a:avLst/>
            </a:prstGeom>
          </p:spPr>
          <p:txBody>
            <a:bodyPr wrap="square">
              <a:spAutoFit/>
            </a:bodyPr>
            <a:lstStyle/>
            <a:p>
              <a:pPr defTabSz="457200"/>
              <a:r>
                <a:rPr lang="en-GB" sz="2500" dirty="0">
                  <a:solidFill>
                    <a:prstClr val="black"/>
                  </a:solidFill>
                  <a:latin typeface="Calibri" panose="020F0502020204030204"/>
                </a:rPr>
                <a:t>40</a:t>
              </a:r>
            </a:p>
          </p:txBody>
        </p:sp>
        <p:sp>
          <p:nvSpPr>
            <p:cNvPr id="37" name="Rectangle 36"/>
            <p:cNvSpPr/>
            <p:nvPr/>
          </p:nvSpPr>
          <p:spPr>
            <a:xfrm>
              <a:off x="3659950" y="1528762"/>
              <a:ext cx="508473" cy="477054"/>
            </a:xfrm>
            <a:prstGeom prst="rect">
              <a:avLst/>
            </a:prstGeom>
          </p:spPr>
          <p:txBody>
            <a:bodyPr wrap="none">
              <a:spAutoFit/>
            </a:bodyPr>
            <a:lstStyle/>
            <a:p>
              <a:pPr defTabSz="457200"/>
              <a:r>
                <a:rPr lang="en-GB" sz="2500" dirty="0">
                  <a:solidFill>
                    <a:prstClr val="black"/>
                  </a:solidFill>
                  <a:latin typeface="Calibri" panose="020F0502020204030204"/>
                </a:rPr>
                <a:t>20</a:t>
              </a:r>
            </a:p>
          </p:txBody>
        </p:sp>
      </p:grpSp>
      <p:sp>
        <p:nvSpPr>
          <p:cNvPr id="45" name="TextBox 44"/>
          <p:cNvSpPr txBox="1"/>
          <p:nvPr/>
        </p:nvSpPr>
        <p:spPr>
          <a:xfrm>
            <a:off x="3604895" y="2855633"/>
            <a:ext cx="55015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15</a:t>
            </a:r>
          </a:p>
        </p:txBody>
      </p:sp>
      <p:sp>
        <p:nvSpPr>
          <p:cNvPr id="47" name="Rectangle 46"/>
          <p:cNvSpPr/>
          <p:nvPr/>
        </p:nvSpPr>
        <p:spPr>
          <a:xfrm>
            <a:off x="2093462" y="1327014"/>
            <a:ext cx="6779485" cy="492443"/>
          </a:xfrm>
          <a:prstGeom prst="rect">
            <a:avLst/>
          </a:prstGeom>
        </p:spPr>
        <p:txBody>
          <a:bodyPr wrap="none">
            <a:spAutoFit/>
          </a:bodyPr>
          <a:lstStyle/>
          <a:p>
            <a:pPr defTabSz="457200"/>
            <a:r>
              <a:rPr lang="en-GB" sz="2600" dirty="0">
                <a:solidFill>
                  <a:prstClr val="black"/>
                </a:solidFill>
                <a:latin typeface="Calibri" panose="020F0502020204030204"/>
              </a:rPr>
              <a:t>How many full boxes of doughnuts will there be?</a:t>
            </a:r>
          </a:p>
        </p:txBody>
      </p:sp>
    </p:spTree>
    <p:custDataLst>
      <p:tags r:id="rId1"/>
    </p:custDataLst>
    <p:extLst>
      <p:ext uri="{BB962C8B-B14F-4D97-AF65-F5344CB8AC3E}">
        <p14:creationId xmlns:p14="http://schemas.microsoft.com/office/powerpoint/2010/main" val="12607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1.11111E-6 -3.33333E-6 L 0.21146 0.02963 " pathEditMode="relative" rAng="0" ptsTypes="AA">
                                      <p:cBhvr>
                                        <p:cTn id="37" dur="2000" fill="hold"/>
                                        <p:tgtEl>
                                          <p:spTgt spid="4"/>
                                        </p:tgtEl>
                                        <p:attrNameLst>
                                          <p:attrName>ppt_x</p:attrName>
                                          <p:attrName>ppt_y</p:attrName>
                                        </p:attrNameLst>
                                      </p:cBhvr>
                                      <p:rCtr x="10573" y="148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4.72222E-6 2.59259E-6 L 0.15538 0.09328 " pathEditMode="relative" rAng="0" ptsTypes="AA">
                                      <p:cBhvr>
                                        <p:cTn id="41" dur="2000" fill="hold"/>
                                        <p:tgtEl>
                                          <p:spTgt spid="12"/>
                                        </p:tgtEl>
                                        <p:attrNameLst>
                                          <p:attrName>ppt_x</p:attrName>
                                          <p:attrName>ppt_y</p:attrName>
                                        </p:attrNameLst>
                                      </p:cBhvr>
                                      <p:rCtr x="7760" y="4653"/>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77778E-7 -1.48148E-6 L 0.25226 0.20602 " pathEditMode="relative" rAng="0" ptsTypes="AA">
                                      <p:cBhvr>
                                        <p:cTn id="45" dur="2000" fill="hold"/>
                                        <p:tgtEl>
                                          <p:spTgt spid="8"/>
                                        </p:tgtEl>
                                        <p:attrNameLst>
                                          <p:attrName>ppt_x</p:attrName>
                                          <p:attrName>ppt_y</p:attrName>
                                        </p:attrNameLst>
                                      </p:cBhvr>
                                      <p:rCtr x="12604" y="10301"/>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66667E-6 -1.85185E-6 L 0.26181 0.23056 " pathEditMode="relative" rAng="0" ptsTypes="AA">
                                      <p:cBhvr>
                                        <p:cTn id="49" dur="2000" fill="hold"/>
                                        <p:tgtEl>
                                          <p:spTgt spid="9"/>
                                        </p:tgtEl>
                                        <p:attrNameLst>
                                          <p:attrName>ppt_x</p:attrName>
                                          <p:attrName>ppt_y</p:attrName>
                                        </p:attrNameLst>
                                      </p:cBhvr>
                                      <p:rCtr x="13090" y="11528"/>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5"/>
                                        </p:tgtEl>
                                      </p:cBhvr>
                                    </p:animEffect>
                                    <p:animScale>
                                      <p:cBhvr>
                                        <p:cTn id="62" dur="250" autoRev="1" fill="hold"/>
                                        <p:tgtEl>
                                          <p:spTgt spid="5"/>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10" presetClass="entr" presetSubtype="0" fill="hold"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par>
                                <p:cTn id="107" presetID="10" presetClass="entr" presetSubtype="0" fill="hold"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par>
                                <p:cTn id="110" presetID="10" presetClass="entr" presetSubtype="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par>
                                <p:cTn id="119" presetID="10" presetClass="entr" presetSubtype="0" fill="hold"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par>
                                <p:cTn id="122" presetID="10" presetClass="entr" presetSubtype="0" fill="hold"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0" presetClass="entr" presetSubtype="0" fill="hold" nodeType="with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par>
                                <p:cTn id="128" presetID="10" presetClass="entr" presetSubtype="0" fill="hold" nodeType="with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nodeType="clickEffect">
                                  <p:stCondLst>
                                    <p:cond delay="0"/>
                                  </p:stCondLst>
                                  <p:childTnLst>
                                    <p:animMotion origin="layout" path="M 3.88889E-6 4.07407E-6 L 0.39409 0.0081 " pathEditMode="relative" rAng="0" ptsTypes="AA">
                                      <p:cBhvr>
                                        <p:cTn id="134" dur="2000" fill="hold"/>
                                        <p:tgtEl>
                                          <p:spTgt spid="18"/>
                                        </p:tgtEl>
                                        <p:attrNameLst>
                                          <p:attrName>ppt_x</p:attrName>
                                          <p:attrName>ppt_y</p:attrName>
                                        </p:attrNameLst>
                                      </p:cBhvr>
                                      <p:rCtr x="19705" y="394"/>
                                    </p:animMotion>
                                  </p:childTnLst>
                                </p:cTn>
                              </p:par>
                              <p:par>
                                <p:cTn id="135" presetID="42" presetClass="path" presetSubtype="0" accel="50000" decel="50000" fill="hold" nodeType="withEffect">
                                  <p:stCondLst>
                                    <p:cond delay="0"/>
                                  </p:stCondLst>
                                  <p:childTnLst>
                                    <p:animMotion origin="layout" path="M 1.66667E-6 -1.11111E-6 L 0.27153 0.04931 " pathEditMode="relative" rAng="0" ptsTypes="AA">
                                      <p:cBhvr>
                                        <p:cTn id="136" dur="2000" fill="hold"/>
                                        <p:tgtEl>
                                          <p:spTgt spid="19"/>
                                        </p:tgtEl>
                                        <p:attrNameLst>
                                          <p:attrName>ppt_x</p:attrName>
                                          <p:attrName>ppt_y</p:attrName>
                                        </p:attrNameLst>
                                      </p:cBhvr>
                                      <p:rCtr x="13576" y="2454"/>
                                    </p:animMotion>
                                  </p:childTnLst>
                                </p:cTn>
                              </p:par>
                              <p:par>
                                <p:cTn id="137" presetID="42" presetClass="path" presetSubtype="0" accel="50000" decel="50000" fill="hold" nodeType="withEffect">
                                  <p:stCondLst>
                                    <p:cond delay="0"/>
                                  </p:stCondLst>
                                  <p:childTnLst>
                                    <p:animMotion origin="layout" path="M -2.77778E-6 4.07407E-6 L 0.40868 0.01041 " pathEditMode="relative" rAng="0" ptsTypes="AA">
                                      <p:cBhvr>
                                        <p:cTn id="138" dur="2000" fill="hold"/>
                                        <p:tgtEl>
                                          <p:spTgt spid="32"/>
                                        </p:tgtEl>
                                        <p:attrNameLst>
                                          <p:attrName>ppt_x</p:attrName>
                                          <p:attrName>ppt_y</p:attrName>
                                        </p:attrNameLst>
                                      </p:cBhvr>
                                      <p:rCtr x="20434" y="509"/>
                                    </p:animMotion>
                                  </p:childTnLst>
                                </p:cTn>
                              </p:par>
                              <p:par>
                                <p:cTn id="139" presetID="42" presetClass="path" presetSubtype="0" accel="50000" decel="50000" fill="hold" nodeType="withEffect">
                                  <p:stCondLst>
                                    <p:cond delay="0"/>
                                  </p:stCondLst>
                                  <p:childTnLst>
                                    <p:animMotion origin="layout" path="M 1.94444E-6 1.11111E-6 L 0.31163 -0.0162 " pathEditMode="relative" rAng="0" ptsTypes="AA">
                                      <p:cBhvr>
                                        <p:cTn id="140" dur="2000" fill="hold"/>
                                        <p:tgtEl>
                                          <p:spTgt spid="20"/>
                                        </p:tgtEl>
                                        <p:attrNameLst>
                                          <p:attrName>ppt_x</p:attrName>
                                          <p:attrName>ppt_y</p:attrName>
                                        </p:attrNameLst>
                                      </p:cBhvr>
                                      <p:rCtr x="15573" y="-810"/>
                                    </p:animMotion>
                                  </p:childTnLst>
                                </p:cTn>
                              </p:par>
                              <p:par>
                                <p:cTn id="141" presetID="42" presetClass="path" presetSubtype="0" accel="50000" decel="50000" fill="hold" nodeType="withEffect">
                                  <p:stCondLst>
                                    <p:cond delay="0"/>
                                  </p:stCondLst>
                                  <p:childTnLst>
                                    <p:animMotion origin="layout" path="M 4.72222E-6 4.07407E-6 L 0.32239 0.05717 " pathEditMode="relative" rAng="0" ptsTypes="AA">
                                      <p:cBhvr>
                                        <p:cTn id="142" dur="2000" fill="hold"/>
                                        <p:tgtEl>
                                          <p:spTgt spid="22"/>
                                        </p:tgtEl>
                                        <p:attrNameLst>
                                          <p:attrName>ppt_x</p:attrName>
                                          <p:attrName>ppt_y</p:attrName>
                                        </p:attrNameLst>
                                      </p:cBhvr>
                                      <p:rCtr x="16111" y="2847"/>
                                    </p:animMotion>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nodeType="clickEffect">
                                  <p:stCondLst>
                                    <p:cond delay="0"/>
                                  </p:stCondLst>
                                  <p:childTnLst>
                                    <p:animMotion origin="layout" path="M -2.77778E-7 0 L 0.39583 0.20185 " pathEditMode="relative" rAng="0" ptsTypes="AA">
                                      <p:cBhvr>
                                        <p:cTn id="146" dur="2000" fill="hold"/>
                                        <p:tgtEl>
                                          <p:spTgt spid="13"/>
                                        </p:tgtEl>
                                        <p:attrNameLst>
                                          <p:attrName>ppt_x</p:attrName>
                                          <p:attrName>ppt_y</p:attrName>
                                        </p:attrNameLst>
                                      </p:cBhvr>
                                      <p:rCtr x="19792" y="10093"/>
                                    </p:animMotion>
                                  </p:childTnLst>
                                </p:cTn>
                              </p:par>
                              <p:par>
                                <p:cTn id="147" presetID="42" presetClass="path" presetSubtype="0" accel="50000" decel="50000" fill="hold" nodeType="withEffect">
                                  <p:stCondLst>
                                    <p:cond delay="0"/>
                                  </p:stCondLst>
                                  <p:childTnLst>
                                    <p:animMotion origin="layout" path="M 1.66667E-6 3.33333E-6 L 0.43455 0.09537 " pathEditMode="relative" rAng="0" ptsTypes="AA">
                                      <p:cBhvr>
                                        <p:cTn id="148" dur="2000" fill="hold"/>
                                        <p:tgtEl>
                                          <p:spTgt spid="15"/>
                                        </p:tgtEl>
                                        <p:attrNameLst>
                                          <p:attrName>ppt_x</p:attrName>
                                          <p:attrName>ppt_y</p:attrName>
                                        </p:attrNameLst>
                                      </p:cBhvr>
                                      <p:rCtr x="21719" y="4769"/>
                                    </p:animMotion>
                                  </p:childTnLst>
                                </p:cTn>
                              </p:par>
                              <p:par>
                                <p:cTn id="149" presetID="42" presetClass="path" presetSubtype="0" accel="50000" decel="50000" fill="hold" nodeType="withEffect">
                                  <p:stCondLst>
                                    <p:cond delay="0"/>
                                  </p:stCondLst>
                                  <p:childTnLst>
                                    <p:animMotion origin="layout" path="M 3.61111E-6 1.48148E-6 L 0.44791 0.14421 " pathEditMode="relative" rAng="0" ptsTypes="AA">
                                      <p:cBhvr>
                                        <p:cTn id="150" dur="2000" fill="hold"/>
                                        <p:tgtEl>
                                          <p:spTgt spid="17"/>
                                        </p:tgtEl>
                                        <p:attrNameLst>
                                          <p:attrName>ppt_x</p:attrName>
                                          <p:attrName>ppt_y</p:attrName>
                                        </p:attrNameLst>
                                      </p:cBhvr>
                                      <p:rCtr x="22396" y="7199"/>
                                    </p:animMotion>
                                  </p:childTnLst>
                                </p:cTn>
                              </p:par>
                              <p:par>
                                <p:cTn id="151" presetID="42" presetClass="path" presetSubtype="0" accel="50000" decel="50000" fill="hold" nodeType="withEffect">
                                  <p:stCondLst>
                                    <p:cond delay="0"/>
                                  </p:stCondLst>
                                  <p:childTnLst>
                                    <p:animMotion origin="layout" path="M -1.94444E-6 1.48148E-6 L 0.37448 0.16227 " pathEditMode="relative" rAng="0" ptsTypes="AA">
                                      <p:cBhvr>
                                        <p:cTn id="152" dur="2000" fill="hold"/>
                                        <p:tgtEl>
                                          <p:spTgt spid="21"/>
                                        </p:tgtEl>
                                        <p:attrNameLst>
                                          <p:attrName>ppt_x</p:attrName>
                                          <p:attrName>ppt_y</p:attrName>
                                        </p:attrNameLst>
                                      </p:cBhvr>
                                      <p:rCtr x="18715" y="8102"/>
                                    </p:animMotion>
                                  </p:childTnLst>
                                </p:cTn>
                              </p:par>
                              <p:par>
                                <p:cTn id="153" presetID="42" presetClass="path" presetSubtype="0" accel="50000" decel="50000" fill="hold" nodeType="withEffect">
                                  <p:stCondLst>
                                    <p:cond delay="0"/>
                                  </p:stCondLst>
                                  <p:childTnLst>
                                    <p:animMotion origin="layout" path="M 4.16667E-6 4.44444E-6 L 0.32204 0.03449 " pathEditMode="relative" rAng="0" ptsTypes="AA">
                                      <p:cBhvr>
                                        <p:cTn id="154" dur="2000" fill="hold"/>
                                        <p:tgtEl>
                                          <p:spTgt spid="23"/>
                                        </p:tgtEl>
                                        <p:attrNameLst>
                                          <p:attrName>ppt_x</p:attrName>
                                          <p:attrName>ppt_y</p:attrName>
                                        </p:attrNameLst>
                                      </p:cBhvr>
                                      <p:rCtr x="16094" y="1713"/>
                                    </p:animMotion>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nodeType="clickEffect">
                                  <p:stCondLst>
                                    <p:cond delay="0"/>
                                  </p:stCondLst>
                                  <p:childTnLst>
                                    <p:animMotion origin="layout" path="M 1.94444E-6 -1.48148E-6 L 0.38993 0.11134 " pathEditMode="relative" rAng="0" ptsTypes="AA">
                                      <p:cBhvr>
                                        <p:cTn id="158" dur="2000" fill="hold"/>
                                        <p:tgtEl>
                                          <p:spTgt spid="14"/>
                                        </p:tgtEl>
                                        <p:attrNameLst>
                                          <p:attrName>ppt_x</p:attrName>
                                          <p:attrName>ppt_y</p:attrName>
                                        </p:attrNameLst>
                                      </p:cBhvr>
                                      <p:rCtr x="19497" y="5556"/>
                                    </p:animMotion>
                                  </p:childTnLst>
                                </p:cTn>
                              </p:par>
                              <p:par>
                                <p:cTn id="159" presetID="42" presetClass="path" presetSubtype="0" accel="50000" decel="50000" fill="hold" nodeType="withEffect">
                                  <p:stCondLst>
                                    <p:cond delay="0"/>
                                  </p:stCondLst>
                                  <p:childTnLst>
                                    <p:animMotion origin="layout" path="M 5.55556E-7 -1.11111E-6 L 0.41128 0.03958 " pathEditMode="relative" rAng="0" ptsTypes="AA">
                                      <p:cBhvr>
                                        <p:cTn id="160" dur="2000" fill="hold"/>
                                        <p:tgtEl>
                                          <p:spTgt spid="16"/>
                                        </p:tgtEl>
                                        <p:attrNameLst>
                                          <p:attrName>ppt_x</p:attrName>
                                          <p:attrName>ppt_y</p:attrName>
                                        </p:attrNameLst>
                                      </p:cBhvr>
                                      <p:rCtr x="20556" y="1968"/>
                                    </p:animMotion>
                                  </p:childTnLst>
                                </p:cTn>
                              </p:par>
                              <p:par>
                                <p:cTn id="161" presetID="42" presetClass="path" presetSubtype="0" accel="50000" decel="50000" fill="hold" nodeType="withEffect">
                                  <p:stCondLst>
                                    <p:cond delay="0"/>
                                  </p:stCondLst>
                                  <p:childTnLst>
                                    <p:animMotion origin="layout" path="M 2.77778E-7 -7.40741E-7 L 0.2776 0.00995 " pathEditMode="relative" rAng="0" ptsTypes="AA">
                                      <p:cBhvr>
                                        <p:cTn id="162" dur="2000" fill="hold"/>
                                        <p:tgtEl>
                                          <p:spTgt spid="24"/>
                                        </p:tgtEl>
                                        <p:attrNameLst>
                                          <p:attrName>ppt_x</p:attrName>
                                          <p:attrName>ppt_y</p:attrName>
                                        </p:attrNameLst>
                                      </p:cBhvr>
                                      <p:rCtr x="13872" y="486"/>
                                    </p:animMotion>
                                  </p:childTnLst>
                                </p:cTn>
                              </p:par>
                              <p:par>
                                <p:cTn id="163" presetID="42" presetClass="path" presetSubtype="0" accel="50000" decel="50000" fill="hold" nodeType="withEffect">
                                  <p:stCondLst>
                                    <p:cond delay="0"/>
                                  </p:stCondLst>
                                  <p:childTnLst>
                                    <p:animMotion origin="layout" path="M 5.55556E-7 -3.7037E-6 L 0.36059 0.0426 " pathEditMode="relative" rAng="0" ptsTypes="AA">
                                      <p:cBhvr>
                                        <p:cTn id="164" dur="2000" fill="hold"/>
                                        <p:tgtEl>
                                          <p:spTgt spid="25"/>
                                        </p:tgtEl>
                                        <p:attrNameLst>
                                          <p:attrName>ppt_x</p:attrName>
                                          <p:attrName>ppt_y</p:attrName>
                                        </p:attrNameLst>
                                      </p:cBhvr>
                                      <p:rCtr x="18021" y="2130"/>
                                    </p:animMotion>
                                  </p:childTnLst>
                                </p:cTn>
                              </p:par>
                              <p:par>
                                <p:cTn id="165" presetID="42" presetClass="path" presetSubtype="0" accel="50000" decel="50000" fill="hold" nodeType="withEffect">
                                  <p:stCondLst>
                                    <p:cond delay="0"/>
                                  </p:stCondLst>
                                  <p:childTnLst>
                                    <p:animMotion origin="layout" path="M 4.44444E-6 3.7037E-6 L 0.34583 0.05439 " pathEditMode="relative" rAng="0" ptsTypes="AA">
                                      <p:cBhvr>
                                        <p:cTn id="166" dur="2000" fill="hold"/>
                                        <p:tgtEl>
                                          <p:spTgt spid="27"/>
                                        </p:tgtEl>
                                        <p:attrNameLst>
                                          <p:attrName>ppt_x</p:attrName>
                                          <p:attrName>ppt_y</p:attrName>
                                        </p:attrNameLst>
                                      </p:cBhvr>
                                      <p:rCtr x="17292" y="2708"/>
                                    </p:animMotion>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4.16667E-6 4.81481E-6 L 0.36684 0.22407 " pathEditMode="relative" rAng="0" ptsTypes="AA">
                                      <p:cBhvr>
                                        <p:cTn id="170" dur="2000" fill="hold"/>
                                        <p:tgtEl>
                                          <p:spTgt spid="26"/>
                                        </p:tgtEl>
                                        <p:attrNameLst>
                                          <p:attrName>ppt_x</p:attrName>
                                          <p:attrName>ppt_y</p:attrName>
                                        </p:attrNameLst>
                                      </p:cBhvr>
                                      <p:rCtr x="18333" y="11204"/>
                                    </p:animMotion>
                                  </p:childTnLst>
                                </p:cTn>
                              </p:par>
                              <p:par>
                                <p:cTn id="171" presetID="42" presetClass="path" presetSubtype="0" accel="50000" decel="50000" fill="hold" nodeType="withEffect">
                                  <p:stCondLst>
                                    <p:cond delay="0"/>
                                  </p:stCondLst>
                                  <p:childTnLst>
                                    <p:animMotion origin="layout" path="M -2.22222E-6 1.48148E-6 L 0.50712 0.31759 " pathEditMode="relative" rAng="0" ptsTypes="AA">
                                      <p:cBhvr>
                                        <p:cTn id="172" dur="2000" fill="hold"/>
                                        <p:tgtEl>
                                          <p:spTgt spid="28"/>
                                        </p:tgtEl>
                                        <p:attrNameLst>
                                          <p:attrName>ppt_x</p:attrName>
                                          <p:attrName>ppt_y</p:attrName>
                                        </p:attrNameLst>
                                      </p:cBhvr>
                                      <p:rCtr x="25347" y="15880"/>
                                    </p:animMotion>
                                  </p:childTnLst>
                                </p:cTn>
                              </p:par>
                              <p:par>
                                <p:cTn id="173" presetID="42" presetClass="path" presetSubtype="0" accel="50000" decel="50000" fill="hold" nodeType="withEffect">
                                  <p:stCondLst>
                                    <p:cond delay="0"/>
                                  </p:stCondLst>
                                  <p:childTnLst>
                                    <p:animMotion origin="layout" path="M 2.5E-6 2.59259E-6 L 0.51146 0.2331 " pathEditMode="relative" rAng="0" ptsTypes="AA">
                                      <p:cBhvr>
                                        <p:cTn id="174" dur="2000" fill="hold"/>
                                        <p:tgtEl>
                                          <p:spTgt spid="29"/>
                                        </p:tgtEl>
                                        <p:attrNameLst>
                                          <p:attrName>ppt_x</p:attrName>
                                          <p:attrName>ppt_y</p:attrName>
                                        </p:attrNameLst>
                                      </p:cBhvr>
                                      <p:rCtr x="25573" y="11644"/>
                                    </p:animMotion>
                                  </p:childTnLst>
                                </p:cTn>
                              </p:par>
                              <p:par>
                                <p:cTn id="175" presetID="42" presetClass="path" presetSubtype="0" accel="50000" decel="50000" fill="hold" nodeType="withEffect">
                                  <p:stCondLst>
                                    <p:cond delay="0"/>
                                  </p:stCondLst>
                                  <p:childTnLst>
                                    <p:animMotion origin="layout" path="M -3.61111E-6 1.48148E-6 L 0.52587 0.19074 " pathEditMode="relative" rAng="0" ptsTypes="AA">
                                      <p:cBhvr>
                                        <p:cTn id="176" dur="2000" fill="hold"/>
                                        <p:tgtEl>
                                          <p:spTgt spid="30"/>
                                        </p:tgtEl>
                                        <p:attrNameLst>
                                          <p:attrName>ppt_x</p:attrName>
                                          <p:attrName>ppt_y</p:attrName>
                                        </p:attrNameLst>
                                      </p:cBhvr>
                                      <p:rCtr x="26285" y="9537"/>
                                    </p:animMotion>
                                  </p:childTnLst>
                                </p:cTn>
                              </p:par>
                              <p:par>
                                <p:cTn id="177" presetID="42" presetClass="path" presetSubtype="0" accel="50000" decel="50000" fill="hold" nodeType="withEffect">
                                  <p:stCondLst>
                                    <p:cond delay="0"/>
                                  </p:stCondLst>
                                  <p:childTnLst>
                                    <p:animMotion origin="layout" path="M 1.38889E-6 -2.59259E-6 L 0.48455 0.21852 " pathEditMode="relative" rAng="0" ptsTypes="AA">
                                      <p:cBhvr>
                                        <p:cTn id="178" dur="2000" fill="hold"/>
                                        <p:tgtEl>
                                          <p:spTgt spid="31"/>
                                        </p:tgtEl>
                                        <p:attrNameLst>
                                          <p:attrName>ppt_x</p:attrName>
                                          <p:attrName>ppt_y</p:attrName>
                                        </p:attrNameLst>
                                      </p:cBhvr>
                                      <p:rCtr x="24219" y="10926"/>
                                    </p:animMotion>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45">
                                            <p:txEl>
                                              <p:pRg st="0" end="0"/>
                                            </p:txEl>
                                          </p:spTgt>
                                        </p:tgtEl>
                                        <p:attrNameLst>
                                          <p:attrName>style.visibility</p:attrName>
                                        </p:attrNameLst>
                                      </p:cBhvr>
                                      <p:to>
                                        <p:strVal val="visible"/>
                                      </p:to>
                                    </p:set>
                                    <p:animEffect transition="in" filter="fade">
                                      <p:cBhvr>
                                        <p:cTn id="183" dur="500"/>
                                        <p:tgtEl>
                                          <p:spTgt spid="45">
                                            <p:txEl>
                                              <p:pRg st="0" end="0"/>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
                                            <p:txEl>
                                              <p:pRg st="0" end="0"/>
                                            </p:txEl>
                                          </p:spTgt>
                                        </p:tgtEl>
                                        <p:attrNameLst>
                                          <p:attrName>style.visibility</p:attrName>
                                        </p:attrNameLst>
                                      </p:cBhvr>
                                      <p:to>
                                        <p:strVal val="visible"/>
                                      </p:to>
                                    </p:set>
                                    <p:animEffect transition="in" filter="fade">
                                      <p:cBhvr>
                                        <p:cTn id="18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5 - 9 on the worksheet</a:t>
            </a:r>
          </a:p>
        </p:txBody>
      </p:sp>
    </p:spTree>
    <p:extLst>
      <p:ext uri="{BB962C8B-B14F-4D97-AF65-F5344CB8AC3E}">
        <p14:creationId xmlns:p14="http://schemas.microsoft.com/office/powerpoint/2010/main" val="258576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7BF2FD-22F8-4C88-B3DF-D3DD08FDA392}"/>
              </a:ext>
            </a:extLst>
          </p:cNvPr>
          <p:cNvPicPr>
            <a:picLocks noChangeAspect="1"/>
          </p:cNvPicPr>
          <p:nvPr/>
        </p:nvPicPr>
        <p:blipFill>
          <a:blip r:embed="rId2"/>
          <a:stretch>
            <a:fillRect/>
          </a:stretch>
        </p:blipFill>
        <p:spPr>
          <a:xfrm>
            <a:off x="252412" y="161925"/>
            <a:ext cx="5409494" cy="6477000"/>
          </a:xfrm>
          <a:prstGeom prst="rect">
            <a:avLst/>
          </a:prstGeom>
        </p:spPr>
      </p:pic>
      <p:pic>
        <p:nvPicPr>
          <p:cNvPr id="5" name="Picture 4">
            <a:extLst>
              <a:ext uri="{FF2B5EF4-FFF2-40B4-BE49-F238E27FC236}">
                <a16:creationId xmlns:a16="http://schemas.microsoft.com/office/drawing/2014/main" id="{5FA22F2E-2275-4C90-974A-CFFC7BF98157}"/>
              </a:ext>
            </a:extLst>
          </p:cNvPr>
          <p:cNvPicPr>
            <a:picLocks noChangeAspect="1"/>
          </p:cNvPicPr>
          <p:nvPr/>
        </p:nvPicPr>
        <p:blipFill>
          <a:blip r:embed="rId3"/>
          <a:stretch>
            <a:fillRect/>
          </a:stretch>
        </p:blipFill>
        <p:spPr>
          <a:xfrm>
            <a:off x="6936289" y="161925"/>
            <a:ext cx="4278072" cy="6477000"/>
          </a:xfrm>
          <a:prstGeom prst="rect">
            <a:avLst/>
          </a:prstGeom>
        </p:spPr>
      </p:pic>
    </p:spTree>
    <p:extLst>
      <p:ext uri="{BB962C8B-B14F-4D97-AF65-F5344CB8AC3E}">
        <p14:creationId xmlns:p14="http://schemas.microsoft.com/office/powerpoint/2010/main" val="122017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6610-ADEC-4A55-B055-2439AD3CD1BE}"/>
              </a:ext>
            </a:extLst>
          </p:cNvPr>
          <p:cNvSpPr>
            <a:spLocks noGrp="1"/>
          </p:cNvSpPr>
          <p:nvPr>
            <p:ph type="title"/>
          </p:nvPr>
        </p:nvSpPr>
        <p:spPr/>
        <p:txBody>
          <a:bodyPr/>
          <a:lstStyle/>
          <a:p>
            <a:r>
              <a:rPr lang="en-GB" dirty="0"/>
              <a:t>Morning Job – Spellings and Mental Maths</a:t>
            </a:r>
          </a:p>
        </p:txBody>
      </p:sp>
      <p:pic>
        <p:nvPicPr>
          <p:cNvPr id="7" name="Content Placeholder 6">
            <a:extLst>
              <a:ext uri="{FF2B5EF4-FFF2-40B4-BE49-F238E27FC236}">
                <a16:creationId xmlns:a16="http://schemas.microsoft.com/office/drawing/2014/main" id="{50ACE456-60C1-4FA9-9CCE-05989043198A}"/>
              </a:ext>
            </a:extLst>
          </p:cNvPr>
          <p:cNvPicPr>
            <a:picLocks noGrp="1" noChangeAspect="1"/>
          </p:cNvPicPr>
          <p:nvPr>
            <p:ph idx="1"/>
          </p:nvPr>
        </p:nvPicPr>
        <p:blipFill>
          <a:blip r:embed="rId2"/>
          <a:stretch>
            <a:fillRect/>
          </a:stretch>
        </p:blipFill>
        <p:spPr>
          <a:xfrm>
            <a:off x="1076325" y="1499588"/>
            <a:ext cx="1466850" cy="5040349"/>
          </a:xfrm>
        </p:spPr>
      </p:pic>
      <p:sp>
        <p:nvSpPr>
          <p:cNvPr id="8" name="Rectangle 7">
            <a:extLst>
              <a:ext uri="{FF2B5EF4-FFF2-40B4-BE49-F238E27FC236}">
                <a16:creationId xmlns:a16="http://schemas.microsoft.com/office/drawing/2014/main" id="{79643DBB-4B26-48D7-BAC8-6FD36E918808}"/>
              </a:ext>
            </a:extLst>
          </p:cNvPr>
          <p:cNvSpPr/>
          <p:nvPr/>
        </p:nvSpPr>
        <p:spPr>
          <a:xfrm>
            <a:off x="6706966" y="3295650"/>
            <a:ext cx="2990850"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85</a:t>
            </a:r>
          </a:p>
        </p:txBody>
      </p:sp>
      <p:cxnSp>
        <p:nvCxnSpPr>
          <p:cNvPr id="10" name="Straight Arrow Connector 9">
            <a:extLst>
              <a:ext uri="{FF2B5EF4-FFF2-40B4-BE49-F238E27FC236}">
                <a16:creationId xmlns:a16="http://schemas.microsoft.com/office/drawing/2014/main" id="{880DA6DC-B120-453B-9D3B-0343646B6D6E}"/>
              </a:ext>
            </a:extLst>
          </p:cNvPr>
          <p:cNvCxnSpPr/>
          <p:nvPr/>
        </p:nvCxnSpPr>
        <p:spPr>
          <a:xfrm flipH="1" flipV="1">
            <a:off x="6096000" y="2956264"/>
            <a:ext cx="647700" cy="339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144984-2751-4420-A33C-3417DA401CD0}"/>
              </a:ext>
            </a:extLst>
          </p:cNvPr>
          <p:cNvCxnSpPr/>
          <p:nvPr/>
        </p:nvCxnSpPr>
        <p:spPr>
          <a:xfrm flipH="1">
            <a:off x="6096000" y="4533900"/>
            <a:ext cx="647700" cy="32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8E61D2-4F57-414A-B01C-7C603C196ED0}"/>
              </a:ext>
            </a:extLst>
          </p:cNvPr>
          <p:cNvCxnSpPr/>
          <p:nvPr/>
        </p:nvCxnSpPr>
        <p:spPr>
          <a:xfrm flipV="1">
            <a:off x="9734550" y="2973465"/>
            <a:ext cx="561975" cy="32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0A5386-DF4D-4D19-A106-A9C32A1A0129}"/>
              </a:ext>
            </a:extLst>
          </p:cNvPr>
          <p:cNvCxnSpPr/>
          <p:nvPr/>
        </p:nvCxnSpPr>
        <p:spPr>
          <a:xfrm>
            <a:off x="9734550" y="4533900"/>
            <a:ext cx="561975" cy="32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543FD1-2514-4CD7-BEFB-B28F2EC8688C}"/>
              </a:ext>
            </a:extLst>
          </p:cNvPr>
          <p:cNvCxnSpPr>
            <a:stCxn id="8" idx="0"/>
          </p:cNvCxnSpPr>
          <p:nvPr/>
        </p:nvCxnSpPr>
        <p:spPr>
          <a:xfrm flipH="1" flipV="1">
            <a:off x="8201744" y="2725445"/>
            <a:ext cx="647" cy="570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16AC55-CCB8-4A0F-8C13-FF01EC2D3FDF}"/>
              </a:ext>
            </a:extLst>
          </p:cNvPr>
          <p:cNvCxnSpPr>
            <a:stCxn id="8" idx="2"/>
          </p:cNvCxnSpPr>
          <p:nvPr/>
        </p:nvCxnSpPr>
        <p:spPr>
          <a:xfrm flipH="1">
            <a:off x="8201744" y="4533900"/>
            <a:ext cx="647" cy="56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8A832A1-C7BD-488C-B931-96929976ECD0}"/>
              </a:ext>
            </a:extLst>
          </p:cNvPr>
          <p:cNvSpPr/>
          <p:nvPr/>
        </p:nvSpPr>
        <p:spPr>
          <a:xfrm>
            <a:off x="4279037" y="2192784"/>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Multiply by 14</a:t>
            </a:r>
          </a:p>
        </p:txBody>
      </p:sp>
      <p:sp>
        <p:nvSpPr>
          <p:cNvPr id="22" name="Rectangle 21">
            <a:extLst>
              <a:ext uri="{FF2B5EF4-FFF2-40B4-BE49-F238E27FC236}">
                <a16:creationId xmlns:a16="http://schemas.microsoft.com/office/drawing/2014/main" id="{33068180-AD9B-41D8-AAB3-E8446C4EA9E4}"/>
              </a:ext>
            </a:extLst>
          </p:cNvPr>
          <p:cNvSpPr/>
          <p:nvPr/>
        </p:nvSpPr>
        <p:spPr>
          <a:xfrm>
            <a:off x="10464416" y="2440342"/>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Divide by 5</a:t>
            </a:r>
          </a:p>
        </p:txBody>
      </p:sp>
      <p:sp>
        <p:nvSpPr>
          <p:cNvPr id="23" name="Rectangle 22">
            <a:extLst>
              <a:ext uri="{FF2B5EF4-FFF2-40B4-BE49-F238E27FC236}">
                <a16:creationId xmlns:a16="http://schemas.microsoft.com/office/drawing/2014/main" id="{53AF3707-5965-42DF-927D-76AB6DF92AB3}"/>
              </a:ext>
            </a:extLst>
          </p:cNvPr>
          <p:cNvSpPr/>
          <p:nvPr/>
        </p:nvSpPr>
        <p:spPr>
          <a:xfrm>
            <a:off x="4517114" y="4533900"/>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Multiply by 85</a:t>
            </a:r>
          </a:p>
        </p:txBody>
      </p:sp>
      <p:sp>
        <p:nvSpPr>
          <p:cNvPr id="24" name="Rectangle 23">
            <a:extLst>
              <a:ext uri="{FF2B5EF4-FFF2-40B4-BE49-F238E27FC236}">
                <a16:creationId xmlns:a16="http://schemas.microsoft.com/office/drawing/2014/main" id="{F67886E7-FA43-42F2-8ED5-DD3C42B91E75}"/>
              </a:ext>
            </a:extLst>
          </p:cNvPr>
          <p:cNvSpPr/>
          <p:nvPr/>
        </p:nvSpPr>
        <p:spPr>
          <a:xfrm>
            <a:off x="7489006" y="1690688"/>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Multiply by 10</a:t>
            </a:r>
          </a:p>
        </p:txBody>
      </p:sp>
      <p:sp>
        <p:nvSpPr>
          <p:cNvPr id="25" name="Rectangle 24">
            <a:extLst>
              <a:ext uri="{FF2B5EF4-FFF2-40B4-BE49-F238E27FC236}">
                <a16:creationId xmlns:a16="http://schemas.microsoft.com/office/drawing/2014/main" id="{8465A044-817C-4E9D-88CD-DA2CC50E41F6}"/>
              </a:ext>
            </a:extLst>
          </p:cNvPr>
          <p:cNvSpPr/>
          <p:nvPr/>
        </p:nvSpPr>
        <p:spPr>
          <a:xfrm>
            <a:off x="10502839" y="4991561"/>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4580</a:t>
            </a:r>
          </a:p>
        </p:txBody>
      </p:sp>
      <p:sp>
        <p:nvSpPr>
          <p:cNvPr id="26" name="Rectangle 25">
            <a:extLst>
              <a:ext uri="{FF2B5EF4-FFF2-40B4-BE49-F238E27FC236}">
                <a16:creationId xmlns:a16="http://schemas.microsoft.com/office/drawing/2014/main" id="{0228DBD5-47A2-4824-A411-7099597F9FE3}"/>
              </a:ext>
            </a:extLst>
          </p:cNvPr>
          <p:cNvSpPr/>
          <p:nvPr/>
        </p:nvSpPr>
        <p:spPr>
          <a:xfrm>
            <a:off x="7507317" y="5389208"/>
            <a:ext cx="1462321" cy="78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Take away 78</a:t>
            </a:r>
          </a:p>
        </p:txBody>
      </p:sp>
    </p:spTree>
    <p:extLst>
      <p:ext uri="{BB962C8B-B14F-4D97-AF65-F5344CB8AC3E}">
        <p14:creationId xmlns:p14="http://schemas.microsoft.com/office/powerpoint/2010/main" val="37042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5C5BE8-CA60-471B-8BFA-B4406C5CDA72}"/>
              </a:ext>
            </a:extLst>
          </p:cNvPr>
          <p:cNvPicPr>
            <a:picLocks noChangeAspect="1"/>
          </p:cNvPicPr>
          <p:nvPr/>
        </p:nvPicPr>
        <p:blipFill>
          <a:blip r:embed="rId2"/>
          <a:stretch>
            <a:fillRect/>
          </a:stretch>
        </p:blipFill>
        <p:spPr>
          <a:xfrm>
            <a:off x="447675" y="152398"/>
            <a:ext cx="4048125" cy="6478695"/>
          </a:xfrm>
          <a:prstGeom prst="rect">
            <a:avLst/>
          </a:prstGeom>
        </p:spPr>
      </p:pic>
      <p:pic>
        <p:nvPicPr>
          <p:cNvPr id="5" name="Picture 4">
            <a:extLst>
              <a:ext uri="{FF2B5EF4-FFF2-40B4-BE49-F238E27FC236}">
                <a16:creationId xmlns:a16="http://schemas.microsoft.com/office/drawing/2014/main" id="{3C9FA1D0-DE6E-4454-8FDD-3C0E51E3AC3B}"/>
              </a:ext>
            </a:extLst>
          </p:cNvPr>
          <p:cNvPicPr>
            <a:picLocks noChangeAspect="1"/>
          </p:cNvPicPr>
          <p:nvPr/>
        </p:nvPicPr>
        <p:blipFill>
          <a:blip r:embed="rId3"/>
          <a:stretch>
            <a:fillRect/>
          </a:stretch>
        </p:blipFill>
        <p:spPr>
          <a:xfrm>
            <a:off x="5636315" y="152398"/>
            <a:ext cx="4530380" cy="6315075"/>
          </a:xfrm>
          <a:prstGeom prst="rect">
            <a:avLst/>
          </a:prstGeom>
        </p:spPr>
      </p:pic>
    </p:spTree>
    <p:extLst>
      <p:ext uri="{BB962C8B-B14F-4D97-AF65-F5344CB8AC3E}">
        <p14:creationId xmlns:p14="http://schemas.microsoft.com/office/powerpoint/2010/main" val="305227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683113-1F17-4AED-8A87-39EA224F58D0}"/>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Break </a:t>
            </a: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Coffee">
            <a:extLst>
              <a:ext uri="{FF2B5EF4-FFF2-40B4-BE49-F238E27FC236}">
                <a16:creationId xmlns:a16="http://schemas.microsoft.com/office/drawing/2014/main" id="{72CCE92F-196F-48C2-9E19-115BCE373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84242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EAAEA-2ACC-4539-82CA-168FE1B58EC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English</a:t>
            </a:r>
          </a:p>
        </p:txBody>
      </p:sp>
      <p:sp>
        <p:nvSpPr>
          <p:cNvPr id="3" name="Content Placeholder 2">
            <a:extLst>
              <a:ext uri="{FF2B5EF4-FFF2-40B4-BE49-F238E27FC236}">
                <a16:creationId xmlns:a16="http://schemas.microsoft.com/office/drawing/2014/main" id="{743629F5-0006-4C50-A1B9-973C99EC7E4B}"/>
              </a:ext>
            </a:extLst>
          </p:cNvPr>
          <p:cNvSpPr>
            <a:spLocks noGrp="1"/>
          </p:cNvSpPr>
          <p:nvPr>
            <p:ph idx="1"/>
          </p:nvPr>
        </p:nvSpPr>
        <p:spPr>
          <a:xfrm>
            <a:off x="3045368" y="4074718"/>
            <a:ext cx="6105194" cy="682079"/>
          </a:xfrm>
        </p:spPr>
        <p:txBody>
          <a:bodyPr vert="horz" lIns="91440" tIns="45720" rIns="91440" bIns="45720" rtlCol="0">
            <a:normAutofit fontScale="92500"/>
          </a:bodyPr>
          <a:lstStyle/>
          <a:p>
            <a:pPr marL="0" indent="0" algn="ctr">
              <a:buNone/>
            </a:pPr>
            <a:r>
              <a:rPr lang="en-US" sz="2400" kern="1200" dirty="0">
                <a:solidFill>
                  <a:srgbClr val="FFFFFF"/>
                </a:solidFill>
                <a:latin typeface="+mn-lt"/>
                <a:ea typeface="+mn-ea"/>
                <a:cs typeface="+mn-cs"/>
              </a:rPr>
              <a:t>I can identify the features of a Newspaper Article.</a:t>
            </a:r>
          </a:p>
        </p:txBody>
      </p:sp>
    </p:spTree>
    <p:extLst>
      <p:ext uri="{BB962C8B-B14F-4D97-AF65-F5344CB8AC3E}">
        <p14:creationId xmlns:p14="http://schemas.microsoft.com/office/powerpoint/2010/main" val="384159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E5DD0C-9531-42C3-A457-B3F0894C8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6F40F0D0-E785-4362-B9C4-83ED2837A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F5E6F39-C672-4CA9-AAA7-314982F14F0B}"/>
              </a:ext>
            </a:extLst>
          </p:cNvPr>
          <p:cNvSpPr>
            <a:spLocks noGrp="1"/>
          </p:cNvSpPr>
          <p:nvPr>
            <p:ph type="title"/>
          </p:nvPr>
        </p:nvSpPr>
        <p:spPr>
          <a:xfrm>
            <a:off x="4720689" y="2520377"/>
            <a:ext cx="5822343" cy="2439683"/>
          </a:xfrm>
        </p:spPr>
        <p:txBody>
          <a:bodyPr vert="horz" lIns="91440" tIns="45720" rIns="91440" bIns="45720" rtlCol="0" anchor="b">
            <a:normAutofit/>
          </a:bodyPr>
          <a:lstStyle/>
          <a:p>
            <a:r>
              <a:rPr lang="en-US" sz="5400">
                <a:solidFill>
                  <a:srgbClr val="FFFFFF"/>
                </a:solidFill>
              </a:rPr>
              <a:t>Brightstorm Chapter 21 – Grave News</a:t>
            </a:r>
          </a:p>
        </p:txBody>
      </p:sp>
      <p:sp>
        <p:nvSpPr>
          <p:cNvPr id="15" name="Freeform 5">
            <a:extLst>
              <a:ext uri="{FF2B5EF4-FFF2-40B4-BE49-F238E27FC236}">
                <a16:creationId xmlns:a16="http://schemas.microsoft.com/office/drawing/2014/main" id="{297B51BE-333F-42D4-8F2F-4E7CA138F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344B2ABE-82D9-424A-849D-CCB8FC74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3EF6160F-98B4-49C3-89C6-321A9694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a:extLst>
              <a:ext uri="{FF2B5EF4-FFF2-40B4-BE49-F238E27FC236}">
                <a16:creationId xmlns:a16="http://schemas.microsoft.com/office/drawing/2014/main" id="{BDC211D2-F17B-459B-A593-92D85E209E0A}"/>
              </a:ext>
            </a:extLst>
          </p:cNvPr>
          <p:cNvPicPr>
            <a:picLocks noGrp="1" noChangeAspect="1"/>
          </p:cNvPicPr>
          <p:nvPr>
            <p:ph idx="1"/>
          </p:nvPr>
        </p:nvPicPr>
        <p:blipFill rotWithShape="1">
          <a:blip r:embed="rId2"/>
          <a:srcRect t="459" r="1" b="18873"/>
          <a:stretch/>
        </p:blipFill>
        <p:spPr>
          <a:xfrm>
            <a:off x="1120047" y="1120046"/>
            <a:ext cx="2942082" cy="3509504"/>
          </a:xfrm>
          <a:prstGeom prst="rect">
            <a:avLst/>
          </a:prstGeom>
        </p:spPr>
      </p:pic>
    </p:spTree>
    <p:extLst>
      <p:ext uri="{BB962C8B-B14F-4D97-AF65-F5344CB8AC3E}">
        <p14:creationId xmlns:p14="http://schemas.microsoft.com/office/powerpoint/2010/main" val="386058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7070-C550-40E3-A76F-524856C5FB8C}"/>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36D90E38-F013-4C8E-9DD6-AA4610DDFB66}"/>
              </a:ext>
            </a:extLst>
          </p:cNvPr>
          <p:cNvPicPr>
            <a:picLocks noGrp="1" noChangeAspect="1"/>
          </p:cNvPicPr>
          <p:nvPr>
            <p:ph idx="1"/>
          </p:nvPr>
        </p:nvPicPr>
        <p:blipFill>
          <a:blip r:embed="rId2"/>
          <a:stretch>
            <a:fillRect/>
          </a:stretch>
        </p:blipFill>
        <p:spPr>
          <a:xfrm>
            <a:off x="6851737" y="228910"/>
            <a:ext cx="3000375" cy="6400180"/>
          </a:xfrm>
        </p:spPr>
      </p:pic>
      <p:pic>
        <p:nvPicPr>
          <p:cNvPr id="5" name="Picture 4">
            <a:extLst>
              <a:ext uri="{FF2B5EF4-FFF2-40B4-BE49-F238E27FC236}">
                <a16:creationId xmlns:a16="http://schemas.microsoft.com/office/drawing/2014/main" id="{87B23531-E5AE-4DDA-A364-BB656E2C174B}"/>
              </a:ext>
            </a:extLst>
          </p:cNvPr>
          <p:cNvPicPr>
            <a:picLocks noChangeAspect="1"/>
          </p:cNvPicPr>
          <p:nvPr/>
        </p:nvPicPr>
        <p:blipFill>
          <a:blip r:embed="rId3"/>
          <a:stretch>
            <a:fillRect/>
          </a:stretch>
        </p:blipFill>
        <p:spPr>
          <a:xfrm>
            <a:off x="1564382" y="320675"/>
            <a:ext cx="3000375" cy="6172200"/>
          </a:xfrm>
          <a:prstGeom prst="rect">
            <a:avLst/>
          </a:prstGeom>
        </p:spPr>
      </p:pic>
    </p:spTree>
    <p:extLst>
      <p:ext uri="{BB962C8B-B14F-4D97-AF65-F5344CB8AC3E}">
        <p14:creationId xmlns:p14="http://schemas.microsoft.com/office/powerpoint/2010/main" val="68580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E9B5-3ABD-467E-9B0B-16E8029A778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3596701-B37A-4AFB-8DDA-10EAEEE1DEA4}"/>
              </a:ext>
            </a:extLst>
          </p:cNvPr>
          <p:cNvPicPr>
            <a:picLocks noGrp="1" noChangeAspect="1"/>
          </p:cNvPicPr>
          <p:nvPr>
            <p:ph idx="1"/>
          </p:nvPr>
        </p:nvPicPr>
        <p:blipFill>
          <a:blip r:embed="rId2"/>
          <a:stretch>
            <a:fillRect/>
          </a:stretch>
        </p:blipFill>
        <p:spPr>
          <a:xfrm>
            <a:off x="1327759" y="255165"/>
            <a:ext cx="2918564" cy="6308164"/>
          </a:xfrm>
        </p:spPr>
      </p:pic>
      <p:pic>
        <p:nvPicPr>
          <p:cNvPr id="7" name="Picture 6">
            <a:extLst>
              <a:ext uri="{FF2B5EF4-FFF2-40B4-BE49-F238E27FC236}">
                <a16:creationId xmlns:a16="http://schemas.microsoft.com/office/drawing/2014/main" id="{B8C86418-706B-49DA-AE8F-E694E0D652CA}"/>
              </a:ext>
            </a:extLst>
          </p:cNvPr>
          <p:cNvPicPr>
            <a:picLocks noChangeAspect="1"/>
          </p:cNvPicPr>
          <p:nvPr/>
        </p:nvPicPr>
        <p:blipFill>
          <a:blip r:embed="rId3"/>
          <a:stretch>
            <a:fillRect/>
          </a:stretch>
        </p:blipFill>
        <p:spPr>
          <a:xfrm>
            <a:off x="6255022" y="365125"/>
            <a:ext cx="3848947" cy="5836992"/>
          </a:xfrm>
          <a:prstGeom prst="rect">
            <a:avLst/>
          </a:prstGeom>
        </p:spPr>
      </p:pic>
    </p:spTree>
    <p:extLst>
      <p:ext uri="{BB962C8B-B14F-4D97-AF65-F5344CB8AC3E}">
        <p14:creationId xmlns:p14="http://schemas.microsoft.com/office/powerpoint/2010/main" val="52015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EF9D-0A94-426B-829F-A355FF592ACA}"/>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9E84655-3D58-4696-8E5E-C91B6B3FB6D7}"/>
              </a:ext>
            </a:extLst>
          </p:cNvPr>
          <p:cNvSpPr>
            <a:spLocks noGrp="1"/>
          </p:cNvSpPr>
          <p:nvPr>
            <p:ph idx="1"/>
          </p:nvPr>
        </p:nvSpPr>
        <p:spPr/>
        <p:txBody>
          <a:bodyPr/>
          <a:lstStyle/>
          <a:p>
            <a:r>
              <a:rPr lang="en-GB" dirty="0"/>
              <a:t>This week you are going to be creating a Newspaper Article. This will be based on </a:t>
            </a:r>
            <a:r>
              <a:rPr lang="en-GB" dirty="0" err="1"/>
              <a:t>Brightstorm</a:t>
            </a:r>
            <a:r>
              <a:rPr lang="en-GB" dirty="0"/>
              <a:t>, over the next few days and chapters, write down some key events and happenings that you could include.</a:t>
            </a:r>
          </a:p>
          <a:p>
            <a:endParaRPr lang="en-GB" dirty="0"/>
          </a:p>
          <a:p>
            <a:r>
              <a:rPr lang="en-GB" dirty="0"/>
              <a:t>When you are at home with an adult, have a look at the front page of a Newspaper, write down what you see and anything that stands out!</a:t>
            </a:r>
          </a:p>
        </p:txBody>
      </p:sp>
    </p:spTree>
    <p:extLst>
      <p:ext uri="{BB962C8B-B14F-4D97-AF65-F5344CB8AC3E}">
        <p14:creationId xmlns:p14="http://schemas.microsoft.com/office/powerpoint/2010/main" val="305191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C7D5D4FD-6810-4CBF-AE39-199EA2D2E67F}"/>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A newspaper report needs to…</a:t>
            </a:r>
          </a:p>
        </p:txBody>
      </p:sp>
      <p:sp>
        <p:nvSpPr>
          <p:cNvPr id="2" name="Rectangle: Rounded Corners 1">
            <a:extLst>
              <a:ext uri="{FF2B5EF4-FFF2-40B4-BE49-F238E27FC236}">
                <a16:creationId xmlns:a16="http://schemas.microsoft.com/office/drawing/2014/main" id="{049269FE-40AC-4A10-A75E-3DE5D2B54E4D}"/>
              </a:ext>
            </a:extLst>
          </p:cNvPr>
          <p:cNvSpPr/>
          <p:nvPr/>
        </p:nvSpPr>
        <p:spPr>
          <a:xfrm>
            <a:off x="2179639" y="2081213"/>
            <a:ext cx="3513137" cy="493712"/>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Be about an interesting event;</a:t>
            </a:r>
          </a:p>
        </p:txBody>
      </p:sp>
      <p:sp>
        <p:nvSpPr>
          <p:cNvPr id="11" name="Rectangle: Rounded Corners 10">
            <a:extLst>
              <a:ext uri="{FF2B5EF4-FFF2-40B4-BE49-F238E27FC236}">
                <a16:creationId xmlns:a16="http://schemas.microsoft.com/office/drawing/2014/main" id="{FA024C6B-16DD-481A-8D5A-9F5BB0039D00}"/>
              </a:ext>
            </a:extLst>
          </p:cNvPr>
          <p:cNvSpPr/>
          <p:nvPr/>
        </p:nvSpPr>
        <p:spPr>
          <a:xfrm>
            <a:off x="6699251" y="2574925"/>
            <a:ext cx="3440113"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Capture the reader’s attention;</a:t>
            </a:r>
          </a:p>
        </p:txBody>
      </p:sp>
      <p:sp>
        <p:nvSpPr>
          <p:cNvPr id="12" name="Rectangle: Rounded Corners 11">
            <a:extLst>
              <a:ext uri="{FF2B5EF4-FFF2-40B4-BE49-F238E27FC236}">
                <a16:creationId xmlns:a16="http://schemas.microsoft.com/office/drawing/2014/main" id="{7F841BA0-1C1F-4D13-BE73-3826D0F6B17A}"/>
              </a:ext>
            </a:extLst>
          </p:cNvPr>
          <p:cNvSpPr/>
          <p:nvPr/>
        </p:nvSpPr>
        <p:spPr>
          <a:xfrm>
            <a:off x="2138364" y="4329113"/>
            <a:ext cx="3252787"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Present factual information;</a:t>
            </a:r>
          </a:p>
        </p:txBody>
      </p:sp>
      <p:sp>
        <p:nvSpPr>
          <p:cNvPr id="13" name="Rectangle: Rounded Corners 12">
            <a:extLst>
              <a:ext uri="{FF2B5EF4-FFF2-40B4-BE49-F238E27FC236}">
                <a16:creationId xmlns:a16="http://schemas.microsoft.com/office/drawing/2014/main" id="{090A3F84-E0B6-4157-A81D-E24281D6EDE7}"/>
              </a:ext>
            </a:extLst>
          </p:cNvPr>
          <p:cNvSpPr/>
          <p:nvPr/>
        </p:nvSpPr>
        <p:spPr>
          <a:xfrm>
            <a:off x="6423025" y="4368800"/>
            <a:ext cx="3532188"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Be succinct and to the point;</a:t>
            </a:r>
          </a:p>
        </p:txBody>
      </p:sp>
      <p:pic>
        <p:nvPicPr>
          <p:cNvPr id="9223" name="Picture 2">
            <a:extLst>
              <a:ext uri="{FF2B5EF4-FFF2-40B4-BE49-F238E27FC236}">
                <a16:creationId xmlns:a16="http://schemas.microsoft.com/office/drawing/2014/main" id="{D00947EA-0A53-4D90-BAAF-8D66AB958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1" y="2328864"/>
            <a:ext cx="2519363"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002749DA-3D79-4CDD-9C6B-4F535CC109E7}"/>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The Essentials First</a:t>
            </a:r>
          </a:p>
        </p:txBody>
      </p:sp>
      <p:sp>
        <p:nvSpPr>
          <p:cNvPr id="10" name="Rectangle: Rounded Corners 9">
            <a:extLst>
              <a:ext uri="{FF2B5EF4-FFF2-40B4-BE49-F238E27FC236}">
                <a16:creationId xmlns:a16="http://schemas.microsoft.com/office/drawing/2014/main" id="{5B57369A-BA32-42D2-9B08-5F34C05D5E31}"/>
              </a:ext>
            </a:extLst>
          </p:cNvPr>
          <p:cNvSpPr/>
          <p:nvPr/>
        </p:nvSpPr>
        <p:spPr>
          <a:xfrm>
            <a:off x="2070100" y="2589214"/>
            <a:ext cx="2865438" cy="230663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It is important that newspaper reports have </a:t>
            </a:r>
            <a:r>
              <a:rPr lang="en-GB" b="1" dirty="0">
                <a:solidFill>
                  <a:srgbClr val="1C1C1C"/>
                </a:solidFill>
                <a:latin typeface="Twinkl"/>
              </a:rPr>
              <a:t>the most important information coming first. </a:t>
            </a:r>
            <a:r>
              <a:rPr lang="en-GB" dirty="0">
                <a:solidFill>
                  <a:srgbClr val="1C1C1C"/>
                </a:solidFill>
                <a:latin typeface="Twinkl"/>
              </a:rPr>
              <a:t>This is called front-loading.</a:t>
            </a:r>
          </a:p>
        </p:txBody>
      </p:sp>
      <p:sp>
        <p:nvSpPr>
          <p:cNvPr id="14" name="Rectangle: Rounded Corners 13">
            <a:extLst>
              <a:ext uri="{FF2B5EF4-FFF2-40B4-BE49-F238E27FC236}">
                <a16:creationId xmlns:a16="http://schemas.microsoft.com/office/drawing/2014/main" id="{AA005083-889C-4953-A0DA-418ADB2DB859}"/>
              </a:ext>
            </a:extLst>
          </p:cNvPr>
          <p:cNvSpPr/>
          <p:nvPr/>
        </p:nvSpPr>
        <p:spPr>
          <a:xfrm>
            <a:off x="7296151" y="2316164"/>
            <a:ext cx="2811463" cy="25796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When the reader reads a newspaper report, they should be given the essential information first, so that they can decide if they wish to read more.</a:t>
            </a:r>
          </a:p>
        </p:txBody>
      </p:sp>
      <p:pic>
        <p:nvPicPr>
          <p:cNvPr id="10245" name="Picture 2">
            <a:extLst>
              <a:ext uri="{FF2B5EF4-FFF2-40B4-BE49-F238E27FC236}">
                <a16:creationId xmlns:a16="http://schemas.microsoft.com/office/drawing/2014/main" id="{B6B5BAC5-38B7-404F-9703-856F59C8EB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1" y="2316164"/>
            <a:ext cx="28352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a:extLst>
              <a:ext uri="{FF2B5EF4-FFF2-40B4-BE49-F238E27FC236}">
                <a16:creationId xmlns:a16="http://schemas.microsoft.com/office/drawing/2014/main" id="{30F56BD0-E84A-40EA-9D02-4262425815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4351" y="4660901"/>
            <a:ext cx="18192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a:extLst>
              <a:ext uri="{FF2B5EF4-FFF2-40B4-BE49-F238E27FC236}">
                <a16:creationId xmlns:a16="http://schemas.microsoft.com/office/drawing/2014/main" id="{7143E3BC-A047-45A1-BB53-53C809C1F5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0489" y="1444626"/>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DB1AAE-2DCC-4017-A660-8A8ED8F41B34}"/>
              </a:ext>
            </a:extLst>
          </p:cNvPr>
          <p:cNvSpPr>
            <a:spLocks noGrp="1"/>
          </p:cNvSpPr>
          <p:nvPr>
            <p:ph type="title"/>
          </p:nvPr>
        </p:nvSpPr>
        <p:spPr>
          <a:xfrm>
            <a:off x="7824841" y="2901061"/>
            <a:ext cx="2964038" cy="818518"/>
          </a:xfrm>
        </p:spPr>
        <p:txBody>
          <a:bodyPr vert="horz" lIns="91440" tIns="45720" rIns="91440" bIns="45720" rtlCol="0" anchor="t">
            <a:normAutofit fontScale="90000"/>
          </a:bodyPr>
          <a:lstStyle/>
          <a:p>
            <a:r>
              <a:rPr lang="en-US" sz="6000" kern="1200" dirty="0" err="1">
                <a:solidFill>
                  <a:srgbClr val="000000"/>
                </a:solidFill>
                <a:latin typeface="+mj-lt"/>
                <a:ea typeface="+mj-ea"/>
                <a:cs typeface="+mj-cs"/>
              </a:rPr>
              <a:t>Rockstars</a:t>
            </a:r>
            <a:endParaRPr lang="en-US" sz="6000" kern="1200" dirty="0">
              <a:solidFill>
                <a:srgbClr val="000000"/>
              </a:solidFill>
              <a:latin typeface="+mj-lt"/>
              <a:ea typeface="+mj-ea"/>
              <a:cs typeface="+mj-cs"/>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74B0B079-4533-4C35-BF11-CAEE8C8B6B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073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6E9C4BF7-74D7-4046-B03E-456AD9CB6E83}"/>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Structure of a newspaper report</a:t>
            </a:r>
          </a:p>
        </p:txBody>
      </p:sp>
      <p:sp>
        <p:nvSpPr>
          <p:cNvPr id="2" name="Isosceles Triangle 1">
            <a:extLst>
              <a:ext uri="{FF2B5EF4-FFF2-40B4-BE49-F238E27FC236}">
                <a16:creationId xmlns:a16="http://schemas.microsoft.com/office/drawing/2014/main" id="{CCC1CDE3-7908-4BE4-A1FF-9D07A4BB1219}"/>
              </a:ext>
            </a:extLst>
          </p:cNvPr>
          <p:cNvSpPr/>
          <p:nvPr/>
        </p:nvSpPr>
        <p:spPr>
          <a:xfrm rot="10800000">
            <a:off x="3551238"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136F1DB6-8AC1-4FA6-93AB-AE2BEBAC4149}"/>
              </a:ext>
            </a:extLst>
          </p:cNvPr>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0B5D79-5556-419C-9054-29526E86DD77}"/>
              </a:ext>
            </a:extLst>
          </p:cNvPr>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56A8F4-EE3D-4B1F-8794-39C89662D7B8}"/>
              </a:ext>
            </a:extLst>
          </p:cNvPr>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95" name="TextBox 17">
            <a:extLst>
              <a:ext uri="{FF2B5EF4-FFF2-40B4-BE49-F238E27FC236}">
                <a16:creationId xmlns:a16="http://schemas.microsoft.com/office/drawing/2014/main" id="{4D55C0F9-4F3B-46D4-AE96-94C2F6F1130C}"/>
              </a:ext>
            </a:extLst>
          </p:cNvPr>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Headline and </a:t>
            </a:r>
            <a:r>
              <a:rPr lang="en-GB" altLang="en-US" dirty="0" err="1">
                <a:solidFill>
                  <a:srgbClr val="1C1C1C"/>
                </a:solidFill>
                <a:latin typeface="Twinkl"/>
              </a:rPr>
              <a:t>byline</a:t>
            </a:r>
            <a:endParaRPr lang="en-GB" altLang="en-US" dirty="0">
              <a:solidFill>
                <a:srgbClr val="1C1C1C"/>
              </a:solidFill>
              <a:latin typeface="Twinkl"/>
            </a:endParaRPr>
          </a:p>
        </p:txBody>
      </p:sp>
      <p:sp>
        <p:nvSpPr>
          <p:cNvPr id="12296" name="TextBox 19">
            <a:extLst>
              <a:ext uri="{FF2B5EF4-FFF2-40B4-BE49-F238E27FC236}">
                <a16:creationId xmlns:a16="http://schemas.microsoft.com/office/drawing/2014/main" id="{532ADAA8-95C5-41AD-8441-586E8C46C1E1}"/>
              </a:ext>
            </a:extLst>
          </p:cNvPr>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Lead</a:t>
            </a:r>
          </a:p>
        </p:txBody>
      </p:sp>
      <p:sp>
        <p:nvSpPr>
          <p:cNvPr id="12297" name="TextBox 20">
            <a:extLst>
              <a:ext uri="{FF2B5EF4-FFF2-40B4-BE49-F238E27FC236}">
                <a16:creationId xmlns:a16="http://schemas.microsoft.com/office/drawing/2014/main" id="{A2564801-840F-474A-85FE-7837272CEED1}"/>
              </a:ext>
            </a:extLst>
          </p:cNvPr>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Body</a:t>
            </a:r>
          </a:p>
        </p:txBody>
      </p:sp>
      <p:sp>
        <p:nvSpPr>
          <p:cNvPr id="12298" name="TextBox 21">
            <a:extLst>
              <a:ext uri="{FF2B5EF4-FFF2-40B4-BE49-F238E27FC236}">
                <a16:creationId xmlns:a16="http://schemas.microsoft.com/office/drawing/2014/main" id="{9D20B2F6-40B5-41AB-908E-EC2156B6FF1C}"/>
              </a:ext>
            </a:extLst>
          </p:cNvPr>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Tail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DB642AA0-88A6-4D11-B301-7ABE04CF6758}"/>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Headline</a:t>
            </a:r>
          </a:p>
        </p:txBody>
      </p:sp>
      <p:sp>
        <p:nvSpPr>
          <p:cNvPr id="2" name="Isosceles Triangle 1">
            <a:extLst>
              <a:ext uri="{FF2B5EF4-FFF2-40B4-BE49-F238E27FC236}">
                <a16:creationId xmlns:a16="http://schemas.microsoft.com/office/drawing/2014/main" id="{4BAD2C41-230B-4731-A035-C10EFB740C00}"/>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2C8BC145-FED8-4129-AAEA-30DFAF965697}"/>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42488A-B748-48A0-9981-02B5C78A82FA}"/>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8F4E5A-C569-4AE3-8EB3-7C95233D546E}"/>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B622A3-3143-4D03-AB02-4DEB5C50E9E2}"/>
              </a:ext>
            </a:extLst>
          </p:cNvPr>
          <p:cNvSpPr txBox="1"/>
          <p:nvPr/>
        </p:nvSpPr>
        <p:spPr>
          <a:xfrm>
            <a:off x="3294064" y="1770063"/>
            <a:ext cx="2312987" cy="495300"/>
          </a:xfrm>
          <a:prstGeom prst="rect">
            <a:avLst/>
          </a:prstGeom>
          <a:noFill/>
          <a:ln w="28575">
            <a:solidFill>
              <a:schemeClr val="accent5">
                <a:lumMod val="50000"/>
              </a:schemeClr>
            </a:solidFill>
          </a:ln>
        </p:spPr>
        <p:txBody>
          <a:bodyPr lIns="108000" tIns="108000" rIns="108000" bIns="108000">
            <a:spAutoFit/>
          </a:bodyPr>
          <a:lstStyle/>
          <a:p>
            <a:pPr algn="ctr" eaLnBrk="0" fontAlgn="base" hangingPunct="0">
              <a:spcBef>
                <a:spcPct val="0"/>
              </a:spcBef>
              <a:spcAft>
                <a:spcPct val="0"/>
              </a:spcAft>
              <a:defRPr/>
            </a:pPr>
            <a:r>
              <a:rPr lang="en-GB" dirty="0">
                <a:solidFill>
                  <a:prstClr val="white"/>
                </a:solidFill>
                <a:latin typeface="Twinkl"/>
              </a:rPr>
              <a:t>Headline and </a:t>
            </a:r>
            <a:r>
              <a:rPr lang="en-GB" dirty="0" err="1">
                <a:solidFill>
                  <a:prstClr val="white"/>
                </a:solidFill>
                <a:latin typeface="Twinkl"/>
              </a:rPr>
              <a:t>byline</a:t>
            </a:r>
            <a:endParaRPr lang="en-GB" dirty="0">
              <a:solidFill>
                <a:prstClr val="white"/>
              </a:solidFill>
              <a:latin typeface="Twinkl"/>
            </a:endParaRPr>
          </a:p>
        </p:txBody>
      </p:sp>
      <p:sp>
        <p:nvSpPr>
          <p:cNvPr id="13320" name="TextBox 19">
            <a:extLst>
              <a:ext uri="{FF2B5EF4-FFF2-40B4-BE49-F238E27FC236}">
                <a16:creationId xmlns:a16="http://schemas.microsoft.com/office/drawing/2014/main" id="{8A822B69-90B2-43E0-81AB-E0C717668861}"/>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Lead</a:t>
            </a:r>
          </a:p>
        </p:txBody>
      </p:sp>
      <p:sp>
        <p:nvSpPr>
          <p:cNvPr id="13321" name="TextBox 20">
            <a:extLst>
              <a:ext uri="{FF2B5EF4-FFF2-40B4-BE49-F238E27FC236}">
                <a16:creationId xmlns:a16="http://schemas.microsoft.com/office/drawing/2014/main" id="{F18CEFFA-AD54-467B-9552-5D13497D9378}"/>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Body</a:t>
            </a:r>
          </a:p>
        </p:txBody>
      </p:sp>
      <p:sp>
        <p:nvSpPr>
          <p:cNvPr id="13322" name="TextBox 21">
            <a:extLst>
              <a:ext uri="{FF2B5EF4-FFF2-40B4-BE49-F238E27FC236}">
                <a16:creationId xmlns:a16="http://schemas.microsoft.com/office/drawing/2014/main" id="{A95D0DD4-4D57-49E4-A974-D0538CA4C6A8}"/>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Tail</a:t>
            </a:r>
          </a:p>
        </p:txBody>
      </p:sp>
      <p:cxnSp>
        <p:nvCxnSpPr>
          <p:cNvPr id="5" name="Straight Connector 4">
            <a:extLst>
              <a:ext uri="{FF2B5EF4-FFF2-40B4-BE49-F238E27FC236}">
                <a16:creationId xmlns:a16="http://schemas.microsoft.com/office/drawing/2014/main" id="{CC711EB3-56CD-42E2-9FAB-EC9D4C8583EC}"/>
              </a:ext>
            </a:extLst>
          </p:cNvPr>
          <p:cNvCxnSpPr/>
          <p:nvPr/>
        </p:nvCxnSpPr>
        <p:spPr>
          <a:xfrm>
            <a:off x="5514975" y="1770063"/>
            <a:ext cx="25019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75B386-99C9-4FCB-A2A8-E0B8F5589E80}"/>
              </a:ext>
            </a:extLst>
          </p:cNvPr>
          <p:cNvSpPr txBox="1"/>
          <p:nvPr/>
        </p:nvSpPr>
        <p:spPr>
          <a:xfrm>
            <a:off x="6910389" y="1982788"/>
            <a:ext cx="3203575" cy="4373562"/>
          </a:xfrm>
          <a:prstGeom prst="rect">
            <a:avLst/>
          </a:prstGeom>
          <a:noFill/>
          <a:ln w="28575">
            <a:solidFill>
              <a:schemeClr val="accent5">
                <a:lumMod val="50000"/>
              </a:schemeClr>
            </a:solidFill>
          </a:ln>
        </p:spPr>
        <p:txBody>
          <a:bodyPr lIns="108000" tIns="108000" rIns="108000" bIns="108000">
            <a:spAutoFit/>
          </a:bodyPr>
          <a:lstStyle/>
          <a:p>
            <a:pPr eaLnBrk="0" fontAlgn="base" hangingPunct="0">
              <a:spcBef>
                <a:spcPct val="0"/>
              </a:spcBef>
              <a:spcAft>
                <a:spcPct val="0"/>
              </a:spcAft>
              <a:defRPr/>
            </a:pPr>
            <a:r>
              <a:rPr lang="en-GB" dirty="0">
                <a:solidFill>
                  <a:srgbClr val="1C1C1C"/>
                </a:solidFill>
                <a:latin typeface="Twinkl"/>
              </a:rPr>
              <a:t>For a good headline, you need to:</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Catch the reader’s attention so they want to read the rest of the report;</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Sum up the story in a few words;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Use powerful and interesting language;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Write in the present tense – even if the report is about an event that has already happened;</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Include alliteration or wit at times.</a:t>
            </a:r>
          </a:p>
        </p:txBody>
      </p:sp>
      <p:cxnSp>
        <p:nvCxnSpPr>
          <p:cNvPr id="7" name="Straight Connector 6">
            <a:extLst>
              <a:ext uri="{FF2B5EF4-FFF2-40B4-BE49-F238E27FC236}">
                <a16:creationId xmlns:a16="http://schemas.microsoft.com/office/drawing/2014/main" id="{57B2B5CF-261B-477D-8E6E-77CAE2F2D3A6}"/>
              </a:ext>
            </a:extLst>
          </p:cNvPr>
          <p:cNvCxnSpPr/>
          <p:nvPr/>
        </p:nvCxnSpPr>
        <p:spPr>
          <a:xfrm>
            <a:off x="8016875" y="1770064"/>
            <a:ext cx="0" cy="2127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0E825544-A839-4AD8-B6A7-F05FC03A257E}"/>
              </a:ext>
            </a:extLst>
          </p:cNvPr>
          <p:cNvSpPr>
            <a:spLocks noGrp="1"/>
          </p:cNvSpPr>
          <p:nvPr>
            <p:ph type="title"/>
          </p:nvPr>
        </p:nvSpPr>
        <p:spPr>
          <a:xfrm>
            <a:off x="1981201" y="479426"/>
            <a:ext cx="8220075" cy="993775"/>
          </a:xfrm>
        </p:spPr>
        <p:txBody>
          <a:bodyPr/>
          <a:lstStyle/>
          <a:p>
            <a:pPr eaLnBrk="1" hangingPunct="1">
              <a:defRPr/>
            </a:pPr>
            <a:r>
              <a:rPr lang="en-GB" altLang="en-US" sz="3600" dirty="0" err="1">
                <a:latin typeface="+mn-lt"/>
              </a:rPr>
              <a:t>Byline</a:t>
            </a:r>
            <a:endParaRPr lang="en-GB" altLang="en-US" sz="3600" dirty="0">
              <a:latin typeface="+mn-lt"/>
            </a:endParaRPr>
          </a:p>
        </p:txBody>
      </p:sp>
      <p:sp>
        <p:nvSpPr>
          <p:cNvPr id="2" name="Isosceles Triangle 1">
            <a:extLst>
              <a:ext uri="{FF2B5EF4-FFF2-40B4-BE49-F238E27FC236}">
                <a16:creationId xmlns:a16="http://schemas.microsoft.com/office/drawing/2014/main" id="{39DA8A2F-9684-4A27-B76A-EA391401AE99}"/>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72CC943D-B928-4452-92E5-F51930F01825}"/>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52E7B-8F46-4E11-B5D8-85F8A4694C9F}"/>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4D6A09-8FC3-48ED-8B8C-A1ED15B9B854}"/>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8A1EB3-E433-4BF0-95F6-256AA968000B}"/>
              </a:ext>
            </a:extLst>
          </p:cNvPr>
          <p:cNvSpPr txBox="1"/>
          <p:nvPr/>
        </p:nvSpPr>
        <p:spPr>
          <a:xfrm>
            <a:off x="3311525" y="1778000"/>
            <a:ext cx="2262188" cy="495300"/>
          </a:xfrm>
          <a:prstGeom prst="rect">
            <a:avLst/>
          </a:prstGeom>
          <a:noFill/>
          <a:ln w="28575">
            <a:solidFill>
              <a:schemeClr val="accent5">
                <a:lumMod val="50000"/>
              </a:schemeClr>
            </a:solidFill>
          </a:ln>
        </p:spPr>
        <p:txBody>
          <a:bodyPr lIns="108000" tIns="108000" rIns="108000" bIns="108000">
            <a:spAutoFit/>
          </a:bodyPr>
          <a:lstStyle/>
          <a:p>
            <a:pPr algn="ctr" eaLnBrk="0" fontAlgn="base" hangingPunct="0">
              <a:spcBef>
                <a:spcPct val="0"/>
              </a:spcBef>
              <a:spcAft>
                <a:spcPct val="0"/>
              </a:spcAft>
              <a:defRPr/>
            </a:pPr>
            <a:r>
              <a:rPr lang="en-GB" dirty="0">
                <a:solidFill>
                  <a:prstClr val="white"/>
                </a:solidFill>
                <a:latin typeface="Twinkl"/>
              </a:rPr>
              <a:t>Headline and </a:t>
            </a:r>
            <a:r>
              <a:rPr lang="en-GB" dirty="0" err="1">
                <a:solidFill>
                  <a:prstClr val="white"/>
                </a:solidFill>
                <a:latin typeface="Twinkl"/>
              </a:rPr>
              <a:t>byline</a:t>
            </a:r>
            <a:endParaRPr lang="en-GB" dirty="0">
              <a:solidFill>
                <a:prstClr val="white"/>
              </a:solidFill>
              <a:latin typeface="Twinkl"/>
            </a:endParaRPr>
          </a:p>
        </p:txBody>
      </p:sp>
      <p:sp>
        <p:nvSpPr>
          <p:cNvPr id="14344" name="TextBox 19">
            <a:extLst>
              <a:ext uri="{FF2B5EF4-FFF2-40B4-BE49-F238E27FC236}">
                <a16:creationId xmlns:a16="http://schemas.microsoft.com/office/drawing/2014/main" id="{31B21B12-880C-408E-BB89-E54974396771}"/>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Lead</a:t>
            </a:r>
          </a:p>
        </p:txBody>
      </p:sp>
      <p:sp>
        <p:nvSpPr>
          <p:cNvPr id="14345" name="TextBox 20">
            <a:extLst>
              <a:ext uri="{FF2B5EF4-FFF2-40B4-BE49-F238E27FC236}">
                <a16:creationId xmlns:a16="http://schemas.microsoft.com/office/drawing/2014/main" id="{6A84D368-C417-412B-9F6B-ABF04EABB913}"/>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Body</a:t>
            </a:r>
          </a:p>
        </p:txBody>
      </p:sp>
      <p:sp>
        <p:nvSpPr>
          <p:cNvPr id="14346" name="TextBox 21">
            <a:extLst>
              <a:ext uri="{FF2B5EF4-FFF2-40B4-BE49-F238E27FC236}">
                <a16:creationId xmlns:a16="http://schemas.microsoft.com/office/drawing/2014/main" id="{3375487F-A0F1-4A23-8F6C-B45693619CC3}"/>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Tail</a:t>
            </a:r>
          </a:p>
        </p:txBody>
      </p:sp>
      <p:cxnSp>
        <p:nvCxnSpPr>
          <p:cNvPr id="5" name="Straight Connector 4">
            <a:extLst>
              <a:ext uri="{FF2B5EF4-FFF2-40B4-BE49-F238E27FC236}">
                <a16:creationId xmlns:a16="http://schemas.microsoft.com/office/drawing/2014/main" id="{EBCE3D0B-F545-4C77-8388-BBE113F8C5D3}"/>
              </a:ext>
            </a:extLst>
          </p:cNvPr>
          <p:cNvCxnSpPr/>
          <p:nvPr/>
        </p:nvCxnSpPr>
        <p:spPr>
          <a:xfrm>
            <a:off x="5573713" y="1778000"/>
            <a:ext cx="244316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13B5DB-5885-4D6F-8B34-17B4C80F5836}"/>
              </a:ext>
            </a:extLst>
          </p:cNvPr>
          <p:cNvSpPr txBox="1"/>
          <p:nvPr/>
        </p:nvSpPr>
        <p:spPr>
          <a:xfrm>
            <a:off x="6364288" y="3105151"/>
            <a:ext cx="3649662" cy="2987675"/>
          </a:xfrm>
          <a:prstGeom prst="rect">
            <a:avLst/>
          </a:prstGeom>
          <a:noFill/>
          <a:ln w="28575">
            <a:solidFill>
              <a:schemeClr val="accent5">
                <a:lumMod val="50000"/>
              </a:schemeClr>
            </a:solidFill>
          </a:ln>
        </p:spPr>
        <p:txBody>
          <a:bodyPr lIns="108000" tIns="108000" rIns="108000" bIns="108000">
            <a:spAutoFit/>
          </a:bodyPr>
          <a:lstStyle/>
          <a:p>
            <a:pPr eaLnBrk="0" fontAlgn="base" hangingPunct="0">
              <a:spcBef>
                <a:spcPct val="0"/>
              </a:spcBef>
              <a:spcAft>
                <a:spcPct val="0"/>
              </a:spcAft>
              <a:defRPr/>
            </a:pPr>
            <a:r>
              <a:rPr lang="en-GB" dirty="0">
                <a:solidFill>
                  <a:srgbClr val="1C1C1C"/>
                </a:solidFill>
                <a:latin typeface="Twinkl"/>
              </a:rPr>
              <a:t>For a good </a:t>
            </a:r>
            <a:r>
              <a:rPr lang="en-GB" dirty="0" err="1">
                <a:solidFill>
                  <a:srgbClr val="1C1C1C"/>
                </a:solidFill>
                <a:latin typeface="Twinkl"/>
              </a:rPr>
              <a:t>byline</a:t>
            </a:r>
            <a:r>
              <a:rPr lang="en-GB" dirty="0">
                <a:solidFill>
                  <a:srgbClr val="1C1C1C"/>
                </a:solidFill>
                <a:latin typeface="Twinkl"/>
              </a:rPr>
              <a:t>, you need:</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The writer’s name;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The writer’s speciality (for example, Sports reporter, Food correspondent, Crime editor, Deputy politic editor, Senior fashion reporter);</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A link to the writer’s Twitter account (for example, @</a:t>
            </a:r>
            <a:r>
              <a:rPr lang="en-GB" dirty="0" err="1">
                <a:solidFill>
                  <a:srgbClr val="1C1C1C"/>
                </a:solidFill>
                <a:latin typeface="Twinkl"/>
              </a:rPr>
              <a:t>dgoodman</a:t>
            </a:r>
            <a:r>
              <a:rPr lang="en-GB" dirty="0">
                <a:solidFill>
                  <a:srgbClr val="1C1C1C"/>
                </a:solidFill>
                <a:latin typeface="Twinkl"/>
              </a:rPr>
              <a:t>).</a:t>
            </a:r>
          </a:p>
        </p:txBody>
      </p:sp>
      <p:cxnSp>
        <p:nvCxnSpPr>
          <p:cNvPr id="7" name="Straight Connector 6">
            <a:extLst>
              <a:ext uri="{FF2B5EF4-FFF2-40B4-BE49-F238E27FC236}">
                <a16:creationId xmlns:a16="http://schemas.microsoft.com/office/drawing/2014/main" id="{0EDBFB2F-35AC-4486-A26F-61C3FBD8C2EC}"/>
              </a:ext>
            </a:extLst>
          </p:cNvPr>
          <p:cNvCxnSpPr/>
          <p:nvPr/>
        </p:nvCxnSpPr>
        <p:spPr>
          <a:xfrm>
            <a:off x="8016875" y="1778000"/>
            <a:ext cx="0" cy="132715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8D778B3A-9648-4481-9E5F-1A026DEFDEDF}"/>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Lead</a:t>
            </a:r>
          </a:p>
        </p:txBody>
      </p:sp>
      <p:sp>
        <p:nvSpPr>
          <p:cNvPr id="2" name="Isosceles Triangle 1">
            <a:extLst>
              <a:ext uri="{FF2B5EF4-FFF2-40B4-BE49-F238E27FC236}">
                <a16:creationId xmlns:a16="http://schemas.microsoft.com/office/drawing/2014/main" id="{E7475A40-EEB7-4028-A2B7-F4D8390F48E0}"/>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1DBFB689-1B65-4FCD-9B72-96D8C60ABE95}"/>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031A20-F922-42FE-BBFC-E9914853AC9B}"/>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TextBox 17">
            <a:extLst>
              <a:ext uri="{FF2B5EF4-FFF2-40B4-BE49-F238E27FC236}">
                <a16:creationId xmlns:a16="http://schemas.microsoft.com/office/drawing/2014/main" id="{137C502A-BCDA-46FE-8B98-69E8FCDA93EE}"/>
              </a:ext>
            </a:extLst>
          </p:cNvPr>
          <p:cNvSpPr txBox="1">
            <a:spLocks noChangeArrowheads="1"/>
          </p:cNvSpPr>
          <p:nvPr/>
        </p:nvSpPr>
        <p:spPr bwMode="auto">
          <a:xfrm>
            <a:off x="3173414" y="1803400"/>
            <a:ext cx="2301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Headline and </a:t>
            </a:r>
            <a:r>
              <a:rPr lang="en-GB" altLang="en-US" dirty="0" err="1">
                <a:solidFill>
                  <a:srgbClr val="1C1C1C"/>
                </a:solidFill>
                <a:latin typeface="Twinkl"/>
              </a:rPr>
              <a:t>byline</a:t>
            </a:r>
            <a:endParaRPr lang="en-GB" altLang="en-US" dirty="0">
              <a:solidFill>
                <a:srgbClr val="1C1C1C"/>
              </a:solidFill>
              <a:latin typeface="Twinkl"/>
            </a:endParaRPr>
          </a:p>
        </p:txBody>
      </p:sp>
      <p:sp>
        <p:nvSpPr>
          <p:cNvPr id="20" name="TextBox 19">
            <a:extLst>
              <a:ext uri="{FF2B5EF4-FFF2-40B4-BE49-F238E27FC236}">
                <a16:creationId xmlns:a16="http://schemas.microsoft.com/office/drawing/2014/main" id="{827E95F1-7267-4451-90B1-F388E2F78F43}"/>
              </a:ext>
            </a:extLst>
          </p:cNvPr>
          <p:cNvSpPr txBox="1"/>
          <p:nvPr/>
        </p:nvSpPr>
        <p:spPr>
          <a:xfrm>
            <a:off x="3976688" y="2832101"/>
            <a:ext cx="666750" cy="646331"/>
          </a:xfrm>
          <a:prstGeom prst="rect">
            <a:avLst/>
          </a:prstGeom>
          <a:noFill/>
          <a:ln w="28575">
            <a:solidFill>
              <a:schemeClr val="accent5">
                <a:lumMod val="50000"/>
              </a:schemeClr>
            </a:solidFill>
          </a:ln>
        </p:spPr>
        <p:txBody>
          <a:bodyPr>
            <a:spAutoFit/>
          </a:bodyPr>
          <a:lstStyle/>
          <a:p>
            <a:pPr algn="ctr" eaLnBrk="0" fontAlgn="base" hangingPunct="0">
              <a:spcBef>
                <a:spcPct val="0"/>
              </a:spcBef>
              <a:spcAft>
                <a:spcPct val="0"/>
              </a:spcAft>
              <a:defRPr/>
            </a:pPr>
            <a:r>
              <a:rPr lang="en-GB" dirty="0">
                <a:solidFill>
                  <a:prstClr val="white"/>
                </a:solidFill>
                <a:latin typeface="Twinkl"/>
              </a:rPr>
              <a:t>Lead</a:t>
            </a:r>
          </a:p>
        </p:txBody>
      </p:sp>
      <p:sp>
        <p:nvSpPr>
          <p:cNvPr id="15368" name="TextBox 20">
            <a:extLst>
              <a:ext uri="{FF2B5EF4-FFF2-40B4-BE49-F238E27FC236}">
                <a16:creationId xmlns:a16="http://schemas.microsoft.com/office/drawing/2014/main" id="{3689359F-CEB7-4F81-BDEC-F7A2CD742C40}"/>
              </a:ext>
            </a:extLst>
          </p:cNvPr>
          <p:cNvSpPr txBox="1">
            <a:spLocks noChangeArrowheads="1"/>
          </p:cNvSpPr>
          <p:nvPr/>
        </p:nvSpPr>
        <p:spPr bwMode="auto">
          <a:xfrm>
            <a:off x="2792413" y="3744913"/>
            <a:ext cx="3079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Body</a:t>
            </a:r>
          </a:p>
        </p:txBody>
      </p:sp>
      <p:sp>
        <p:nvSpPr>
          <p:cNvPr id="15369" name="TextBox 21">
            <a:extLst>
              <a:ext uri="{FF2B5EF4-FFF2-40B4-BE49-F238E27FC236}">
                <a16:creationId xmlns:a16="http://schemas.microsoft.com/office/drawing/2014/main" id="{7975AFDE-4BE7-4EE8-B6C6-B473C909DF4B}"/>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Tail</a:t>
            </a:r>
          </a:p>
        </p:txBody>
      </p:sp>
      <p:cxnSp>
        <p:nvCxnSpPr>
          <p:cNvPr id="5" name="Straight Connector 4">
            <a:extLst>
              <a:ext uri="{FF2B5EF4-FFF2-40B4-BE49-F238E27FC236}">
                <a16:creationId xmlns:a16="http://schemas.microsoft.com/office/drawing/2014/main" id="{602E69D5-C880-44AD-8D45-F0D07C42CC20}"/>
              </a:ext>
            </a:extLst>
          </p:cNvPr>
          <p:cNvCxnSpPr/>
          <p:nvPr/>
        </p:nvCxnSpPr>
        <p:spPr>
          <a:xfrm flipV="1">
            <a:off x="4643439" y="2830514"/>
            <a:ext cx="2136775" cy="95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EF1E25-CA01-4645-AE07-33078C286FC2}"/>
              </a:ext>
            </a:extLst>
          </p:cNvPr>
          <p:cNvSpPr txBox="1"/>
          <p:nvPr/>
        </p:nvSpPr>
        <p:spPr>
          <a:xfrm>
            <a:off x="6772276" y="1973263"/>
            <a:ext cx="3190875" cy="4465426"/>
          </a:xfrm>
          <a:prstGeom prst="rect">
            <a:avLst/>
          </a:prstGeom>
          <a:noFill/>
          <a:ln w="28575">
            <a:solidFill>
              <a:schemeClr val="accent5">
                <a:lumMod val="50000"/>
              </a:schemeClr>
            </a:solidFill>
          </a:ln>
        </p:spPr>
        <p:txBody>
          <a:bodyPr lIns="108000" tIns="108000" rIns="108000" bIns="108000">
            <a:spAutoFit/>
          </a:bodyPr>
          <a:lstStyle/>
          <a:p>
            <a:pPr eaLnBrk="0" fontAlgn="base" hangingPunct="0">
              <a:spcBef>
                <a:spcPct val="0"/>
              </a:spcBef>
              <a:spcAft>
                <a:spcPct val="0"/>
              </a:spcAft>
              <a:defRPr/>
            </a:pPr>
            <a:r>
              <a:rPr lang="en-GB" sz="1600" dirty="0">
                <a:solidFill>
                  <a:srgbClr val="1C1C1C"/>
                </a:solidFill>
                <a:latin typeface="Twinkl"/>
              </a:rPr>
              <a:t>For a good lead paragraph, you need to;</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1C1C1C"/>
                </a:solidFill>
                <a:latin typeface="Twinkl"/>
              </a:rPr>
              <a:t>Make the paragraph short and snappy so that it briefly explains what has happened;</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1C1C1C"/>
                </a:solidFill>
                <a:latin typeface="Twinkl"/>
              </a:rPr>
              <a:t>Ensure that, even if the reader stopped reading at this point, they would still know roughly what happened;</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1C1C1C"/>
                </a:solidFill>
                <a:latin typeface="Twinkl"/>
              </a:rPr>
              <a:t>Use past tense in most cases;</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1C1C1C"/>
                </a:solidFill>
                <a:latin typeface="Twinkl"/>
              </a:rPr>
              <a:t>Make sure the first paragraph answers as many of these six questions as you can – </a:t>
            </a:r>
          </a:p>
          <a:p>
            <a:pPr algn="ctr" eaLnBrk="0" fontAlgn="base" hangingPunct="0">
              <a:spcBef>
                <a:spcPct val="0"/>
              </a:spcBef>
              <a:spcAft>
                <a:spcPct val="0"/>
              </a:spcAft>
              <a:defRPr/>
            </a:pPr>
            <a:r>
              <a:rPr lang="en-GB" dirty="0">
                <a:solidFill>
                  <a:srgbClr val="1C1C1C"/>
                </a:solidFill>
                <a:latin typeface="Twinkl SemiBold" pitchFamily="2" charset="0"/>
              </a:rPr>
              <a:t>Who? What? Where? Why? When? How</a:t>
            </a:r>
            <a:r>
              <a:rPr lang="en-GB" dirty="0">
                <a:solidFill>
                  <a:srgbClr val="1C1C1C"/>
                </a:solidFill>
                <a:latin typeface="Twinkl"/>
              </a:rPr>
              <a:t>?</a:t>
            </a:r>
          </a:p>
        </p:txBody>
      </p:sp>
      <p:cxnSp>
        <p:nvCxnSpPr>
          <p:cNvPr id="25" name="Straight Connector 24">
            <a:extLst>
              <a:ext uri="{FF2B5EF4-FFF2-40B4-BE49-F238E27FC236}">
                <a16:creationId xmlns:a16="http://schemas.microsoft.com/office/drawing/2014/main" id="{A2F9FD67-327A-42AE-A062-A385186CA4E6}"/>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155D70E-2550-4B1A-A473-2FD427F52F97}"/>
              </a:ext>
            </a:extLst>
          </p:cNvPr>
          <p:cNvSpPr/>
          <p:nvPr/>
        </p:nvSpPr>
        <p:spPr>
          <a:xfrm>
            <a:off x="4584701" y="4946650"/>
            <a:ext cx="1666875" cy="1252538"/>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sz="1600" dirty="0">
                <a:solidFill>
                  <a:srgbClr val="23A7F9">
                    <a:lumMod val="50000"/>
                  </a:srgbClr>
                </a:solidFill>
                <a:latin typeface="Twinkl"/>
              </a:rPr>
              <a:t>Be sure to use correct punctuation for quotes!</a:t>
            </a:r>
            <a:endParaRPr lang="en-US" sz="1600" dirty="0">
              <a:solidFill>
                <a:srgbClr val="23A7F9">
                  <a:lumMod val="50000"/>
                </a:srgbClr>
              </a:solidFill>
              <a:latin typeface="Twinkl"/>
            </a:endParaRPr>
          </a:p>
        </p:txBody>
      </p:sp>
      <p:sp>
        <p:nvSpPr>
          <p:cNvPr id="14" name="Rectangle: Rounded Corners 13">
            <a:extLst>
              <a:ext uri="{FF2B5EF4-FFF2-40B4-BE49-F238E27FC236}">
                <a16:creationId xmlns:a16="http://schemas.microsoft.com/office/drawing/2014/main" id="{AE787E62-4061-4F6D-A9AB-B2F5140E1617}"/>
              </a:ext>
            </a:extLst>
          </p:cNvPr>
          <p:cNvSpPr/>
          <p:nvPr/>
        </p:nvSpPr>
        <p:spPr>
          <a:xfrm>
            <a:off x="1989138" y="4311651"/>
            <a:ext cx="2017712" cy="1978025"/>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sz="1600" dirty="0">
                <a:solidFill>
                  <a:srgbClr val="23A7F9">
                    <a:lumMod val="50000"/>
                  </a:srgbClr>
                </a:solidFill>
                <a:latin typeface="Twinkl"/>
              </a:rPr>
              <a:t>Having quotes from witnesses or experts</a:t>
            </a:r>
          </a:p>
          <a:p>
            <a:pPr algn="ctr" eaLnBrk="0" fontAlgn="base" hangingPunct="0">
              <a:spcBef>
                <a:spcPct val="0"/>
              </a:spcBef>
              <a:spcAft>
                <a:spcPct val="0"/>
              </a:spcAft>
              <a:defRPr/>
            </a:pPr>
            <a:r>
              <a:rPr lang="en-GB" sz="1600" dirty="0">
                <a:solidFill>
                  <a:srgbClr val="23A7F9">
                    <a:lumMod val="50000"/>
                  </a:srgbClr>
                </a:solidFill>
                <a:latin typeface="Twinkl"/>
              </a:rPr>
              <a:t>will make your report more credible and interesting. </a:t>
            </a:r>
            <a:endParaRPr lang="en-US" sz="1600" dirty="0">
              <a:solidFill>
                <a:srgbClr val="23A7F9">
                  <a:lumMod val="50000"/>
                </a:srgbClr>
              </a:solidFill>
              <a:latin typeface="Twinkl"/>
            </a:endParaRPr>
          </a:p>
        </p:txBody>
      </p:sp>
      <p:sp>
        <p:nvSpPr>
          <p:cNvPr id="15364" name="Title 20">
            <a:extLst>
              <a:ext uri="{FF2B5EF4-FFF2-40B4-BE49-F238E27FC236}">
                <a16:creationId xmlns:a16="http://schemas.microsoft.com/office/drawing/2014/main" id="{0B89109D-02C7-4F2E-BA00-94BD03588789}"/>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Body</a:t>
            </a:r>
          </a:p>
        </p:txBody>
      </p:sp>
      <p:sp>
        <p:nvSpPr>
          <p:cNvPr id="2" name="Isosceles Triangle 1">
            <a:extLst>
              <a:ext uri="{FF2B5EF4-FFF2-40B4-BE49-F238E27FC236}">
                <a16:creationId xmlns:a16="http://schemas.microsoft.com/office/drawing/2014/main" id="{D81F015B-1437-4505-9F5C-0975EF3F2C27}"/>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AD0CCA04-FCCD-4648-A552-5C0595EDFE16}"/>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494310-27EE-4899-889F-2757B301DD0D}"/>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17">
            <a:extLst>
              <a:ext uri="{FF2B5EF4-FFF2-40B4-BE49-F238E27FC236}">
                <a16:creationId xmlns:a16="http://schemas.microsoft.com/office/drawing/2014/main" id="{644CD2FB-2647-4B85-814E-27EC1C5063B8}"/>
              </a:ext>
            </a:extLst>
          </p:cNvPr>
          <p:cNvSpPr txBox="1">
            <a:spLocks noChangeArrowheads="1"/>
          </p:cNvSpPr>
          <p:nvPr/>
        </p:nvSpPr>
        <p:spPr bwMode="auto">
          <a:xfrm>
            <a:off x="3140076" y="1820863"/>
            <a:ext cx="2360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Headline and </a:t>
            </a:r>
            <a:r>
              <a:rPr lang="en-GB" altLang="en-US" dirty="0" err="1">
                <a:solidFill>
                  <a:srgbClr val="1C1C1C"/>
                </a:solidFill>
                <a:latin typeface="Twinkl"/>
              </a:rPr>
              <a:t>byline</a:t>
            </a:r>
            <a:endParaRPr lang="en-GB" altLang="en-US" dirty="0">
              <a:solidFill>
                <a:srgbClr val="1C1C1C"/>
              </a:solidFill>
              <a:latin typeface="Twinkl"/>
            </a:endParaRPr>
          </a:p>
        </p:txBody>
      </p:sp>
      <p:sp>
        <p:nvSpPr>
          <p:cNvPr id="16393" name="TextBox 19">
            <a:extLst>
              <a:ext uri="{FF2B5EF4-FFF2-40B4-BE49-F238E27FC236}">
                <a16:creationId xmlns:a16="http://schemas.microsoft.com/office/drawing/2014/main" id="{48620392-23C6-4FE0-B6BD-9C0C3D1E9DF5}"/>
              </a:ext>
            </a:extLst>
          </p:cNvPr>
          <p:cNvSpPr txBox="1">
            <a:spLocks noChangeArrowheads="1"/>
          </p:cNvSpPr>
          <p:nvPr/>
        </p:nvSpPr>
        <p:spPr bwMode="auto">
          <a:xfrm>
            <a:off x="3976688" y="2840039"/>
            <a:ext cx="66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Lead</a:t>
            </a:r>
          </a:p>
        </p:txBody>
      </p:sp>
      <p:sp>
        <p:nvSpPr>
          <p:cNvPr id="21" name="TextBox 20">
            <a:extLst>
              <a:ext uri="{FF2B5EF4-FFF2-40B4-BE49-F238E27FC236}">
                <a16:creationId xmlns:a16="http://schemas.microsoft.com/office/drawing/2014/main" id="{9EA731AC-9580-4C3A-AEA1-E2BD837FE4C9}"/>
              </a:ext>
            </a:extLst>
          </p:cNvPr>
          <p:cNvSpPr txBox="1"/>
          <p:nvPr/>
        </p:nvSpPr>
        <p:spPr>
          <a:xfrm>
            <a:off x="3922713" y="3756025"/>
            <a:ext cx="773112" cy="369888"/>
          </a:xfrm>
          <a:prstGeom prst="rect">
            <a:avLst/>
          </a:prstGeom>
          <a:noFill/>
          <a:ln w="25400">
            <a:solidFill>
              <a:schemeClr val="accent5">
                <a:lumMod val="50000"/>
              </a:schemeClr>
            </a:solidFill>
          </a:ln>
        </p:spPr>
        <p:txBody>
          <a:bodyPr>
            <a:spAutoFit/>
          </a:bodyPr>
          <a:lstStyle/>
          <a:p>
            <a:pPr algn="ctr" eaLnBrk="0" fontAlgn="base" hangingPunct="0">
              <a:spcBef>
                <a:spcPct val="0"/>
              </a:spcBef>
              <a:spcAft>
                <a:spcPct val="0"/>
              </a:spcAft>
              <a:defRPr/>
            </a:pPr>
            <a:r>
              <a:rPr lang="en-GB" dirty="0">
                <a:solidFill>
                  <a:prstClr val="white"/>
                </a:solidFill>
                <a:latin typeface="Twinkl"/>
              </a:rPr>
              <a:t>Body</a:t>
            </a:r>
          </a:p>
        </p:txBody>
      </p:sp>
      <p:sp>
        <p:nvSpPr>
          <p:cNvPr id="16395" name="TextBox 21">
            <a:extLst>
              <a:ext uri="{FF2B5EF4-FFF2-40B4-BE49-F238E27FC236}">
                <a16:creationId xmlns:a16="http://schemas.microsoft.com/office/drawing/2014/main" id="{A7FD2ED8-3FCB-4087-8E51-B89AE439EA0C}"/>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Tail</a:t>
            </a:r>
          </a:p>
        </p:txBody>
      </p:sp>
      <p:cxnSp>
        <p:nvCxnSpPr>
          <p:cNvPr id="5" name="Straight Connector 4">
            <a:extLst>
              <a:ext uri="{FF2B5EF4-FFF2-40B4-BE49-F238E27FC236}">
                <a16:creationId xmlns:a16="http://schemas.microsoft.com/office/drawing/2014/main" id="{04B38389-874D-4DD7-894A-6C1CC760D909}"/>
              </a:ext>
            </a:extLst>
          </p:cNvPr>
          <p:cNvCxnSpPr>
            <a:endCxn id="13" idx="1"/>
          </p:cNvCxnSpPr>
          <p:nvPr/>
        </p:nvCxnSpPr>
        <p:spPr>
          <a:xfrm flipV="1">
            <a:off x="4657725" y="3617272"/>
            <a:ext cx="2109788" cy="13557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62B684-3C2E-4A57-A283-28D0E032F497}"/>
              </a:ext>
            </a:extLst>
          </p:cNvPr>
          <p:cNvSpPr txBox="1"/>
          <p:nvPr/>
        </p:nvSpPr>
        <p:spPr>
          <a:xfrm>
            <a:off x="6767514" y="1292225"/>
            <a:ext cx="3273425" cy="4650092"/>
          </a:xfrm>
          <a:prstGeom prst="rect">
            <a:avLst/>
          </a:prstGeom>
          <a:noFill/>
          <a:ln w="28575">
            <a:solidFill>
              <a:schemeClr val="accent5">
                <a:lumMod val="50000"/>
              </a:schemeClr>
            </a:solidFill>
          </a:ln>
        </p:spPr>
        <p:txBody>
          <a:bodyPr lIns="108000" tIns="108000" rIns="108000" bIns="108000">
            <a:spAutoFit/>
          </a:bodyPr>
          <a:lstStyle/>
          <a:p>
            <a:pPr eaLnBrk="0" fontAlgn="base" hangingPunct="0">
              <a:spcBef>
                <a:spcPct val="0"/>
              </a:spcBef>
              <a:spcAft>
                <a:spcPct val="0"/>
              </a:spcAft>
              <a:defRPr/>
            </a:pPr>
            <a:r>
              <a:rPr lang="en-GB" dirty="0">
                <a:solidFill>
                  <a:srgbClr val="1C1C1C"/>
                </a:solidFill>
                <a:latin typeface="Twinkl"/>
              </a:rPr>
              <a:t>For a good body section, you need to:</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Add more information and detail to your lead paragraph;</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Include background information, evidence, facts and quotes from people involved in or connected to the event/story;</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Continue to write in order of importance, putting the most important information in the first few paragraphs of the body section.</a:t>
            </a:r>
          </a:p>
        </p:txBody>
      </p:sp>
      <p:cxnSp>
        <p:nvCxnSpPr>
          <p:cNvPr id="25" name="Straight Connector 24">
            <a:extLst>
              <a:ext uri="{FF2B5EF4-FFF2-40B4-BE49-F238E27FC236}">
                <a16:creationId xmlns:a16="http://schemas.microsoft.com/office/drawing/2014/main" id="{EA0F84AE-2B21-4FF4-AB9B-ACB62361177F}"/>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12632A0-F5C9-4A63-ACFC-B5BF1E229B17}"/>
              </a:ext>
            </a:extLst>
          </p:cNvPr>
          <p:cNvSpPr/>
          <p:nvPr/>
        </p:nvSpPr>
        <p:spPr>
          <a:xfrm>
            <a:off x="2039938" y="3697289"/>
            <a:ext cx="1835150" cy="25923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eaLnBrk="0" fontAlgn="base" hangingPunct="0">
              <a:spcBef>
                <a:spcPct val="0"/>
              </a:spcBef>
              <a:spcAft>
                <a:spcPct val="0"/>
              </a:spcAft>
              <a:defRPr/>
            </a:pPr>
            <a:r>
              <a:rPr lang="en-GB" sz="1600" dirty="0">
                <a:solidFill>
                  <a:srgbClr val="23A7F9">
                    <a:lumMod val="50000"/>
                  </a:srgbClr>
                </a:solidFill>
                <a:latin typeface="Twinkl"/>
              </a:rPr>
              <a:t>This ‘Tail’ information can be useful but is not always needed. It tends to be the least important information in the report.</a:t>
            </a:r>
            <a:endParaRPr lang="en-US" sz="1600" dirty="0">
              <a:solidFill>
                <a:srgbClr val="23A7F9">
                  <a:lumMod val="50000"/>
                </a:srgbClr>
              </a:solidFill>
              <a:latin typeface="Twinkl"/>
            </a:endParaRPr>
          </a:p>
        </p:txBody>
      </p:sp>
      <p:sp>
        <p:nvSpPr>
          <p:cNvPr id="16387" name="Title 20">
            <a:extLst>
              <a:ext uri="{FF2B5EF4-FFF2-40B4-BE49-F238E27FC236}">
                <a16:creationId xmlns:a16="http://schemas.microsoft.com/office/drawing/2014/main" id="{AF0A8131-973D-482D-A109-D3AACD2CDA11}"/>
              </a:ext>
            </a:extLst>
          </p:cNvPr>
          <p:cNvSpPr>
            <a:spLocks noGrp="1"/>
          </p:cNvSpPr>
          <p:nvPr>
            <p:ph type="title"/>
          </p:nvPr>
        </p:nvSpPr>
        <p:spPr>
          <a:xfrm>
            <a:off x="1947864" y="504826"/>
            <a:ext cx="8220075" cy="993775"/>
          </a:xfrm>
        </p:spPr>
        <p:txBody>
          <a:bodyPr/>
          <a:lstStyle/>
          <a:p>
            <a:pPr eaLnBrk="1" hangingPunct="1">
              <a:defRPr/>
            </a:pPr>
            <a:r>
              <a:rPr lang="en-GB" altLang="en-US" sz="3600" dirty="0">
                <a:latin typeface="+mn-lt"/>
              </a:rPr>
              <a:t>Tail</a:t>
            </a:r>
          </a:p>
        </p:txBody>
      </p:sp>
      <p:sp>
        <p:nvSpPr>
          <p:cNvPr id="2" name="Isosceles Triangle 1">
            <a:extLst>
              <a:ext uri="{FF2B5EF4-FFF2-40B4-BE49-F238E27FC236}">
                <a16:creationId xmlns:a16="http://schemas.microsoft.com/office/drawing/2014/main" id="{8CBD9D34-25B1-4797-8D28-3EE489A56465}"/>
              </a:ext>
            </a:extLst>
          </p:cNvPr>
          <p:cNvSpPr/>
          <p:nvPr/>
        </p:nvSpPr>
        <p:spPr>
          <a:xfrm rot="10800000">
            <a:off x="2151064" y="1627189"/>
            <a:ext cx="4708525"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cxnSp>
        <p:nvCxnSpPr>
          <p:cNvPr id="4" name="Straight Connector 3">
            <a:extLst>
              <a:ext uri="{FF2B5EF4-FFF2-40B4-BE49-F238E27FC236}">
                <a16:creationId xmlns:a16="http://schemas.microsoft.com/office/drawing/2014/main" id="{DFBB19E9-BEB0-453F-91B6-CF47170B26E9}"/>
              </a:ext>
            </a:extLst>
          </p:cNvPr>
          <p:cNvCxnSpPr/>
          <p:nvPr/>
        </p:nvCxnSpPr>
        <p:spPr>
          <a:xfrm flipV="1">
            <a:off x="2690814" y="2508250"/>
            <a:ext cx="3648075"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61B553-C191-43FE-ADA6-4D15351BB231}"/>
              </a:ext>
            </a:extLst>
          </p:cNvPr>
          <p:cNvCxnSpPr/>
          <p:nvPr/>
        </p:nvCxnSpPr>
        <p:spPr>
          <a:xfrm>
            <a:off x="320675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TextBox 17">
            <a:extLst>
              <a:ext uri="{FF2B5EF4-FFF2-40B4-BE49-F238E27FC236}">
                <a16:creationId xmlns:a16="http://schemas.microsoft.com/office/drawing/2014/main" id="{E128C4A1-BDD0-4FD9-81DC-924E4C6BDBB4}"/>
              </a:ext>
            </a:extLst>
          </p:cNvPr>
          <p:cNvSpPr txBox="1">
            <a:spLocks noChangeArrowheads="1"/>
          </p:cNvSpPr>
          <p:nvPr/>
        </p:nvSpPr>
        <p:spPr bwMode="auto">
          <a:xfrm>
            <a:off x="3298825" y="1812925"/>
            <a:ext cx="2293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Headline and </a:t>
            </a:r>
            <a:r>
              <a:rPr lang="en-GB" altLang="en-US" dirty="0" err="1">
                <a:solidFill>
                  <a:srgbClr val="1C1C1C"/>
                </a:solidFill>
                <a:latin typeface="Twinkl"/>
              </a:rPr>
              <a:t>byline</a:t>
            </a:r>
            <a:endParaRPr lang="en-GB" altLang="en-US" dirty="0">
              <a:solidFill>
                <a:srgbClr val="1C1C1C"/>
              </a:solidFill>
              <a:latin typeface="Twinkl"/>
            </a:endParaRPr>
          </a:p>
        </p:txBody>
      </p:sp>
      <p:sp>
        <p:nvSpPr>
          <p:cNvPr id="17416" name="TextBox 19">
            <a:extLst>
              <a:ext uri="{FF2B5EF4-FFF2-40B4-BE49-F238E27FC236}">
                <a16:creationId xmlns:a16="http://schemas.microsoft.com/office/drawing/2014/main" id="{9C6D8C77-6B9D-4AA3-B4F0-63EC679DCB3C}"/>
              </a:ext>
            </a:extLst>
          </p:cNvPr>
          <p:cNvSpPr txBox="1">
            <a:spLocks noChangeArrowheads="1"/>
          </p:cNvSpPr>
          <p:nvPr/>
        </p:nvSpPr>
        <p:spPr bwMode="auto">
          <a:xfrm>
            <a:off x="4135438" y="2840039"/>
            <a:ext cx="66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Lead</a:t>
            </a:r>
          </a:p>
        </p:txBody>
      </p:sp>
      <p:sp>
        <p:nvSpPr>
          <p:cNvPr id="17417" name="TextBox 20">
            <a:extLst>
              <a:ext uri="{FF2B5EF4-FFF2-40B4-BE49-F238E27FC236}">
                <a16:creationId xmlns:a16="http://schemas.microsoft.com/office/drawing/2014/main" id="{0E42567E-D6B1-4790-AB4E-8724DCE3BC1F}"/>
              </a:ext>
            </a:extLst>
          </p:cNvPr>
          <p:cNvSpPr txBox="1">
            <a:spLocks noChangeArrowheads="1"/>
          </p:cNvSpPr>
          <p:nvPr/>
        </p:nvSpPr>
        <p:spPr bwMode="auto">
          <a:xfrm>
            <a:off x="4121150" y="3697289"/>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0" fontAlgn="base" hangingPunct="0">
              <a:spcBef>
                <a:spcPct val="0"/>
              </a:spcBef>
              <a:spcAft>
                <a:spcPct val="0"/>
              </a:spcAft>
              <a:defRPr/>
            </a:pPr>
            <a:r>
              <a:rPr lang="en-GB" altLang="en-US" dirty="0">
                <a:solidFill>
                  <a:srgbClr val="1C1C1C"/>
                </a:solidFill>
                <a:latin typeface="Twinkl"/>
              </a:rPr>
              <a:t>Body</a:t>
            </a:r>
          </a:p>
        </p:txBody>
      </p:sp>
      <p:sp>
        <p:nvSpPr>
          <p:cNvPr id="22" name="TextBox 21">
            <a:extLst>
              <a:ext uri="{FF2B5EF4-FFF2-40B4-BE49-F238E27FC236}">
                <a16:creationId xmlns:a16="http://schemas.microsoft.com/office/drawing/2014/main" id="{A1A71E08-D3E0-439C-833B-86551B617752}"/>
              </a:ext>
            </a:extLst>
          </p:cNvPr>
          <p:cNvSpPr txBox="1"/>
          <p:nvPr/>
        </p:nvSpPr>
        <p:spPr>
          <a:xfrm>
            <a:off x="4154488" y="4591050"/>
            <a:ext cx="684212" cy="369888"/>
          </a:xfrm>
          <a:prstGeom prst="rect">
            <a:avLst/>
          </a:prstGeom>
          <a:noFill/>
          <a:ln w="28575">
            <a:solidFill>
              <a:schemeClr val="accent5">
                <a:lumMod val="50000"/>
              </a:schemeClr>
            </a:solidFill>
          </a:ln>
        </p:spPr>
        <p:txBody>
          <a:bodyPr>
            <a:spAutoFit/>
          </a:bodyPr>
          <a:lstStyle/>
          <a:p>
            <a:pPr algn="ctr" eaLnBrk="0" fontAlgn="base" hangingPunct="0">
              <a:spcBef>
                <a:spcPct val="0"/>
              </a:spcBef>
              <a:spcAft>
                <a:spcPct val="0"/>
              </a:spcAft>
              <a:defRPr/>
            </a:pPr>
            <a:r>
              <a:rPr lang="en-GB" dirty="0">
                <a:solidFill>
                  <a:prstClr val="white"/>
                </a:solidFill>
                <a:latin typeface="Twinkl"/>
              </a:rPr>
              <a:t>Tail</a:t>
            </a:r>
          </a:p>
        </p:txBody>
      </p:sp>
      <p:cxnSp>
        <p:nvCxnSpPr>
          <p:cNvPr id="5" name="Straight Connector 4">
            <a:extLst>
              <a:ext uri="{FF2B5EF4-FFF2-40B4-BE49-F238E27FC236}">
                <a16:creationId xmlns:a16="http://schemas.microsoft.com/office/drawing/2014/main" id="{1F50558D-56F4-4632-B1C0-056A6F320FDA}"/>
              </a:ext>
            </a:extLst>
          </p:cNvPr>
          <p:cNvCxnSpPr/>
          <p:nvPr/>
        </p:nvCxnSpPr>
        <p:spPr>
          <a:xfrm>
            <a:off x="4818063" y="4591050"/>
            <a:ext cx="21066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DC78AF-C970-4C90-8991-5AF3C39EB582}"/>
              </a:ext>
            </a:extLst>
          </p:cNvPr>
          <p:cNvSpPr txBox="1"/>
          <p:nvPr/>
        </p:nvSpPr>
        <p:spPr>
          <a:xfrm>
            <a:off x="6924676" y="1619251"/>
            <a:ext cx="3057525" cy="4621213"/>
          </a:xfrm>
          <a:prstGeom prst="rect">
            <a:avLst/>
          </a:prstGeom>
          <a:noFill/>
          <a:ln w="28575">
            <a:solidFill>
              <a:schemeClr val="accent5">
                <a:lumMod val="50000"/>
              </a:schemeClr>
            </a:solidFill>
          </a:ln>
        </p:spPr>
        <p:txBody>
          <a:bodyPr lIns="108000" tIns="108000" rIns="108000" bIns="108000">
            <a:spAutoFit/>
          </a:bodyPr>
          <a:lstStyle/>
          <a:p>
            <a:pPr eaLnBrk="0" fontAlgn="base" hangingPunct="0">
              <a:spcBef>
                <a:spcPct val="0"/>
              </a:spcBef>
              <a:spcAft>
                <a:spcPct val="0"/>
              </a:spcAft>
              <a:defRPr/>
            </a:pPr>
            <a:r>
              <a:rPr lang="en-GB" dirty="0">
                <a:solidFill>
                  <a:srgbClr val="1C1C1C"/>
                </a:solidFill>
                <a:latin typeface="Twinkl"/>
              </a:rPr>
              <a:t>For a good tail section:</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Give the reader the opportunity to gain additional information if they are particularly interested in the topic of the news report;</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Include links to previous news reports or useful websites;</a:t>
            </a:r>
          </a:p>
          <a:p>
            <a:pPr marL="342900" indent="-342900" eaLnBrk="0" fontAlgn="base" hangingPunct="0">
              <a:spcBef>
                <a:spcPct val="0"/>
              </a:spcBef>
              <a:spcAft>
                <a:spcPct val="0"/>
              </a:spcAft>
              <a:buFont typeface="Arial" panose="020B0604020202020204" pitchFamily="34" charset="0"/>
              <a:buChar char="•"/>
              <a:defRPr/>
            </a:pPr>
            <a:r>
              <a:rPr lang="en-GB" dirty="0">
                <a:solidFill>
                  <a:srgbClr val="1C1C1C"/>
                </a:solidFill>
                <a:latin typeface="Twinkl"/>
              </a:rPr>
              <a:t>Include a final quote from a witness or expert that helps to sum up the story or that could hint at what might happen next.</a:t>
            </a:r>
          </a:p>
        </p:txBody>
      </p:sp>
      <p:cxnSp>
        <p:nvCxnSpPr>
          <p:cNvPr id="25" name="Straight Connector 24">
            <a:extLst>
              <a:ext uri="{FF2B5EF4-FFF2-40B4-BE49-F238E27FC236}">
                <a16:creationId xmlns:a16="http://schemas.microsoft.com/office/drawing/2014/main" id="{9DE2D213-F91B-440B-BFF6-06BBFA279938}"/>
              </a:ext>
            </a:extLst>
          </p:cNvPr>
          <p:cNvCxnSpPr/>
          <p:nvPr/>
        </p:nvCxnSpPr>
        <p:spPr>
          <a:xfrm>
            <a:off x="375126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1BC16704-8A41-4131-BA69-E00021B10570}"/>
              </a:ext>
            </a:extLst>
          </p:cNvPr>
          <p:cNvSpPr>
            <a:spLocks noGrp="1"/>
          </p:cNvSpPr>
          <p:nvPr>
            <p:ph type="title"/>
          </p:nvPr>
        </p:nvSpPr>
        <p:spPr>
          <a:xfrm>
            <a:off x="1947863" y="425450"/>
            <a:ext cx="6762750" cy="820738"/>
          </a:xfrm>
        </p:spPr>
        <p:txBody>
          <a:bodyPr/>
          <a:lstStyle/>
          <a:p>
            <a:pPr eaLnBrk="1" hangingPunct="1">
              <a:defRPr/>
            </a:pPr>
            <a:r>
              <a:rPr lang="en-GB" altLang="en-US" sz="3600" dirty="0">
                <a:latin typeface="+mn-lt"/>
              </a:rPr>
              <a:t>Example</a:t>
            </a:r>
          </a:p>
        </p:txBody>
      </p:sp>
      <p:sp>
        <p:nvSpPr>
          <p:cNvPr id="18435" name="TextBox 12">
            <a:extLst>
              <a:ext uri="{FF2B5EF4-FFF2-40B4-BE49-F238E27FC236}">
                <a16:creationId xmlns:a16="http://schemas.microsoft.com/office/drawing/2014/main" id="{AA4C7C85-F6DA-4275-892F-E47F4050057E}"/>
              </a:ext>
            </a:extLst>
          </p:cNvPr>
          <p:cNvSpPr txBox="1">
            <a:spLocks noChangeArrowheads="1"/>
          </p:cNvSpPr>
          <p:nvPr/>
        </p:nvSpPr>
        <p:spPr bwMode="auto">
          <a:xfrm>
            <a:off x="2457450" y="1574800"/>
            <a:ext cx="578643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0" fontAlgn="base" hangingPunct="0">
              <a:spcBef>
                <a:spcPct val="0"/>
              </a:spcBef>
              <a:spcAft>
                <a:spcPct val="0"/>
              </a:spcAft>
              <a:defRPr/>
            </a:pPr>
            <a:r>
              <a:rPr lang="en-US" altLang="en-US" sz="1500" dirty="0">
                <a:solidFill>
                  <a:srgbClr val="1C1C1C"/>
                </a:solidFill>
                <a:latin typeface="Twinkl"/>
              </a:rPr>
              <a:t>A small group of Year 5 students from </a:t>
            </a:r>
            <a:r>
              <a:rPr lang="en-US" altLang="en-US" sz="1500" dirty="0" err="1">
                <a:solidFill>
                  <a:srgbClr val="1C1C1C"/>
                </a:solidFill>
                <a:latin typeface="Twinkl"/>
              </a:rPr>
              <a:t>Arkwood</a:t>
            </a:r>
            <a:r>
              <a:rPr lang="en-US" altLang="en-US" sz="1500" dirty="0">
                <a:solidFill>
                  <a:srgbClr val="1C1C1C"/>
                </a:solidFill>
                <a:latin typeface="Twinkl"/>
              </a:rPr>
              <a:t> Primary School have created a brilliant plan to raise money for a local charity that assists people in the community. Following a visit to the school from a charity representative, the students set out to create a way of raising much needed funds. </a:t>
            </a:r>
          </a:p>
          <a:p>
            <a:pPr eaLnBrk="0" fontAlgn="base" hangingPunct="0">
              <a:spcBef>
                <a:spcPct val="0"/>
              </a:spcBef>
              <a:spcAft>
                <a:spcPct val="0"/>
              </a:spcAft>
              <a:defRPr/>
            </a:pPr>
            <a:endParaRPr lang="en-US" altLang="en-US" sz="1500" dirty="0">
              <a:solidFill>
                <a:srgbClr val="1C1C1C"/>
              </a:solidFill>
              <a:latin typeface="Twinkl"/>
            </a:endParaRPr>
          </a:p>
          <a:p>
            <a:pPr eaLnBrk="0" fontAlgn="base" hangingPunct="0">
              <a:spcBef>
                <a:spcPct val="0"/>
              </a:spcBef>
              <a:spcAft>
                <a:spcPct val="0"/>
              </a:spcAft>
              <a:defRPr/>
            </a:pPr>
            <a:r>
              <a:rPr lang="en-US" altLang="en-US" sz="1500" dirty="0">
                <a:solidFill>
                  <a:srgbClr val="1C1C1C"/>
                </a:solidFill>
                <a:latin typeface="Twinkl"/>
              </a:rPr>
              <a:t>The students presented the fundraising idea to school principal </a:t>
            </a:r>
            <a:r>
              <a:rPr lang="en-US" altLang="en-US" sz="1500" dirty="0" err="1">
                <a:solidFill>
                  <a:srgbClr val="1C1C1C"/>
                </a:solidFill>
                <a:latin typeface="Twinkl"/>
              </a:rPr>
              <a:t>Mrs</a:t>
            </a:r>
            <a:r>
              <a:rPr lang="en-US" altLang="en-US" sz="1500" dirty="0">
                <a:solidFill>
                  <a:srgbClr val="1C1C1C"/>
                </a:solidFill>
                <a:latin typeface="Twinkl"/>
              </a:rPr>
              <a:t> Justine Knight, who saw great potential in the plan to sell produce from the school’s vegetable garden to local restaurants and, in turn, raise money for the local charity. She stated that ‘the children have displayed a true sense of community in their fundraising plan.’ Following a meeting with teachers, it is hoped that the students can begin to implement the four phase plan. ‘The school would support students wholly in the fund raising venture,’ </a:t>
            </a:r>
            <a:r>
              <a:rPr lang="en-US" altLang="en-US" sz="1500" dirty="0" err="1">
                <a:solidFill>
                  <a:srgbClr val="1C1C1C"/>
                </a:solidFill>
                <a:latin typeface="Twinkl"/>
              </a:rPr>
              <a:t>Mrs</a:t>
            </a:r>
            <a:r>
              <a:rPr lang="en-US" altLang="en-US" sz="1500" dirty="0">
                <a:solidFill>
                  <a:srgbClr val="1C1C1C"/>
                </a:solidFill>
                <a:latin typeface="Twinkl"/>
              </a:rPr>
              <a:t> Knight added.</a:t>
            </a:r>
          </a:p>
          <a:p>
            <a:pPr eaLnBrk="0" fontAlgn="base" hangingPunct="0">
              <a:spcBef>
                <a:spcPct val="0"/>
              </a:spcBef>
              <a:spcAft>
                <a:spcPct val="0"/>
              </a:spcAft>
              <a:defRPr/>
            </a:pPr>
            <a:endParaRPr lang="en-US" altLang="en-US" sz="1500" dirty="0">
              <a:solidFill>
                <a:srgbClr val="1C1C1C"/>
              </a:solidFill>
              <a:latin typeface="Twinkl"/>
            </a:endParaRPr>
          </a:p>
          <a:p>
            <a:pPr eaLnBrk="0" fontAlgn="base" hangingPunct="0">
              <a:spcBef>
                <a:spcPct val="0"/>
              </a:spcBef>
              <a:spcAft>
                <a:spcPct val="0"/>
              </a:spcAft>
              <a:defRPr/>
            </a:pPr>
            <a:r>
              <a:rPr lang="en-US" altLang="en-US" sz="1500" dirty="0">
                <a:solidFill>
                  <a:srgbClr val="1C1C1C"/>
                </a:solidFill>
                <a:latin typeface="Twinkl"/>
              </a:rPr>
              <a:t>The school plans to sell the garden produce to two local restaurants, beginning in early September. For more information on this fundraising plan, visit the </a:t>
            </a:r>
            <a:r>
              <a:rPr lang="en-US" altLang="en-US" sz="1500" dirty="0" err="1">
                <a:solidFill>
                  <a:srgbClr val="1C1C1C"/>
                </a:solidFill>
                <a:latin typeface="Twinkl"/>
              </a:rPr>
              <a:t>Arkwood</a:t>
            </a:r>
            <a:r>
              <a:rPr lang="en-US" altLang="en-US" sz="1500" dirty="0">
                <a:solidFill>
                  <a:srgbClr val="1C1C1C"/>
                </a:solidFill>
                <a:latin typeface="Twinkl"/>
              </a:rPr>
              <a:t> Primary School website (</a:t>
            </a:r>
            <a:r>
              <a:rPr lang="en-US" altLang="en-US" sz="1500" i="1" dirty="0">
                <a:solidFill>
                  <a:srgbClr val="1C1C1C"/>
                </a:solidFill>
                <a:latin typeface="Twinkl"/>
                <a:hlinkClick r:id="rId2"/>
              </a:rPr>
              <a:t>www.arkwood.sch.com</a:t>
            </a:r>
            <a:r>
              <a:rPr lang="en-US" altLang="en-US" sz="1500" dirty="0">
                <a:solidFill>
                  <a:srgbClr val="1C1C1C"/>
                </a:solidFill>
                <a:latin typeface="Twinkl"/>
              </a:rPr>
              <a:t>).</a:t>
            </a:r>
          </a:p>
          <a:p>
            <a:pPr eaLnBrk="0" fontAlgn="base" hangingPunct="0">
              <a:spcBef>
                <a:spcPct val="0"/>
              </a:spcBef>
              <a:spcAft>
                <a:spcPct val="0"/>
              </a:spcAft>
              <a:defRPr/>
            </a:pPr>
            <a:endParaRPr lang="en-GB" altLang="en-US" sz="1600" dirty="0">
              <a:solidFill>
                <a:srgbClr val="1C1C1C"/>
              </a:solidFill>
              <a:latin typeface="Stick&amp;BallRegular" pitchFamily="2" charset="0"/>
            </a:endParaRPr>
          </a:p>
        </p:txBody>
      </p:sp>
      <p:sp>
        <p:nvSpPr>
          <p:cNvPr id="18436" name="TextBox 14">
            <a:extLst>
              <a:ext uri="{FF2B5EF4-FFF2-40B4-BE49-F238E27FC236}">
                <a16:creationId xmlns:a16="http://schemas.microsoft.com/office/drawing/2014/main" id="{66C12BDC-B95C-42DE-A39C-FCF233936597}"/>
              </a:ext>
            </a:extLst>
          </p:cNvPr>
          <p:cNvSpPr txBox="1">
            <a:spLocks noChangeArrowheads="1"/>
          </p:cNvSpPr>
          <p:nvPr/>
        </p:nvSpPr>
        <p:spPr bwMode="auto">
          <a:xfrm>
            <a:off x="2170114" y="1077913"/>
            <a:ext cx="59959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0" fontAlgn="base" hangingPunct="0">
              <a:spcBef>
                <a:spcPct val="0"/>
              </a:spcBef>
              <a:spcAft>
                <a:spcPct val="0"/>
              </a:spcAft>
              <a:defRPr/>
            </a:pPr>
            <a:r>
              <a:rPr lang="en-GB" altLang="en-US" dirty="0">
                <a:solidFill>
                  <a:srgbClr val="1C1C1C"/>
                </a:solidFill>
                <a:latin typeface="Twinkl"/>
              </a:rPr>
              <a:t>School Children Raise Funds for Local Charity</a:t>
            </a:r>
          </a:p>
          <a:p>
            <a:pPr eaLnBrk="0" fontAlgn="base" hangingPunct="0">
              <a:spcBef>
                <a:spcPct val="0"/>
              </a:spcBef>
              <a:spcAft>
                <a:spcPct val="0"/>
              </a:spcAft>
              <a:defRPr/>
            </a:pPr>
            <a:r>
              <a:rPr lang="en-GB" altLang="en-US" sz="1200" dirty="0">
                <a:solidFill>
                  <a:srgbClr val="1C1C1C"/>
                </a:solidFill>
                <a:latin typeface="Twinkl"/>
              </a:rPr>
              <a:t>Frances </a:t>
            </a:r>
            <a:r>
              <a:rPr lang="en-GB" altLang="en-US" sz="1200" dirty="0" err="1">
                <a:solidFill>
                  <a:srgbClr val="1C1C1C"/>
                </a:solidFill>
                <a:latin typeface="Twinkl"/>
              </a:rPr>
              <a:t>Trackall</a:t>
            </a:r>
            <a:r>
              <a:rPr lang="en-GB" altLang="en-US" sz="1200" dirty="0">
                <a:solidFill>
                  <a:srgbClr val="1C1C1C"/>
                </a:solidFill>
                <a:latin typeface="Twinkl"/>
              </a:rPr>
              <a:t>, Education reporter</a:t>
            </a:r>
          </a:p>
          <a:p>
            <a:pPr eaLnBrk="0" fontAlgn="base" hangingPunct="0">
              <a:spcBef>
                <a:spcPct val="0"/>
              </a:spcBef>
              <a:spcAft>
                <a:spcPct val="0"/>
              </a:spcAft>
              <a:defRPr/>
            </a:pPr>
            <a:endParaRPr lang="en-GB" altLang="en-US" sz="1600" dirty="0">
              <a:solidFill>
                <a:srgbClr val="1C1C1C"/>
              </a:solidFill>
              <a:latin typeface="Stick&amp;BallRegular" pitchFamily="2" charset="0"/>
            </a:endParaRPr>
          </a:p>
        </p:txBody>
      </p:sp>
      <p:sp>
        <p:nvSpPr>
          <p:cNvPr id="16" name="Rectangle: Rounded Corners 15">
            <a:extLst>
              <a:ext uri="{FF2B5EF4-FFF2-40B4-BE49-F238E27FC236}">
                <a16:creationId xmlns:a16="http://schemas.microsoft.com/office/drawing/2014/main" id="{0B557B4F-CAB2-4926-AB15-8C72770D43F5}"/>
              </a:ext>
            </a:extLst>
          </p:cNvPr>
          <p:cNvSpPr/>
          <p:nvPr/>
        </p:nvSpPr>
        <p:spPr>
          <a:xfrm>
            <a:off x="8856663" y="849314"/>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dirty="0">
                <a:solidFill>
                  <a:srgbClr val="23A7F9">
                    <a:lumMod val="50000"/>
                  </a:srgbClr>
                </a:solidFill>
                <a:latin typeface="Twinkl"/>
              </a:rPr>
              <a:t>headline</a:t>
            </a:r>
            <a:endParaRPr lang="en-US" dirty="0">
              <a:solidFill>
                <a:srgbClr val="23A7F9">
                  <a:lumMod val="50000"/>
                </a:srgbClr>
              </a:solidFill>
              <a:latin typeface="Twinkl"/>
            </a:endParaRPr>
          </a:p>
        </p:txBody>
      </p:sp>
      <p:sp>
        <p:nvSpPr>
          <p:cNvPr id="17" name="Rectangle: Rounded Corners 16">
            <a:extLst>
              <a:ext uri="{FF2B5EF4-FFF2-40B4-BE49-F238E27FC236}">
                <a16:creationId xmlns:a16="http://schemas.microsoft.com/office/drawing/2014/main" id="{2D21D14E-F7FE-462D-8E90-0C3690D28484}"/>
              </a:ext>
            </a:extLst>
          </p:cNvPr>
          <p:cNvSpPr/>
          <p:nvPr/>
        </p:nvSpPr>
        <p:spPr>
          <a:xfrm>
            <a:off x="8856663" y="1428750"/>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dirty="0" err="1">
                <a:solidFill>
                  <a:srgbClr val="23A7F9">
                    <a:lumMod val="50000"/>
                  </a:srgbClr>
                </a:solidFill>
                <a:latin typeface="Twinkl"/>
              </a:rPr>
              <a:t>byline</a:t>
            </a:r>
            <a:endParaRPr lang="en-US" dirty="0">
              <a:solidFill>
                <a:srgbClr val="23A7F9">
                  <a:lumMod val="50000"/>
                </a:srgbClr>
              </a:solidFill>
              <a:latin typeface="Twinkl"/>
            </a:endParaRPr>
          </a:p>
        </p:txBody>
      </p:sp>
      <p:sp>
        <p:nvSpPr>
          <p:cNvPr id="19" name="Rectangle: Rounded Corners 18">
            <a:extLst>
              <a:ext uri="{FF2B5EF4-FFF2-40B4-BE49-F238E27FC236}">
                <a16:creationId xmlns:a16="http://schemas.microsoft.com/office/drawing/2014/main" id="{CAAEAE0F-4B9A-40DE-A1CF-E0F0E37CD65F}"/>
              </a:ext>
            </a:extLst>
          </p:cNvPr>
          <p:cNvSpPr/>
          <p:nvPr/>
        </p:nvSpPr>
        <p:spPr>
          <a:xfrm>
            <a:off x="8856663" y="2100264"/>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dirty="0">
                <a:solidFill>
                  <a:srgbClr val="23A7F9">
                    <a:lumMod val="50000"/>
                  </a:srgbClr>
                </a:solidFill>
                <a:latin typeface="Twinkl"/>
              </a:rPr>
              <a:t>lead</a:t>
            </a:r>
            <a:endParaRPr lang="en-US" dirty="0">
              <a:solidFill>
                <a:srgbClr val="23A7F9">
                  <a:lumMod val="50000"/>
                </a:srgbClr>
              </a:solidFill>
              <a:latin typeface="Twinkl"/>
            </a:endParaRPr>
          </a:p>
        </p:txBody>
      </p:sp>
      <p:sp>
        <p:nvSpPr>
          <p:cNvPr id="23" name="Rectangle: Rounded Corners 22">
            <a:extLst>
              <a:ext uri="{FF2B5EF4-FFF2-40B4-BE49-F238E27FC236}">
                <a16:creationId xmlns:a16="http://schemas.microsoft.com/office/drawing/2014/main" id="{1879E887-4157-4C30-8732-26A293B921F0}"/>
              </a:ext>
            </a:extLst>
          </p:cNvPr>
          <p:cNvSpPr/>
          <p:nvPr/>
        </p:nvSpPr>
        <p:spPr>
          <a:xfrm>
            <a:off x="8856663" y="3651250"/>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dirty="0">
                <a:solidFill>
                  <a:srgbClr val="23A7F9">
                    <a:lumMod val="50000"/>
                  </a:srgbClr>
                </a:solidFill>
                <a:latin typeface="Twinkl"/>
              </a:rPr>
              <a:t>body</a:t>
            </a:r>
            <a:endParaRPr lang="en-US" dirty="0">
              <a:solidFill>
                <a:srgbClr val="23A7F9">
                  <a:lumMod val="50000"/>
                </a:srgbClr>
              </a:solidFill>
              <a:latin typeface="Twinkl"/>
            </a:endParaRPr>
          </a:p>
        </p:txBody>
      </p:sp>
      <p:sp>
        <p:nvSpPr>
          <p:cNvPr id="24" name="Rectangle: Rounded Corners 23">
            <a:extLst>
              <a:ext uri="{FF2B5EF4-FFF2-40B4-BE49-F238E27FC236}">
                <a16:creationId xmlns:a16="http://schemas.microsoft.com/office/drawing/2014/main" id="{2938C0DD-DAF4-43FC-AE0C-2BA07AF4EE04}"/>
              </a:ext>
            </a:extLst>
          </p:cNvPr>
          <p:cNvSpPr/>
          <p:nvPr/>
        </p:nvSpPr>
        <p:spPr>
          <a:xfrm>
            <a:off x="8856663" y="5354639"/>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0" fontAlgn="base" hangingPunct="0">
              <a:spcBef>
                <a:spcPct val="0"/>
              </a:spcBef>
              <a:spcAft>
                <a:spcPct val="0"/>
              </a:spcAft>
              <a:defRPr/>
            </a:pPr>
            <a:r>
              <a:rPr lang="en-GB" dirty="0">
                <a:solidFill>
                  <a:srgbClr val="23A7F9">
                    <a:lumMod val="50000"/>
                  </a:srgbClr>
                </a:solidFill>
                <a:latin typeface="Twinkl"/>
              </a:rPr>
              <a:t>tail</a:t>
            </a:r>
            <a:endParaRPr lang="en-US" dirty="0">
              <a:solidFill>
                <a:srgbClr val="23A7F9">
                  <a:lumMod val="50000"/>
                </a:srgbClr>
              </a:solidFill>
              <a:latin typeface="Twinkl"/>
            </a:endParaRPr>
          </a:p>
        </p:txBody>
      </p:sp>
      <p:cxnSp>
        <p:nvCxnSpPr>
          <p:cNvPr id="7" name="Straight Connector 6">
            <a:extLst>
              <a:ext uri="{FF2B5EF4-FFF2-40B4-BE49-F238E27FC236}">
                <a16:creationId xmlns:a16="http://schemas.microsoft.com/office/drawing/2014/main" id="{86357C2A-F264-43C5-84A7-727926B0A610}"/>
              </a:ext>
            </a:extLst>
          </p:cNvPr>
          <p:cNvCxnSpPr/>
          <p:nvPr/>
        </p:nvCxnSpPr>
        <p:spPr>
          <a:xfrm>
            <a:off x="8193088" y="116522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486937-3E10-48D1-B4B9-2240BD0C3C65}"/>
              </a:ext>
            </a:extLst>
          </p:cNvPr>
          <p:cNvCxnSpPr/>
          <p:nvPr/>
        </p:nvCxnSpPr>
        <p:spPr>
          <a:xfrm>
            <a:off x="8193088" y="1428750"/>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2C704-9D1A-44DB-8CDC-8AF3885882E4}"/>
              </a:ext>
            </a:extLst>
          </p:cNvPr>
          <p:cNvCxnSpPr/>
          <p:nvPr/>
        </p:nvCxnSpPr>
        <p:spPr>
          <a:xfrm>
            <a:off x="8410575" y="1165226"/>
            <a:ext cx="58738" cy="482441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0BA255-BE55-410D-8071-E2F4379D176D}"/>
              </a:ext>
            </a:extLst>
          </p:cNvPr>
          <p:cNvCxnSpPr/>
          <p:nvPr/>
        </p:nvCxnSpPr>
        <p:spPr>
          <a:xfrm>
            <a:off x="8193088" y="157797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B5104D-4286-408B-8AD5-DD850598BCD6}"/>
              </a:ext>
            </a:extLst>
          </p:cNvPr>
          <p:cNvCxnSpPr/>
          <p:nvPr/>
        </p:nvCxnSpPr>
        <p:spPr>
          <a:xfrm>
            <a:off x="8201026" y="2760663"/>
            <a:ext cx="22701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768EFB-4D40-461F-BC93-F9CCEC089CF3}"/>
              </a:ext>
            </a:extLst>
          </p:cNvPr>
          <p:cNvCxnSpPr/>
          <p:nvPr/>
        </p:nvCxnSpPr>
        <p:spPr>
          <a:xfrm>
            <a:off x="8243889" y="5360988"/>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B5368-53F1-4A09-82FA-394614703FE1}"/>
              </a:ext>
            </a:extLst>
          </p:cNvPr>
          <p:cNvCxnSpPr/>
          <p:nvPr/>
        </p:nvCxnSpPr>
        <p:spPr>
          <a:xfrm>
            <a:off x="8256589" y="5981700"/>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024FD1E-B4F4-4A71-A97B-C8F968DDB80C}"/>
              </a:ext>
            </a:extLst>
          </p:cNvPr>
          <p:cNvCxnSpPr/>
          <p:nvPr/>
        </p:nvCxnSpPr>
        <p:spPr>
          <a:xfrm flipH="1">
            <a:off x="8482013" y="11652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57C6F8A-407B-4CAE-97C0-5F9B0E2154E6}"/>
              </a:ext>
            </a:extLst>
          </p:cNvPr>
          <p:cNvCxnSpPr/>
          <p:nvPr/>
        </p:nvCxnSpPr>
        <p:spPr>
          <a:xfrm flipH="1">
            <a:off x="8469313" y="15081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2304F6A-E02C-4E83-828C-E7599D666B70}"/>
              </a:ext>
            </a:extLst>
          </p:cNvPr>
          <p:cNvCxnSpPr/>
          <p:nvPr/>
        </p:nvCxnSpPr>
        <p:spPr>
          <a:xfrm flipH="1">
            <a:off x="8482013" y="2179638"/>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7C10561-6B32-4E4B-9B86-3C48E7016D22}"/>
              </a:ext>
            </a:extLst>
          </p:cNvPr>
          <p:cNvCxnSpPr/>
          <p:nvPr/>
        </p:nvCxnSpPr>
        <p:spPr>
          <a:xfrm flipH="1">
            <a:off x="8482013" y="3865563"/>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169C1B1-B50F-458E-A55E-B2BE68B51B37}"/>
              </a:ext>
            </a:extLst>
          </p:cNvPr>
          <p:cNvCxnSpPr/>
          <p:nvPr/>
        </p:nvCxnSpPr>
        <p:spPr>
          <a:xfrm flipH="1">
            <a:off x="8482013" y="5568950"/>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7B44D856-9F3F-4A88-AD1A-632AE1092C02}"/>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Get It Right!</a:t>
            </a:r>
          </a:p>
        </p:txBody>
      </p:sp>
      <p:sp>
        <p:nvSpPr>
          <p:cNvPr id="10" name="Rectangle: Rounded Corners 9">
            <a:extLst>
              <a:ext uri="{FF2B5EF4-FFF2-40B4-BE49-F238E27FC236}">
                <a16:creationId xmlns:a16="http://schemas.microsoft.com/office/drawing/2014/main" id="{2A58642B-CA50-43E9-BC85-496ABDF0C125}"/>
              </a:ext>
            </a:extLst>
          </p:cNvPr>
          <p:cNvSpPr/>
          <p:nvPr/>
        </p:nvSpPr>
        <p:spPr>
          <a:xfrm>
            <a:off x="2279650" y="1960563"/>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Keep your most important information near the top of the report;</a:t>
            </a:r>
          </a:p>
        </p:txBody>
      </p:sp>
      <p:sp>
        <p:nvSpPr>
          <p:cNvPr id="19460" name="Rectangle 7">
            <a:extLst>
              <a:ext uri="{FF2B5EF4-FFF2-40B4-BE49-F238E27FC236}">
                <a16:creationId xmlns:a16="http://schemas.microsoft.com/office/drawing/2014/main" id="{EEA28B5A-24DC-4DE8-87D7-D3EC7819C753}"/>
              </a:ext>
            </a:extLst>
          </p:cNvPr>
          <p:cNvSpPr>
            <a:spLocks noChangeArrowheads="1"/>
          </p:cNvSpPr>
          <p:nvPr/>
        </p:nvSpPr>
        <p:spPr bwMode="auto">
          <a:xfrm>
            <a:off x="2279650" y="1363664"/>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0" fontAlgn="base" hangingPunct="0">
              <a:spcBef>
                <a:spcPct val="0"/>
              </a:spcBef>
              <a:spcAft>
                <a:spcPct val="0"/>
              </a:spcAft>
              <a:defRPr/>
            </a:pPr>
            <a:r>
              <a:rPr lang="en-GB" altLang="en-US" dirty="0">
                <a:solidFill>
                  <a:srgbClr val="1C1C1C"/>
                </a:solidFill>
                <a:latin typeface="Twinkl"/>
              </a:rPr>
              <a:t>For a GREAT newspaper report you need to:</a:t>
            </a:r>
          </a:p>
        </p:txBody>
      </p:sp>
      <p:sp>
        <p:nvSpPr>
          <p:cNvPr id="9" name="Rectangle: Rounded Corners 8">
            <a:extLst>
              <a:ext uri="{FF2B5EF4-FFF2-40B4-BE49-F238E27FC236}">
                <a16:creationId xmlns:a16="http://schemas.microsoft.com/office/drawing/2014/main" id="{8F1C1EB0-AC29-429C-BF03-3067301D7E2D}"/>
              </a:ext>
            </a:extLst>
          </p:cNvPr>
          <p:cNvSpPr/>
          <p:nvPr/>
        </p:nvSpPr>
        <p:spPr>
          <a:xfrm>
            <a:off x="7046914" y="1960563"/>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Cut out the less important sections from the bottom of the report if it ends up being too long;</a:t>
            </a:r>
          </a:p>
        </p:txBody>
      </p:sp>
      <p:sp>
        <p:nvSpPr>
          <p:cNvPr id="11" name="Rectangle: Rounded Corners 10">
            <a:extLst>
              <a:ext uri="{FF2B5EF4-FFF2-40B4-BE49-F238E27FC236}">
                <a16:creationId xmlns:a16="http://schemas.microsoft.com/office/drawing/2014/main" id="{94F96BF0-893B-4AE2-A6B7-85AC4699C9A1}"/>
              </a:ext>
            </a:extLst>
          </p:cNvPr>
          <p:cNvSpPr/>
          <p:nvPr/>
        </p:nvSpPr>
        <p:spPr>
          <a:xfrm>
            <a:off x="2279650" y="4452938"/>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Keep your sentences short and punchy, so that the report is interesting to your reader;</a:t>
            </a:r>
          </a:p>
        </p:txBody>
      </p:sp>
      <p:sp>
        <p:nvSpPr>
          <p:cNvPr id="12" name="Rectangle: Rounded Corners 11">
            <a:extLst>
              <a:ext uri="{FF2B5EF4-FFF2-40B4-BE49-F238E27FC236}">
                <a16:creationId xmlns:a16="http://schemas.microsoft.com/office/drawing/2014/main" id="{08B29AE1-F339-4285-BA33-799C084847D0}"/>
              </a:ext>
            </a:extLst>
          </p:cNvPr>
          <p:cNvSpPr/>
          <p:nvPr/>
        </p:nvSpPr>
        <p:spPr>
          <a:xfrm>
            <a:off x="7075489" y="4452938"/>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0" fontAlgn="base" hangingPunct="0">
              <a:spcBef>
                <a:spcPct val="0"/>
              </a:spcBef>
              <a:spcAft>
                <a:spcPct val="0"/>
              </a:spcAft>
              <a:defRPr/>
            </a:pPr>
            <a:r>
              <a:rPr lang="en-GB" dirty="0">
                <a:solidFill>
                  <a:srgbClr val="1C1C1C"/>
                </a:solidFill>
                <a:latin typeface="Twinkl"/>
              </a:rPr>
              <a:t>Check your spelling and your facts…and check them again!</a:t>
            </a:r>
          </a:p>
        </p:txBody>
      </p:sp>
      <p:pic>
        <p:nvPicPr>
          <p:cNvPr id="18440" name="Picture 2">
            <a:extLst>
              <a:ext uri="{FF2B5EF4-FFF2-40B4-BE49-F238E27FC236}">
                <a16:creationId xmlns:a16="http://schemas.microsoft.com/office/drawing/2014/main" id="{9C7FBBB2-C05A-4213-A996-37ED20AF5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562226"/>
            <a:ext cx="27828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7">
            <a:extLst>
              <a:ext uri="{FF2B5EF4-FFF2-40B4-BE49-F238E27FC236}">
                <a16:creationId xmlns:a16="http://schemas.microsoft.com/office/drawing/2014/main" id="{DC67861F-7365-4118-9380-3B778F04BD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0114" y="3221039"/>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a:extLst>
              <a:ext uri="{FF2B5EF4-FFF2-40B4-BE49-F238E27FC236}">
                <a16:creationId xmlns:a16="http://schemas.microsoft.com/office/drawing/2014/main" id="{69A21161-CC39-4ACA-A7C3-BF254DBAF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8839" y="3209926"/>
            <a:ext cx="1692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7242-A104-45F5-889A-9495420A9122}"/>
              </a:ext>
            </a:extLst>
          </p:cNvPr>
          <p:cNvSpPr>
            <a:spLocks noGrp="1"/>
          </p:cNvSpPr>
          <p:nvPr>
            <p:ph type="title"/>
          </p:nvPr>
        </p:nvSpPr>
        <p:spPr>
          <a:xfrm>
            <a:off x="66675" y="69851"/>
            <a:ext cx="2667000" cy="501650"/>
          </a:xfrm>
        </p:spPr>
        <p:txBody>
          <a:bodyPr>
            <a:normAutofit/>
          </a:bodyPr>
          <a:lstStyle/>
          <a:p>
            <a:r>
              <a:rPr lang="en-GB" sz="2800" dirty="0"/>
              <a:t>Today’s Activity - </a:t>
            </a:r>
          </a:p>
        </p:txBody>
      </p:sp>
      <p:pic>
        <p:nvPicPr>
          <p:cNvPr id="5" name="Content Placeholder 4">
            <a:extLst>
              <a:ext uri="{FF2B5EF4-FFF2-40B4-BE49-F238E27FC236}">
                <a16:creationId xmlns:a16="http://schemas.microsoft.com/office/drawing/2014/main" id="{BE01C42B-2429-4E9D-AB8D-B4F3A7C48BA8}"/>
              </a:ext>
            </a:extLst>
          </p:cNvPr>
          <p:cNvPicPr>
            <a:picLocks noGrp="1" noChangeAspect="1"/>
          </p:cNvPicPr>
          <p:nvPr>
            <p:ph idx="1"/>
          </p:nvPr>
        </p:nvPicPr>
        <p:blipFill>
          <a:blip r:embed="rId2"/>
          <a:stretch>
            <a:fillRect/>
          </a:stretch>
        </p:blipFill>
        <p:spPr>
          <a:xfrm>
            <a:off x="3138193" y="161925"/>
            <a:ext cx="5024732" cy="6522332"/>
          </a:xfrm>
        </p:spPr>
      </p:pic>
      <p:sp>
        <p:nvSpPr>
          <p:cNvPr id="6" name="Rectangle 5">
            <a:extLst>
              <a:ext uri="{FF2B5EF4-FFF2-40B4-BE49-F238E27FC236}">
                <a16:creationId xmlns:a16="http://schemas.microsoft.com/office/drawing/2014/main" id="{963DF2CA-7B9E-4F34-8A38-C4AB7D19D425}"/>
              </a:ext>
            </a:extLst>
          </p:cNvPr>
          <p:cNvSpPr/>
          <p:nvPr/>
        </p:nvSpPr>
        <p:spPr>
          <a:xfrm>
            <a:off x="8786715" y="2940309"/>
            <a:ext cx="3076575" cy="224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makes this a Newspaper? What particular features does it have?</a:t>
            </a:r>
          </a:p>
        </p:txBody>
      </p:sp>
      <p:sp>
        <p:nvSpPr>
          <p:cNvPr id="7" name="Rectangle 6">
            <a:extLst>
              <a:ext uri="{FF2B5EF4-FFF2-40B4-BE49-F238E27FC236}">
                <a16:creationId xmlns:a16="http://schemas.microsoft.com/office/drawing/2014/main" id="{2F9B134E-EAC3-4C54-9D9E-715908465E92}"/>
              </a:ext>
            </a:extLst>
          </p:cNvPr>
          <p:cNvSpPr/>
          <p:nvPr/>
        </p:nvSpPr>
        <p:spPr>
          <a:xfrm>
            <a:off x="328710" y="1003177"/>
            <a:ext cx="2185929" cy="5078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dirty="0"/>
          </a:p>
          <a:p>
            <a:pPr algn="ctr"/>
            <a:r>
              <a:rPr lang="en-GB" b="1" u="sng" dirty="0"/>
              <a:t>Highlight the key features</a:t>
            </a:r>
          </a:p>
          <a:p>
            <a:pPr algn="ctr"/>
            <a:endParaRPr lang="en-GB" dirty="0"/>
          </a:p>
          <a:p>
            <a:pPr algn="ctr"/>
            <a:endParaRPr lang="en-GB" dirty="0"/>
          </a:p>
          <a:p>
            <a:pPr marL="285750" indent="-285750" algn="ctr">
              <a:buFont typeface="Arial" panose="020B0604020202020204" pitchFamily="34" charset="0"/>
              <a:buChar char="•"/>
            </a:pPr>
            <a:r>
              <a:rPr lang="en-GB" dirty="0"/>
              <a:t>Headline</a:t>
            </a:r>
          </a:p>
          <a:p>
            <a:pPr marL="285750" indent="-285750" algn="ctr">
              <a:buFont typeface="Arial" panose="020B0604020202020204" pitchFamily="34" charset="0"/>
              <a:buChar char="•"/>
            </a:pPr>
            <a:r>
              <a:rPr lang="en-GB" dirty="0" err="1"/>
              <a:t>Byline</a:t>
            </a:r>
            <a:endParaRPr lang="en-GB" dirty="0"/>
          </a:p>
          <a:p>
            <a:pPr marL="285750" indent="-285750" algn="ctr">
              <a:buFont typeface="Arial" panose="020B0604020202020204" pitchFamily="34" charset="0"/>
              <a:buChar char="•"/>
            </a:pPr>
            <a:r>
              <a:rPr lang="en-GB" dirty="0"/>
              <a:t>Lead </a:t>
            </a:r>
          </a:p>
          <a:p>
            <a:pPr marL="285750" indent="-285750" algn="ctr">
              <a:buFont typeface="Arial" panose="020B0604020202020204" pitchFamily="34" charset="0"/>
              <a:buChar char="•"/>
            </a:pPr>
            <a:r>
              <a:rPr lang="en-GB" dirty="0"/>
              <a:t>Body </a:t>
            </a:r>
          </a:p>
          <a:p>
            <a:pPr marL="285750" indent="-285750" algn="ctr">
              <a:buFont typeface="Arial" panose="020B0604020202020204" pitchFamily="34" charset="0"/>
              <a:buChar char="•"/>
            </a:pPr>
            <a:r>
              <a:rPr lang="en-GB" dirty="0"/>
              <a:t>Tail </a:t>
            </a:r>
          </a:p>
          <a:p>
            <a:pPr marL="285750" indent="-285750" algn="ctr">
              <a:buFont typeface="Arial" panose="020B0604020202020204" pitchFamily="34" charset="0"/>
              <a:buChar char="•"/>
            </a:pPr>
            <a:r>
              <a:rPr lang="en-GB" dirty="0"/>
              <a:t>Pictures </a:t>
            </a:r>
          </a:p>
          <a:p>
            <a:pPr marL="285750" indent="-285750" algn="ctr">
              <a:buFont typeface="Arial" panose="020B0604020202020204" pitchFamily="34" charset="0"/>
              <a:buChar char="•"/>
            </a:pPr>
            <a:r>
              <a:rPr lang="en-GB" dirty="0"/>
              <a:t>Captions  </a:t>
            </a:r>
          </a:p>
          <a:p>
            <a:pPr marL="285750" indent="-285750" algn="ctr">
              <a:buFont typeface="Arial" panose="020B0604020202020204" pitchFamily="34" charset="0"/>
              <a:buChar char="•"/>
            </a:pPr>
            <a:endParaRPr lang="en-GB" dirty="0"/>
          </a:p>
        </p:txBody>
      </p:sp>
    </p:spTree>
    <p:extLst>
      <p:ext uri="{BB962C8B-B14F-4D97-AF65-F5344CB8AC3E}">
        <p14:creationId xmlns:p14="http://schemas.microsoft.com/office/powerpoint/2010/main" val="30395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8B20A3-34B9-4C63-8126-474B45E0928B}"/>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Lunch</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rger and Drink">
            <a:extLst>
              <a:ext uri="{FF2B5EF4-FFF2-40B4-BE49-F238E27FC236}">
                <a16:creationId xmlns:a16="http://schemas.microsoft.com/office/drawing/2014/main" id="{7DA9709F-2252-4E8B-829E-F8A3DF0A6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43469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A25731-A0D8-4AC9-909F-4C151B3720A5}"/>
              </a:ext>
            </a:extLst>
          </p:cNvPr>
          <p:cNvSpPr>
            <a:spLocks noGrp="1"/>
          </p:cNvSpPr>
          <p:nvPr>
            <p:ph type="title"/>
          </p:nvPr>
        </p:nvSpPr>
        <p:spPr>
          <a:xfrm>
            <a:off x="6590661" y="2970715"/>
            <a:ext cx="4805996" cy="1297115"/>
          </a:xfrm>
        </p:spPr>
        <p:txBody>
          <a:bodyPr vert="horz" lIns="91440" tIns="45720" rIns="91440" bIns="45720" rtlCol="0" anchor="t">
            <a:normAutofit/>
          </a:bodyPr>
          <a:lstStyle/>
          <a:p>
            <a:r>
              <a:rPr lang="en-US" kern="1200" dirty="0" err="1">
                <a:solidFill>
                  <a:srgbClr val="000000"/>
                </a:solidFill>
                <a:latin typeface="+mj-lt"/>
                <a:ea typeface="+mj-ea"/>
                <a:cs typeface="+mj-cs"/>
              </a:rPr>
              <a:t>Maths</a:t>
            </a:r>
            <a:endParaRPr lang="en-US"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3E7779B1-9230-4D73-8F46-8C614E0CA97B}"/>
              </a:ext>
            </a:extLst>
          </p:cNvPr>
          <p:cNvSpPr>
            <a:spLocks noGrp="1"/>
          </p:cNvSpPr>
          <p:nvPr>
            <p:ph idx="1"/>
          </p:nvPr>
        </p:nvSpPr>
        <p:spPr>
          <a:xfrm>
            <a:off x="6590966" y="3428999"/>
            <a:ext cx="4805691" cy="838831"/>
          </a:xfrm>
        </p:spPr>
        <p:txBody>
          <a:bodyPr vert="horz" lIns="91440" tIns="45720" rIns="91440" bIns="45720" rtlCol="0" anchor="b">
            <a:normAutofit fontScale="92500"/>
          </a:bodyPr>
          <a:lstStyle/>
          <a:p>
            <a:pPr marL="0" indent="0">
              <a:buNone/>
            </a:pPr>
            <a:r>
              <a:rPr lang="en-US" sz="3200" u="sng" kern="1200" dirty="0">
                <a:solidFill>
                  <a:srgbClr val="000000"/>
                </a:solidFill>
                <a:latin typeface="+mn-lt"/>
                <a:ea typeface="+mn-ea"/>
                <a:cs typeface="+mn-cs"/>
              </a:rPr>
              <a:t>I can divide 2 digits by 1 digit.</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alculator">
            <a:extLst>
              <a:ext uri="{FF2B5EF4-FFF2-40B4-BE49-F238E27FC236}">
                <a16:creationId xmlns:a16="http://schemas.microsoft.com/office/drawing/2014/main" id="{A8776490-896F-47A8-AADB-9422EE29A3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05715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47F200-2988-44FB-BD2F-C3188E59CF4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R.E</a:t>
            </a:r>
          </a:p>
        </p:txBody>
      </p:sp>
    </p:spTree>
    <p:extLst>
      <p:ext uri="{BB962C8B-B14F-4D97-AF65-F5344CB8AC3E}">
        <p14:creationId xmlns:p14="http://schemas.microsoft.com/office/powerpoint/2010/main" val="3913021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39349" y="188640"/>
            <a:ext cx="114252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733" b="1" kern="0">
                <a:solidFill>
                  <a:srgbClr val="FFFF00"/>
                </a:solidFill>
                <a:latin typeface="Comic Sans MS"/>
                <a:ea typeface="Comic Sans MS"/>
                <a:cs typeface="Comic Sans MS"/>
                <a:sym typeface="Comic Sans MS"/>
              </a:rPr>
              <a:t>Can I explain how Christians today help bring justice and freedom?</a:t>
            </a:r>
            <a:endParaRPr sz="3733" b="1" kern="0">
              <a:solidFill>
                <a:srgbClr val="FFFF00"/>
              </a:solidFill>
              <a:latin typeface="Comic Sans MS"/>
              <a:ea typeface="Comic Sans MS"/>
              <a:cs typeface="Comic Sans MS"/>
              <a:sym typeface="Comic Sans MS"/>
            </a:endParaRPr>
          </a:p>
        </p:txBody>
      </p:sp>
      <p:sp>
        <p:nvSpPr>
          <p:cNvPr id="55" name="Google Shape;55;p13"/>
          <p:cNvSpPr/>
          <p:nvPr/>
        </p:nvSpPr>
        <p:spPr>
          <a:xfrm>
            <a:off x="527048" y="17854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733" b="1" kern="0">
                <a:solidFill>
                  <a:srgbClr val="FFFF00"/>
                </a:solidFill>
                <a:latin typeface="Comic Sans MS"/>
                <a:ea typeface="Comic Sans MS"/>
                <a:cs typeface="Comic Sans MS"/>
                <a:sym typeface="Comic Sans MS"/>
              </a:rPr>
              <a:t>I am successful if:</a:t>
            </a:r>
            <a:endParaRPr sz="3733" b="1" kern="0">
              <a:solidFill>
                <a:srgbClr val="FFFF00"/>
              </a:solidFill>
              <a:latin typeface="Comic Sans MS"/>
              <a:ea typeface="Comic Sans MS"/>
              <a:cs typeface="Comic Sans MS"/>
              <a:sym typeface="Comic Sans MS"/>
            </a:endParaRPr>
          </a:p>
        </p:txBody>
      </p:sp>
      <p:sp>
        <p:nvSpPr>
          <p:cNvPr id="56" name="Google Shape;56;p13"/>
          <p:cNvSpPr/>
          <p:nvPr/>
        </p:nvSpPr>
        <p:spPr>
          <a:xfrm>
            <a:off x="479343" y="3989697"/>
            <a:ext cx="10945200" cy="1077200"/>
          </a:xfrm>
          <a:prstGeom prst="rect">
            <a:avLst/>
          </a:prstGeom>
          <a:noFill/>
          <a:ln>
            <a:noFill/>
          </a:ln>
        </p:spPr>
        <p:txBody>
          <a:bodyPr spcFirstLastPara="1" wrap="square" lIns="121900" tIns="60933" rIns="121900" bIns="60933" anchor="t" anchorCtr="0">
            <a:noAutofit/>
          </a:bodyPr>
          <a:lstStyle/>
          <a:p>
            <a:pPr marL="609585" indent="-575719" defTabSz="1219170">
              <a:buClr>
                <a:srgbClr val="FFFF00"/>
              </a:buClr>
              <a:buSzPts val="2800"/>
              <a:buFont typeface="Arial"/>
              <a:buChar char="•"/>
            </a:pPr>
            <a:r>
              <a:rPr lang="en-GB" sz="3733" b="1" kern="0">
                <a:solidFill>
                  <a:srgbClr val="FFFF00"/>
                </a:solidFill>
                <a:latin typeface="Comic Sans MS"/>
                <a:ea typeface="Comic Sans MS"/>
                <a:cs typeface="Comic Sans MS"/>
                <a:sym typeface="Comic Sans MS"/>
              </a:rPr>
              <a:t>I can explain how charities like Christian Aid bring justice and freedom;</a:t>
            </a:r>
            <a:endParaRPr sz="3733" b="1" kern="0">
              <a:solidFill>
                <a:srgbClr val="FFFF00"/>
              </a:solidFill>
              <a:latin typeface="Comic Sans MS"/>
              <a:ea typeface="Comic Sans MS"/>
              <a:cs typeface="Comic Sans MS"/>
              <a:sym typeface="Comic Sans MS"/>
            </a:endParaRPr>
          </a:p>
        </p:txBody>
      </p:sp>
      <p:sp>
        <p:nvSpPr>
          <p:cNvPr id="57" name="Google Shape;57;p13"/>
          <p:cNvSpPr/>
          <p:nvPr/>
        </p:nvSpPr>
        <p:spPr>
          <a:xfrm>
            <a:off x="636400" y="2644200"/>
            <a:ext cx="11555600" cy="987200"/>
          </a:xfrm>
          <a:prstGeom prst="rect">
            <a:avLst/>
          </a:prstGeom>
          <a:noFill/>
          <a:ln>
            <a:noFill/>
          </a:ln>
        </p:spPr>
        <p:txBody>
          <a:bodyPr spcFirstLastPara="1" wrap="square" lIns="121900" tIns="60933" rIns="121900" bIns="60933" anchor="t" anchorCtr="0">
            <a:noAutofit/>
          </a:bodyPr>
          <a:lstStyle/>
          <a:p>
            <a:pPr marL="609585" indent="-575719" defTabSz="1219170">
              <a:buClr>
                <a:srgbClr val="FFFF00"/>
              </a:buClr>
              <a:buSzPts val="2800"/>
              <a:buFont typeface="Arial"/>
              <a:buChar char="•"/>
            </a:pPr>
            <a:r>
              <a:rPr lang="en-GB" sz="3733" b="1" kern="0">
                <a:solidFill>
                  <a:srgbClr val="FFFF00"/>
                </a:solidFill>
                <a:latin typeface="Comic Sans MS"/>
                <a:ea typeface="Comic Sans MS"/>
                <a:cs typeface="Comic Sans MS"/>
                <a:sym typeface="Comic Sans MS"/>
              </a:rPr>
              <a:t>I know what Jesus said was the most important commandment;</a:t>
            </a:r>
            <a:endParaRPr sz="3733" b="1" kern="0">
              <a:solidFill>
                <a:srgbClr val="FFFF00"/>
              </a:solidFill>
              <a:latin typeface="Comic Sans MS"/>
              <a:ea typeface="Comic Sans MS"/>
              <a:cs typeface="Comic Sans MS"/>
              <a:sym typeface="Comic Sans MS"/>
            </a:endParaRPr>
          </a:p>
        </p:txBody>
      </p:sp>
      <p:sp>
        <p:nvSpPr>
          <p:cNvPr id="58" name="Google Shape;58;p13"/>
          <p:cNvSpPr/>
          <p:nvPr/>
        </p:nvSpPr>
        <p:spPr>
          <a:xfrm>
            <a:off x="431200" y="5166933"/>
            <a:ext cx="11555600" cy="1077200"/>
          </a:xfrm>
          <a:prstGeom prst="rect">
            <a:avLst/>
          </a:prstGeom>
          <a:noFill/>
          <a:ln>
            <a:noFill/>
          </a:ln>
        </p:spPr>
        <p:txBody>
          <a:bodyPr spcFirstLastPara="1" wrap="square" lIns="121900" tIns="60933" rIns="121900" bIns="60933" anchor="t" anchorCtr="0">
            <a:noAutofit/>
          </a:bodyPr>
          <a:lstStyle/>
          <a:p>
            <a:pPr marL="609585" indent="-609585" defTabSz="1219170">
              <a:buClr>
                <a:srgbClr val="FFFF00"/>
              </a:buClr>
              <a:buSzPts val="3200"/>
              <a:buFont typeface="Arial"/>
              <a:buChar char="•"/>
            </a:pPr>
            <a:r>
              <a:rPr lang="en-GB" sz="3867" b="1" kern="0">
                <a:solidFill>
                  <a:srgbClr val="FFFF00"/>
                </a:solidFill>
                <a:latin typeface="Comic Sans MS"/>
                <a:ea typeface="Comic Sans MS"/>
                <a:cs typeface="Comic Sans MS"/>
                <a:sym typeface="Comic Sans MS"/>
              </a:rPr>
              <a:t>I have looked at the life of a child to see how they are helped by Christian Aid.  </a:t>
            </a:r>
            <a:endParaRPr sz="42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409E3"/>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143339" y="5301208"/>
            <a:ext cx="938213" cy="1438275"/>
          </a:xfrm>
          <a:prstGeom prst="rect">
            <a:avLst/>
          </a:prstGeom>
          <a:noFill/>
          <a:ln>
            <a:noFill/>
          </a:ln>
        </p:spPr>
      </p:pic>
      <p:pic>
        <p:nvPicPr>
          <p:cNvPr id="64" name="Google Shape;64;p14"/>
          <p:cNvPicPr preferRelativeResize="0"/>
          <p:nvPr/>
        </p:nvPicPr>
        <p:blipFill rotWithShape="1">
          <a:blip r:embed="rId4">
            <a:alphaModFix/>
          </a:blip>
          <a:srcRect/>
          <a:stretch/>
        </p:blipFill>
        <p:spPr>
          <a:xfrm>
            <a:off x="1679509" y="4446765"/>
            <a:ext cx="981075" cy="1438275"/>
          </a:xfrm>
          <a:prstGeom prst="rect">
            <a:avLst/>
          </a:prstGeom>
          <a:noFill/>
          <a:ln>
            <a:noFill/>
          </a:ln>
        </p:spPr>
      </p:pic>
      <p:grpSp>
        <p:nvGrpSpPr>
          <p:cNvPr id="65" name="Google Shape;65;p14"/>
          <p:cNvGrpSpPr/>
          <p:nvPr/>
        </p:nvGrpSpPr>
        <p:grpSpPr>
          <a:xfrm>
            <a:off x="3033069" y="4446784"/>
            <a:ext cx="1642153" cy="1438275"/>
            <a:chOff x="5536080" y="5157192"/>
            <a:chExt cx="1543184" cy="1438275"/>
          </a:xfrm>
        </p:grpSpPr>
        <p:pic>
          <p:nvPicPr>
            <p:cNvPr id="66" name="Google Shape;66;p14"/>
            <p:cNvPicPr preferRelativeResize="0"/>
            <p:nvPr/>
          </p:nvPicPr>
          <p:blipFill rotWithShape="1">
            <a:blip r:embed="rId5">
              <a:alphaModFix/>
            </a:blip>
            <a:srcRect/>
            <a:stretch/>
          </p:blipFill>
          <p:spPr>
            <a:xfrm>
              <a:off x="5536080" y="5157192"/>
              <a:ext cx="981075" cy="1438275"/>
            </a:xfrm>
            <a:prstGeom prst="rect">
              <a:avLst/>
            </a:prstGeom>
            <a:noFill/>
            <a:ln>
              <a:noFill/>
            </a:ln>
          </p:spPr>
        </p:pic>
        <p:sp>
          <p:nvSpPr>
            <p:cNvPr id="67" name="Google Shape;67;p14"/>
            <p:cNvSpPr/>
            <p:nvPr/>
          </p:nvSpPr>
          <p:spPr>
            <a:xfrm>
              <a:off x="6894464" y="5517232"/>
              <a:ext cx="184800" cy="369300"/>
            </a:xfrm>
            <a:prstGeom prst="rect">
              <a:avLst/>
            </a:prstGeom>
            <a:noFill/>
            <a:ln>
              <a:noFill/>
            </a:ln>
          </p:spPr>
          <p:txBody>
            <a:bodyPr spcFirstLastPara="1" wrap="square" lIns="121900" tIns="60933" rIns="121900" bIns="60933" anchor="t"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pic>
        <p:nvPicPr>
          <p:cNvPr id="68" name="Google Shape;68;p14"/>
          <p:cNvPicPr preferRelativeResize="0"/>
          <p:nvPr/>
        </p:nvPicPr>
        <p:blipFill rotWithShape="1">
          <a:blip r:embed="rId6">
            <a:alphaModFix/>
          </a:blip>
          <a:srcRect/>
          <a:stretch/>
        </p:blipFill>
        <p:spPr>
          <a:xfrm>
            <a:off x="3694464" y="2924944"/>
            <a:ext cx="969963" cy="1438275"/>
          </a:xfrm>
          <a:prstGeom prst="rect">
            <a:avLst/>
          </a:prstGeom>
          <a:noFill/>
          <a:ln>
            <a:noFill/>
          </a:ln>
        </p:spPr>
      </p:pic>
      <p:pic>
        <p:nvPicPr>
          <p:cNvPr id="69" name="Google Shape;69;p14"/>
          <p:cNvPicPr preferRelativeResize="0"/>
          <p:nvPr/>
        </p:nvPicPr>
        <p:blipFill rotWithShape="1">
          <a:blip r:embed="rId7">
            <a:alphaModFix/>
          </a:blip>
          <a:srcRect/>
          <a:stretch/>
        </p:blipFill>
        <p:spPr>
          <a:xfrm>
            <a:off x="4844186" y="1412776"/>
            <a:ext cx="974725" cy="1438275"/>
          </a:xfrm>
          <a:prstGeom prst="rect">
            <a:avLst/>
          </a:prstGeom>
          <a:noFill/>
          <a:ln>
            <a:noFill/>
          </a:ln>
        </p:spPr>
      </p:pic>
      <p:pic>
        <p:nvPicPr>
          <p:cNvPr id="70" name="Google Shape;70;p14"/>
          <p:cNvPicPr preferRelativeResize="0"/>
          <p:nvPr/>
        </p:nvPicPr>
        <p:blipFill rotWithShape="1">
          <a:blip r:embed="rId8">
            <a:alphaModFix/>
          </a:blip>
          <a:srcRect/>
          <a:stretch/>
        </p:blipFill>
        <p:spPr>
          <a:xfrm>
            <a:off x="6221676" y="1412776"/>
            <a:ext cx="963613" cy="1438275"/>
          </a:xfrm>
          <a:prstGeom prst="rect">
            <a:avLst/>
          </a:prstGeom>
          <a:noFill/>
          <a:ln>
            <a:noFill/>
          </a:ln>
        </p:spPr>
      </p:pic>
      <p:pic>
        <p:nvPicPr>
          <p:cNvPr id="71" name="Google Shape;71;p14"/>
          <p:cNvPicPr preferRelativeResize="0"/>
          <p:nvPr/>
        </p:nvPicPr>
        <p:blipFill rotWithShape="1">
          <a:blip r:embed="rId9">
            <a:alphaModFix/>
          </a:blip>
          <a:srcRect/>
          <a:stretch/>
        </p:blipFill>
        <p:spPr>
          <a:xfrm>
            <a:off x="7635719" y="1412775"/>
            <a:ext cx="969963" cy="1438275"/>
          </a:xfrm>
          <a:prstGeom prst="rect">
            <a:avLst/>
          </a:prstGeom>
          <a:noFill/>
          <a:ln>
            <a:noFill/>
          </a:ln>
        </p:spPr>
      </p:pic>
      <p:pic>
        <p:nvPicPr>
          <p:cNvPr id="72" name="Google Shape;72;p14"/>
          <p:cNvPicPr preferRelativeResize="0"/>
          <p:nvPr/>
        </p:nvPicPr>
        <p:blipFill rotWithShape="1">
          <a:blip r:embed="rId10">
            <a:alphaModFix/>
          </a:blip>
          <a:srcRect/>
          <a:stretch/>
        </p:blipFill>
        <p:spPr>
          <a:xfrm>
            <a:off x="9072331" y="548680"/>
            <a:ext cx="963613" cy="1438275"/>
          </a:xfrm>
          <a:prstGeom prst="rect">
            <a:avLst/>
          </a:prstGeom>
          <a:noFill/>
          <a:ln>
            <a:noFill/>
          </a:ln>
        </p:spPr>
      </p:pic>
      <p:pic>
        <p:nvPicPr>
          <p:cNvPr id="73" name="Google Shape;73;p14"/>
          <p:cNvPicPr preferRelativeResize="0"/>
          <p:nvPr/>
        </p:nvPicPr>
        <p:blipFill rotWithShape="1">
          <a:blip r:embed="rId3">
            <a:alphaModFix/>
          </a:blip>
          <a:srcRect/>
          <a:stretch/>
        </p:blipFill>
        <p:spPr>
          <a:xfrm>
            <a:off x="10704512" y="116632"/>
            <a:ext cx="938213" cy="1438275"/>
          </a:xfrm>
          <a:prstGeom prst="rect">
            <a:avLst/>
          </a:prstGeom>
          <a:noFill/>
          <a:ln>
            <a:noFill/>
          </a:ln>
        </p:spPr>
      </p:pic>
      <p:sp>
        <p:nvSpPr>
          <p:cNvPr id="74" name="Google Shape;74;p14"/>
          <p:cNvSpPr txBox="1"/>
          <p:nvPr/>
        </p:nvSpPr>
        <p:spPr>
          <a:xfrm>
            <a:off x="0" y="256600"/>
            <a:ext cx="186400" cy="1632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5;p14"/>
          <p:cNvSpPr txBox="1"/>
          <p:nvPr/>
        </p:nvSpPr>
        <p:spPr>
          <a:xfrm>
            <a:off x="209933" y="326567"/>
            <a:ext cx="4257200" cy="81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GB" sz="3733" b="1" kern="0">
                <a:solidFill>
                  <a:srgbClr val="FFFF00"/>
                </a:solidFill>
                <a:latin typeface="Comic Sans MS"/>
                <a:ea typeface="Comic Sans MS"/>
                <a:cs typeface="Comic Sans MS"/>
                <a:sym typeface="Comic Sans MS"/>
              </a:rPr>
              <a:t>How well do you know the big story of the Bible?</a:t>
            </a:r>
            <a:endParaRPr sz="3733" b="1" kern="0">
              <a:solidFill>
                <a:srgbClr val="FFFF00"/>
              </a:solidFill>
              <a:latin typeface="Comic Sans MS"/>
              <a:ea typeface="Comic Sans MS"/>
              <a:cs typeface="Comic Sans MS"/>
              <a:sym typeface="Comic Sans MS"/>
            </a:endParaRPr>
          </a:p>
        </p:txBody>
      </p:sp>
      <p:sp>
        <p:nvSpPr>
          <p:cNvPr id="76" name="Google Shape;76;p14"/>
          <p:cNvSpPr txBox="1"/>
          <p:nvPr/>
        </p:nvSpPr>
        <p:spPr>
          <a:xfrm>
            <a:off x="5218400" y="4606967"/>
            <a:ext cx="6526400" cy="1644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GB" sz="3733" b="1" kern="0">
                <a:solidFill>
                  <a:srgbClr val="FFFF00"/>
                </a:solidFill>
                <a:latin typeface="Comic Sans MS"/>
                <a:ea typeface="Comic Sans MS"/>
                <a:cs typeface="Comic Sans MS"/>
                <a:sym typeface="Comic Sans MS"/>
              </a:rPr>
              <a:t>Click and explain what each picture means.</a:t>
            </a:r>
            <a:endParaRPr sz="1867" kern="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20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20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2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20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0"/>
        <p:cNvGrpSpPr/>
        <p:nvPr/>
      </p:nvGrpSpPr>
      <p:grpSpPr>
        <a:xfrm>
          <a:off x="0" y="0"/>
          <a:ext cx="0" cy="0"/>
          <a:chOff x="0" y="0"/>
          <a:chExt cx="0" cy="0"/>
        </a:xfrm>
      </p:grpSpPr>
      <p:sp>
        <p:nvSpPr>
          <p:cNvPr id="81" name="Google Shape;81;p15"/>
          <p:cNvSpPr txBox="1"/>
          <p:nvPr/>
        </p:nvSpPr>
        <p:spPr>
          <a:xfrm>
            <a:off x="239349" y="188640"/>
            <a:ext cx="114252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867" b="1" kern="0">
                <a:solidFill>
                  <a:srgbClr val="FFFF00"/>
                </a:solidFill>
                <a:latin typeface="Comic Sans MS"/>
                <a:ea typeface="Comic Sans MS"/>
                <a:cs typeface="Comic Sans MS"/>
                <a:sym typeface="Comic Sans MS"/>
              </a:rPr>
              <a:t>Jesus was asked which commandment was most important?</a:t>
            </a:r>
            <a:endParaRPr sz="3867" b="1" kern="0">
              <a:solidFill>
                <a:srgbClr val="FFFF00"/>
              </a:solidFill>
              <a:latin typeface="Comic Sans MS"/>
              <a:ea typeface="Comic Sans MS"/>
              <a:cs typeface="Comic Sans MS"/>
              <a:sym typeface="Comic Sans MS"/>
            </a:endParaRPr>
          </a:p>
          <a:p>
            <a:pPr defTabSz="1219170">
              <a:buClr>
                <a:srgbClr val="000000"/>
              </a:buClr>
              <a:buSzPts val="3200"/>
            </a:pPr>
            <a:br>
              <a:rPr lang="en-GB" sz="3867" b="1" kern="0">
                <a:solidFill>
                  <a:srgbClr val="FFFF00"/>
                </a:solidFill>
                <a:latin typeface="Comic Sans MS"/>
                <a:ea typeface="Comic Sans MS"/>
                <a:cs typeface="Comic Sans MS"/>
                <a:sym typeface="Comic Sans MS"/>
              </a:rPr>
            </a:br>
            <a:r>
              <a:rPr lang="en-GB" sz="3867" b="1" kern="0">
                <a:solidFill>
                  <a:srgbClr val="FFFF00"/>
                </a:solidFill>
                <a:latin typeface="Comic Sans MS"/>
                <a:ea typeface="Comic Sans MS"/>
                <a:cs typeface="Comic Sans MS"/>
                <a:sym typeface="Comic Sans MS"/>
              </a:rPr>
              <a:t>He said:</a:t>
            </a: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82" name="Google Shape;82;p15"/>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83" name="Google Shape;83;p15"/>
          <p:cNvSpPr txBox="1"/>
          <p:nvPr/>
        </p:nvSpPr>
        <p:spPr>
          <a:xfrm>
            <a:off x="203200" y="2843301"/>
            <a:ext cx="11766400" cy="143637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3867" b="1" kern="0">
                <a:solidFill>
                  <a:srgbClr val="FFFF00"/>
                </a:solidFill>
                <a:latin typeface="Comic Sans MS"/>
                <a:ea typeface="Comic Sans MS"/>
                <a:cs typeface="Comic Sans MS"/>
                <a:sym typeface="Comic Sans MS"/>
              </a:rPr>
              <a:t>Love the Lord your God with all your heart, mind, soul and strength</a:t>
            </a:r>
            <a:endParaRPr sz="1867" kern="0">
              <a:solidFill>
                <a:srgbClr val="000000"/>
              </a:solidFill>
              <a:latin typeface="Arial"/>
              <a:cs typeface="Arial"/>
              <a:sym typeface="Arial"/>
            </a:endParaRPr>
          </a:p>
        </p:txBody>
      </p:sp>
      <p:sp>
        <p:nvSpPr>
          <p:cNvPr id="84" name="Google Shape;84;p15"/>
          <p:cNvSpPr txBox="1"/>
          <p:nvPr/>
        </p:nvSpPr>
        <p:spPr>
          <a:xfrm>
            <a:off x="203200" y="4460734"/>
            <a:ext cx="11766400" cy="203147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3867" b="1" kern="0">
                <a:solidFill>
                  <a:srgbClr val="FFFF00"/>
                </a:solidFill>
                <a:latin typeface="Comic Sans MS"/>
                <a:ea typeface="Comic Sans MS"/>
                <a:cs typeface="Comic Sans MS"/>
                <a:sym typeface="Comic Sans MS"/>
              </a:rPr>
              <a:t>Love your neighbour as you love yourself.</a:t>
            </a:r>
            <a:endParaRPr sz="3867" b="1" kern="0">
              <a:solidFill>
                <a:srgbClr val="FFFF00"/>
              </a:solidFill>
              <a:latin typeface="Comic Sans MS"/>
              <a:ea typeface="Comic Sans MS"/>
              <a:cs typeface="Comic Sans MS"/>
              <a:sym typeface="Comic Sans MS"/>
            </a:endParaRPr>
          </a:p>
          <a:p>
            <a:pPr defTabSz="1219170">
              <a:buClr>
                <a:srgbClr val="000000"/>
              </a:buClr>
            </a:pPr>
            <a:endParaRPr sz="3867" b="1" kern="0">
              <a:solidFill>
                <a:srgbClr val="FFFF00"/>
              </a:solidFill>
              <a:latin typeface="Comic Sans MS"/>
              <a:ea typeface="Comic Sans MS"/>
              <a:cs typeface="Comic Sans MS"/>
              <a:sym typeface="Comic Sans MS"/>
            </a:endParaRPr>
          </a:p>
          <a:p>
            <a:pPr defTabSz="1219170">
              <a:buClr>
                <a:srgbClr val="000000"/>
              </a:buClr>
            </a:pPr>
            <a:r>
              <a:rPr lang="en-GB" sz="3867" b="1" kern="0">
                <a:solidFill>
                  <a:srgbClr val="FFFF00"/>
                </a:solidFill>
                <a:latin typeface="Comic Sans MS"/>
                <a:ea typeface="Comic Sans MS"/>
                <a:cs typeface="Comic Sans MS"/>
                <a:sym typeface="Comic Sans MS"/>
              </a:rPr>
              <a:t>These are the most important.</a:t>
            </a:r>
            <a:endParaRPr sz="38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239349" y="188640"/>
            <a:ext cx="114252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867" b="1" kern="0">
                <a:solidFill>
                  <a:srgbClr val="FFFF00"/>
                </a:solidFill>
                <a:latin typeface="Comic Sans MS"/>
                <a:ea typeface="Comic Sans MS"/>
                <a:cs typeface="Comic Sans MS"/>
                <a:sym typeface="Comic Sans MS"/>
              </a:rPr>
              <a:t>This is a challenge to everyone.</a:t>
            </a: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90" name="Google Shape;90;p16"/>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91" name="Google Shape;91;p16"/>
          <p:cNvSpPr txBox="1"/>
          <p:nvPr/>
        </p:nvSpPr>
        <p:spPr>
          <a:xfrm>
            <a:off x="239333" y="1416367"/>
            <a:ext cx="11766400" cy="262657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3867" b="1" kern="0">
                <a:solidFill>
                  <a:srgbClr val="FFFF00"/>
                </a:solidFill>
                <a:latin typeface="Comic Sans MS"/>
                <a:ea typeface="Comic Sans MS"/>
                <a:cs typeface="Comic Sans MS"/>
                <a:sym typeface="Comic Sans MS"/>
              </a:rPr>
              <a:t>Jesus wanted people to love others, to treat them well with fairness - even people that they didn’t know or people who were their enemies!</a:t>
            </a:r>
            <a:endParaRPr sz="1867" kern="0">
              <a:solidFill>
                <a:srgbClr val="000000"/>
              </a:solidFill>
              <a:latin typeface="Arial"/>
              <a:cs typeface="Arial"/>
              <a:sym typeface="Arial"/>
            </a:endParaRPr>
          </a:p>
        </p:txBody>
      </p:sp>
      <p:sp>
        <p:nvSpPr>
          <p:cNvPr id="92" name="Google Shape;92;p16"/>
          <p:cNvSpPr txBox="1"/>
          <p:nvPr/>
        </p:nvSpPr>
        <p:spPr>
          <a:xfrm>
            <a:off x="203200" y="4460734"/>
            <a:ext cx="11766400" cy="203147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3867" b="1" kern="0">
                <a:solidFill>
                  <a:srgbClr val="FFFF00"/>
                </a:solidFill>
                <a:latin typeface="Comic Sans MS"/>
                <a:ea typeface="Comic Sans MS"/>
                <a:cs typeface="Comic Sans MS"/>
                <a:sym typeface="Comic Sans MS"/>
              </a:rPr>
              <a:t>Christians today try to do what Jesus asked them to do. Some set up charities like Christian Aid.</a:t>
            </a:r>
            <a:endParaRPr sz="38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6"/>
        <p:cNvGrpSpPr/>
        <p:nvPr/>
      </p:nvGrpSpPr>
      <p:grpSpPr>
        <a:xfrm>
          <a:off x="0" y="0"/>
          <a:ext cx="0" cy="0"/>
          <a:chOff x="0" y="0"/>
          <a:chExt cx="0" cy="0"/>
        </a:xfrm>
      </p:grpSpPr>
      <p:sp>
        <p:nvSpPr>
          <p:cNvPr id="97" name="Google Shape;97;p17"/>
          <p:cNvSpPr txBox="1"/>
          <p:nvPr/>
        </p:nvSpPr>
        <p:spPr>
          <a:xfrm>
            <a:off x="239349" y="188640"/>
            <a:ext cx="114252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867" b="1" kern="0">
                <a:solidFill>
                  <a:srgbClr val="FFFF00"/>
                </a:solidFill>
                <a:latin typeface="Comic Sans MS"/>
                <a:ea typeface="Comic Sans MS"/>
                <a:cs typeface="Comic Sans MS"/>
                <a:sym typeface="Comic Sans MS"/>
              </a:rPr>
              <a:t>Christian Aid is a charity which is set up to help people all around the world.</a:t>
            </a: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r>
              <a:rPr lang="en-GB" sz="3867" b="1" kern="0">
                <a:solidFill>
                  <a:srgbClr val="FFFF00"/>
                </a:solidFill>
                <a:latin typeface="Comic Sans MS"/>
                <a:ea typeface="Comic Sans MS"/>
                <a:cs typeface="Comic Sans MS"/>
                <a:sym typeface="Comic Sans MS"/>
              </a:rPr>
              <a:t>Watch the video (by clicking the picture below) and try and complete the quiz on the sheet. </a:t>
            </a: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38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98" name="Google Shape;98;p17"/>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99" name="Google Shape;99;p17"/>
          <p:cNvSpPr txBox="1"/>
          <p:nvPr/>
        </p:nvSpPr>
        <p:spPr>
          <a:xfrm>
            <a:off x="239333" y="1416367"/>
            <a:ext cx="117664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pic>
        <p:nvPicPr>
          <p:cNvPr id="100" name="Google Shape;100;p17">
            <a:hlinkClick r:id="rId3"/>
          </p:cNvPr>
          <p:cNvPicPr preferRelativeResize="0"/>
          <p:nvPr/>
        </p:nvPicPr>
        <p:blipFill>
          <a:blip r:embed="rId4">
            <a:alphaModFix/>
          </a:blip>
          <a:stretch>
            <a:fillRect/>
          </a:stretch>
        </p:blipFill>
        <p:spPr>
          <a:xfrm>
            <a:off x="3670385" y="4236634"/>
            <a:ext cx="4305300" cy="189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8"/>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106" name="Google Shape;106;p18"/>
          <p:cNvSpPr/>
          <p:nvPr/>
        </p:nvSpPr>
        <p:spPr>
          <a:xfrm>
            <a:off x="-1553527" y="2058400"/>
            <a:ext cx="270000" cy="988400"/>
          </a:xfrm>
          <a:prstGeom prst="rect">
            <a:avLst/>
          </a:prstGeom>
          <a:noFill/>
          <a:ln>
            <a:noFill/>
          </a:ln>
        </p:spPr>
        <p:txBody>
          <a:bodyPr spcFirstLastPara="1" wrap="square" lIns="121900" tIns="60933" rIns="121900" bIns="60933" anchor="t" anchorCtr="0">
            <a:noAutofit/>
          </a:bodyPr>
          <a:lstStyle/>
          <a:p>
            <a:pPr defTabSz="1219170">
              <a:buClr>
                <a:srgbClr val="000000"/>
              </a:buClr>
            </a:pPr>
            <a:endParaRPr sz="4267" b="1" kern="0">
              <a:solidFill>
                <a:srgbClr val="FFFF00"/>
              </a:solidFill>
              <a:latin typeface="Comic Sans MS"/>
              <a:ea typeface="Comic Sans MS"/>
              <a:cs typeface="Comic Sans MS"/>
              <a:sym typeface="Comic Sans MS"/>
            </a:endParaRPr>
          </a:p>
        </p:txBody>
      </p:sp>
      <p:pic>
        <p:nvPicPr>
          <p:cNvPr id="107" name="Google Shape;107;p18"/>
          <p:cNvPicPr preferRelativeResize="0"/>
          <p:nvPr/>
        </p:nvPicPr>
        <p:blipFill>
          <a:blip r:embed="rId3">
            <a:alphaModFix/>
          </a:blip>
          <a:stretch>
            <a:fillRect/>
          </a:stretch>
        </p:blipFill>
        <p:spPr>
          <a:xfrm>
            <a:off x="610833" y="203201"/>
            <a:ext cx="4912616" cy="6451599"/>
          </a:xfrm>
          <a:prstGeom prst="rect">
            <a:avLst/>
          </a:prstGeom>
          <a:noFill/>
          <a:ln>
            <a:noFill/>
          </a:ln>
        </p:spPr>
      </p:pic>
      <p:pic>
        <p:nvPicPr>
          <p:cNvPr id="108" name="Google Shape;108;p18"/>
          <p:cNvPicPr preferRelativeResize="0"/>
          <p:nvPr/>
        </p:nvPicPr>
        <p:blipFill>
          <a:blip r:embed="rId4">
            <a:alphaModFix/>
          </a:blip>
          <a:stretch>
            <a:fillRect/>
          </a:stretch>
        </p:blipFill>
        <p:spPr>
          <a:xfrm>
            <a:off x="6679983" y="203200"/>
            <a:ext cx="5169344" cy="6451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2"/>
        <p:cNvGrpSpPr/>
        <p:nvPr/>
      </p:nvGrpSpPr>
      <p:grpSpPr>
        <a:xfrm>
          <a:off x="0" y="0"/>
          <a:ext cx="0" cy="0"/>
          <a:chOff x="0" y="0"/>
          <a:chExt cx="0" cy="0"/>
        </a:xfrm>
      </p:grpSpPr>
      <p:sp>
        <p:nvSpPr>
          <p:cNvPr id="113" name="Google Shape;113;p19"/>
          <p:cNvSpPr txBox="1"/>
          <p:nvPr/>
        </p:nvSpPr>
        <p:spPr>
          <a:xfrm>
            <a:off x="239333" y="188633"/>
            <a:ext cx="11804800" cy="584800"/>
          </a:xfrm>
          <a:prstGeom prst="rect">
            <a:avLst/>
          </a:prstGeom>
          <a:noFill/>
          <a:ln>
            <a:noFill/>
          </a:ln>
        </p:spPr>
        <p:txBody>
          <a:bodyPr spcFirstLastPara="1" wrap="square" lIns="121900" tIns="60933" rIns="121900" bIns="60933" anchor="t" anchorCtr="0">
            <a:noAutofit/>
          </a:bodyPr>
          <a:lstStyle/>
          <a:p>
            <a:pPr defTabSz="1219170">
              <a:lnSpc>
                <a:spcPct val="115000"/>
              </a:lnSpc>
              <a:spcBef>
                <a:spcPts val="1600"/>
              </a:spcBef>
              <a:buClr>
                <a:srgbClr val="000000"/>
              </a:buClr>
              <a:buSzPts val="1100"/>
            </a:pPr>
            <a:r>
              <a:rPr lang="en-GB" sz="3733" b="1" kern="0">
                <a:solidFill>
                  <a:srgbClr val="FFFF00"/>
                </a:solidFill>
                <a:latin typeface="Comic Sans MS"/>
                <a:ea typeface="Comic Sans MS"/>
                <a:cs typeface="Comic Sans MS"/>
                <a:sym typeface="Comic Sans MS"/>
              </a:rPr>
              <a:t>You can must choose </a:t>
            </a:r>
            <a:r>
              <a:rPr lang="en-GB" sz="3733" b="1" u="sng" kern="0">
                <a:solidFill>
                  <a:srgbClr val="FFFF00"/>
                </a:solidFill>
                <a:latin typeface="Comic Sans MS"/>
                <a:ea typeface="Comic Sans MS"/>
                <a:cs typeface="Comic Sans MS"/>
                <a:sym typeface="Comic Sans MS"/>
              </a:rPr>
              <a:t>ONE</a:t>
            </a:r>
            <a:r>
              <a:rPr lang="en-GB" sz="3733" b="1" kern="0">
                <a:solidFill>
                  <a:srgbClr val="FFFF00"/>
                </a:solidFill>
                <a:latin typeface="Comic Sans MS"/>
                <a:ea typeface="Comic Sans MS"/>
                <a:cs typeface="Comic Sans MS"/>
                <a:sym typeface="Comic Sans MS"/>
              </a:rPr>
              <a:t> story to look at -either Ivana from Bolivia or Edile from Colombia.</a:t>
            </a:r>
            <a:endParaRPr sz="3733" b="1" kern="0">
              <a:solidFill>
                <a:srgbClr val="FFFF00"/>
              </a:solidFill>
              <a:latin typeface="Comic Sans MS"/>
              <a:ea typeface="Comic Sans MS"/>
              <a:cs typeface="Comic Sans MS"/>
              <a:sym typeface="Comic Sans MS"/>
            </a:endParaRPr>
          </a:p>
          <a:p>
            <a:pPr defTabSz="1219170">
              <a:lnSpc>
                <a:spcPct val="115000"/>
              </a:lnSpc>
              <a:spcBef>
                <a:spcPts val="1600"/>
              </a:spcBef>
              <a:buClr>
                <a:srgbClr val="000000"/>
              </a:buClr>
              <a:buSzPts val="1100"/>
            </a:pPr>
            <a:endParaRPr sz="3733" b="1" kern="0">
              <a:solidFill>
                <a:srgbClr val="FFFF00"/>
              </a:solidFill>
              <a:latin typeface="Comic Sans MS"/>
              <a:ea typeface="Comic Sans MS"/>
              <a:cs typeface="Comic Sans MS"/>
              <a:sym typeface="Comic Sans MS"/>
            </a:endParaRPr>
          </a:p>
          <a:p>
            <a:pPr defTabSz="1219170">
              <a:lnSpc>
                <a:spcPct val="115000"/>
              </a:lnSpc>
              <a:spcBef>
                <a:spcPts val="1600"/>
              </a:spcBef>
              <a:buClr>
                <a:srgbClr val="000000"/>
              </a:buClr>
              <a:buSzPts val="1100"/>
            </a:pPr>
            <a:r>
              <a:rPr lang="en-GB" sz="3733" b="1" kern="0">
                <a:solidFill>
                  <a:srgbClr val="FFFF00"/>
                </a:solidFill>
                <a:latin typeface="Comic Sans MS"/>
                <a:ea typeface="Comic Sans MS"/>
                <a:cs typeface="Comic Sans MS"/>
                <a:sym typeface="Comic Sans MS"/>
              </a:rPr>
              <a:t>Read their story carefully and think about how their lives have been changed through the help of Christian Aid and other charities.</a:t>
            </a:r>
            <a:endParaRPr sz="3733" b="1" kern="0">
              <a:solidFill>
                <a:srgbClr val="FFFF00"/>
              </a:solidFill>
              <a:latin typeface="Comic Sans MS"/>
              <a:ea typeface="Comic Sans MS"/>
              <a:cs typeface="Comic Sans MS"/>
              <a:sym typeface="Comic Sans MS"/>
            </a:endParaRPr>
          </a:p>
          <a:p>
            <a:pPr defTabSz="1219170">
              <a:lnSpc>
                <a:spcPct val="115000"/>
              </a:lnSpc>
              <a:spcBef>
                <a:spcPts val="1600"/>
              </a:spcBef>
              <a:buClr>
                <a:srgbClr val="000000"/>
              </a:buClr>
              <a:buSzPts val="1100"/>
            </a:pPr>
            <a:r>
              <a:rPr lang="en-GB" sz="3733" b="1" kern="0">
                <a:solidFill>
                  <a:srgbClr val="FFFF00"/>
                </a:solidFill>
                <a:latin typeface="Comic Sans MS"/>
                <a:ea typeface="Comic Sans MS"/>
                <a:cs typeface="Comic Sans MS"/>
                <a:sym typeface="Comic Sans MS"/>
              </a:rPr>
              <a:t>Their stories are on the next slides:</a:t>
            </a:r>
            <a:endParaRPr sz="3733" b="1" kern="0">
              <a:solidFill>
                <a:srgbClr val="FFFF00"/>
              </a:solidFill>
              <a:latin typeface="Comic Sans MS"/>
              <a:ea typeface="Comic Sans MS"/>
              <a:cs typeface="Comic Sans MS"/>
              <a:sym typeface="Comic Sans MS"/>
            </a:endParaRPr>
          </a:p>
          <a:p>
            <a:pPr defTabSz="1219170">
              <a:lnSpc>
                <a:spcPct val="115000"/>
              </a:lnSpc>
              <a:spcBef>
                <a:spcPts val="1600"/>
              </a:spcBef>
              <a:buClr>
                <a:srgbClr val="000000"/>
              </a:buClr>
              <a:buSzPts val="1100"/>
            </a:pPr>
            <a:endParaRPr sz="2800" b="1" kern="0">
              <a:solidFill>
                <a:srgbClr val="FFFF00"/>
              </a:solidFill>
              <a:latin typeface="Comic Sans MS"/>
              <a:ea typeface="Comic Sans MS"/>
              <a:cs typeface="Comic Sans MS"/>
              <a:sym typeface="Comic Sans MS"/>
            </a:endParaRPr>
          </a:p>
          <a:p>
            <a:pPr defTabSz="1219170">
              <a:lnSpc>
                <a:spcPct val="115000"/>
              </a:lnSpc>
              <a:spcBef>
                <a:spcPts val="1600"/>
              </a:spcBef>
              <a:buClr>
                <a:srgbClr val="000000"/>
              </a:buClr>
              <a:buSzPts val="1100"/>
            </a:pPr>
            <a:endParaRPr sz="2800" b="1" kern="0">
              <a:solidFill>
                <a:srgbClr val="FFFF00"/>
              </a:solidFill>
              <a:latin typeface="Comic Sans MS"/>
              <a:ea typeface="Comic Sans MS"/>
              <a:cs typeface="Comic Sans MS"/>
              <a:sym typeface="Comic Sans MS"/>
            </a:endParaRPr>
          </a:p>
          <a:p>
            <a:pPr defTabSz="1219170">
              <a:spcBef>
                <a:spcPts val="1600"/>
              </a:spcBef>
              <a:buClr>
                <a:srgbClr val="000000"/>
              </a:buClr>
              <a:buSzPts val="3200"/>
            </a:pPr>
            <a:endParaRPr sz="4267" b="1" kern="0">
              <a:solidFill>
                <a:srgbClr val="FFFF00"/>
              </a:solidFill>
              <a:latin typeface="Comic Sans MS"/>
              <a:ea typeface="Comic Sans MS"/>
              <a:cs typeface="Comic Sans MS"/>
              <a:sym typeface="Comic Sans MS"/>
            </a:endParaRPr>
          </a:p>
        </p:txBody>
      </p:sp>
      <p:sp>
        <p:nvSpPr>
          <p:cNvPr id="114" name="Google Shape;114;p19"/>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8"/>
        <p:cNvGrpSpPr/>
        <p:nvPr/>
      </p:nvGrpSpPr>
      <p:grpSpPr>
        <a:xfrm>
          <a:off x="0" y="0"/>
          <a:ext cx="0" cy="0"/>
          <a:chOff x="0" y="0"/>
          <a:chExt cx="0" cy="0"/>
        </a:xfrm>
      </p:grpSpPr>
      <p:sp>
        <p:nvSpPr>
          <p:cNvPr id="119" name="Google Shape;119;p20"/>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pic>
        <p:nvPicPr>
          <p:cNvPr id="120" name="Google Shape;120;p20"/>
          <p:cNvPicPr preferRelativeResize="0"/>
          <p:nvPr/>
        </p:nvPicPr>
        <p:blipFill>
          <a:blip r:embed="rId3">
            <a:alphaModFix/>
          </a:blip>
          <a:stretch>
            <a:fillRect/>
          </a:stretch>
        </p:blipFill>
        <p:spPr>
          <a:xfrm>
            <a:off x="146567" y="514234"/>
            <a:ext cx="6013335" cy="1884033"/>
          </a:xfrm>
          <a:prstGeom prst="rect">
            <a:avLst/>
          </a:prstGeom>
          <a:noFill/>
          <a:ln>
            <a:noFill/>
          </a:ln>
        </p:spPr>
      </p:pic>
      <p:pic>
        <p:nvPicPr>
          <p:cNvPr id="121" name="Google Shape;121;p20"/>
          <p:cNvPicPr preferRelativeResize="0"/>
          <p:nvPr/>
        </p:nvPicPr>
        <p:blipFill>
          <a:blip r:embed="rId4">
            <a:alphaModFix/>
          </a:blip>
          <a:stretch>
            <a:fillRect/>
          </a:stretch>
        </p:blipFill>
        <p:spPr>
          <a:xfrm>
            <a:off x="6441036" y="514218"/>
            <a:ext cx="5569065" cy="5829553"/>
          </a:xfrm>
          <a:prstGeom prst="rect">
            <a:avLst/>
          </a:prstGeom>
          <a:noFill/>
          <a:ln>
            <a:noFill/>
          </a:ln>
        </p:spPr>
      </p:pic>
      <p:sp>
        <p:nvSpPr>
          <p:cNvPr id="122" name="Google Shape;122;p20"/>
          <p:cNvSpPr txBox="1"/>
          <p:nvPr/>
        </p:nvSpPr>
        <p:spPr>
          <a:xfrm>
            <a:off x="234300" y="3013667"/>
            <a:ext cx="5861600" cy="352964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667" b="1" kern="0">
                <a:solidFill>
                  <a:srgbClr val="FFFF00"/>
                </a:solidFill>
                <a:latin typeface="Comic Sans MS"/>
                <a:ea typeface="Comic Sans MS"/>
                <a:cs typeface="Comic Sans MS"/>
                <a:sym typeface="Comic Sans MS"/>
              </a:rPr>
              <a:t>Can you find out some facts about Colombia?</a:t>
            </a:r>
            <a:endParaRPr sz="2667" b="1" kern="0">
              <a:solidFill>
                <a:srgbClr val="FFFF00"/>
              </a:solidFill>
              <a:latin typeface="Comic Sans MS"/>
              <a:ea typeface="Comic Sans MS"/>
              <a:cs typeface="Comic Sans MS"/>
              <a:sym typeface="Comic Sans MS"/>
            </a:endParaRPr>
          </a:p>
          <a:p>
            <a:pPr defTabSz="1219170">
              <a:buClr>
                <a:srgbClr val="000000"/>
              </a:buClr>
            </a:pPr>
            <a:endParaRPr sz="2667" b="1" kern="0">
              <a:solidFill>
                <a:srgbClr val="FFFF00"/>
              </a:solidFill>
              <a:latin typeface="Comic Sans MS"/>
              <a:ea typeface="Comic Sans MS"/>
              <a:cs typeface="Comic Sans MS"/>
              <a:sym typeface="Comic Sans MS"/>
            </a:endParaRPr>
          </a:p>
          <a:p>
            <a:pPr defTabSz="1219170">
              <a:buClr>
                <a:srgbClr val="000000"/>
              </a:buClr>
            </a:pPr>
            <a:r>
              <a:rPr lang="en-GB" sz="2667" b="1" kern="0">
                <a:solidFill>
                  <a:srgbClr val="FFFF00"/>
                </a:solidFill>
                <a:latin typeface="Comic Sans MS"/>
                <a:ea typeface="Comic Sans MS"/>
                <a:cs typeface="Comic Sans MS"/>
                <a:sym typeface="Comic Sans MS"/>
              </a:rPr>
              <a:t>Check out the Global Explorers website: </a:t>
            </a:r>
            <a:r>
              <a:rPr lang="en-GB" sz="2667" b="1" u="sng" kern="0">
                <a:solidFill>
                  <a:srgbClr val="0097A7"/>
                </a:solidFill>
                <a:latin typeface="Comic Sans MS"/>
                <a:ea typeface="Comic Sans MS"/>
                <a:cs typeface="Comic Sans MS"/>
                <a:sym typeface="Comic Sans MS"/>
                <a:hlinkClick r:id="rId5"/>
              </a:rPr>
              <a:t>HERE</a:t>
            </a:r>
            <a:endParaRPr sz="2667" b="1" kern="0">
              <a:solidFill>
                <a:srgbClr val="FFFF00"/>
              </a:solidFill>
              <a:latin typeface="Comic Sans MS"/>
              <a:ea typeface="Comic Sans MS"/>
              <a:cs typeface="Comic Sans MS"/>
              <a:sym typeface="Comic Sans MS"/>
            </a:endParaRPr>
          </a:p>
          <a:p>
            <a:pPr defTabSz="1219170">
              <a:buClr>
                <a:srgbClr val="000000"/>
              </a:buClr>
            </a:pPr>
            <a:endParaRPr sz="2667" b="1" kern="0">
              <a:solidFill>
                <a:srgbClr val="FFFF00"/>
              </a:solidFill>
              <a:latin typeface="Comic Sans MS"/>
              <a:ea typeface="Comic Sans MS"/>
              <a:cs typeface="Comic Sans MS"/>
              <a:sym typeface="Comic Sans MS"/>
            </a:endParaRPr>
          </a:p>
          <a:p>
            <a:pPr defTabSz="1219170">
              <a:buClr>
                <a:srgbClr val="000000"/>
              </a:buClr>
            </a:pPr>
            <a:r>
              <a:rPr lang="en-GB" sz="2667" b="1" kern="0">
                <a:solidFill>
                  <a:srgbClr val="FFFF00"/>
                </a:solidFill>
                <a:latin typeface="Comic Sans MS"/>
                <a:ea typeface="Comic Sans MS"/>
                <a:cs typeface="Comic Sans MS"/>
                <a:sym typeface="Comic Sans MS"/>
              </a:rPr>
              <a:t>Check out Edile’s story on video </a:t>
            </a:r>
            <a:r>
              <a:rPr lang="en-GB" sz="2667" b="1" u="sng" kern="0">
                <a:solidFill>
                  <a:srgbClr val="0097A7"/>
                </a:solidFill>
                <a:latin typeface="Comic Sans MS"/>
                <a:ea typeface="Comic Sans MS"/>
                <a:cs typeface="Comic Sans MS"/>
                <a:sym typeface="Comic Sans MS"/>
                <a:hlinkClick r:id="rId6"/>
              </a:rPr>
              <a:t>HERE</a:t>
            </a:r>
            <a:r>
              <a:rPr lang="en-GB" sz="2667" b="1" kern="0">
                <a:solidFill>
                  <a:srgbClr val="FFFF00"/>
                </a:solidFill>
                <a:latin typeface="Comic Sans MS"/>
                <a:ea typeface="Comic Sans MS"/>
                <a:cs typeface="Comic Sans MS"/>
                <a:sym typeface="Comic Sans MS"/>
              </a:rPr>
              <a:t> </a:t>
            </a:r>
            <a:endParaRPr sz="2667" b="1" kern="0">
              <a:solidFill>
                <a:srgbClr val="FFFF00"/>
              </a:solidFill>
              <a:latin typeface="Comic Sans MS"/>
              <a:ea typeface="Comic Sans MS"/>
              <a:cs typeface="Comic Sans MS"/>
              <a:sym typeface="Comic Sans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6"/>
        <p:cNvGrpSpPr/>
        <p:nvPr/>
      </p:nvGrpSpPr>
      <p:grpSpPr>
        <a:xfrm>
          <a:off x="0" y="0"/>
          <a:ext cx="0" cy="0"/>
          <a:chOff x="0" y="0"/>
          <a:chExt cx="0" cy="0"/>
        </a:xfrm>
      </p:grpSpPr>
      <p:sp>
        <p:nvSpPr>
          <p:cNvPr id="127" name="Google Shape;127;p21"/>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pic>
        <p:nvPicPr>
          <p:cNvPr id="128" name="Google Shape;128;p21"/>
          <p:cNvPicPr preferRelativeResize="0"/>
          <p:nvPr/>
        </p:nvPicPr>
        <p:blipFill>
          <a:blip r:embed="rId3">
            <a:alphaModFix/>
          </a:blip>
          <a:stretch>
            <a:fillRect/>
          </a:stretch>
        </p:blipFill>
        <p:spPr>
          <a:xfrm>
            <a:off x="213867" y="203200"/>
            <a:ext cx="6185900" cy="2373867"/>
          </a:xfrm>
          <a:prstGeom prst="rect">
            <a:avLst/>
          </a:prstGeom>
          <a:noFill/>
          <a:ln>
            <a:noFill/>
          </a:ln>
        </p:spPr>
      </p:pic>
      <p:pic>
        <p:nvPicPr>
          <p:cNvPr id="129" name="Google Shape;129;p21"/>
          <p:cNvPicPr preferRelativeResize="0"/>
          <p:nvPr/>
        </p:nvPicPr>
        <p:blipFill>
          <a:blip r:embed="rId4">
            <a:alphaModFix/>
          </a:blip>
          <a:stretch>
            <a:fillRect/>
          </a:stretch>
        </p:blipFill>
        <p:spPr>
          <a:xfrm>
            <a:off x="6581667" y="203200"/>
            <a:ext cx="5407133" cy="6345992"/>
          </a:xfrm>
          <a:prstGeom prst="rect">
            <a:avLst/>
          </a:prstGeom>
          <a:noFill/>
          <a:ln>
            <a:noFill/>
          </a:ln>
        </p:spPr>
      </p:pic>
      <p:sp>
        <p:nvSpPr>
          <p:cNvPr id="130" name="Google Shape;130;p21"/>
          <p:cNvSpPr txBox="1"/>
          <p:nvPr/>
        </p:nvSpPr>
        <p:spPr>
          <a:xfrm>
            <a:off x="447267" y="3024333"/>
            <a:ext cx="5218000" cy="340653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GB" sz="2667" b="1" kern="0">
                <a:solidFill>
                  <a:srgbClr val="FFFF00"/>
                </a:solidFill>
                <a:latin typeface="Comic Sans MS"/>
                <a:ea typeface="Comic Sans MS"/>
                <a:cs typeface="Comic Sans MS"/>
                <a:sym typeface="Comic Sans MS"/>
              </a:rPr>
              <a:t>Can you find out some facts about Bolivia?</a:t>
            </a:r>
            <a:endParaRPr sz="2667" b="1" kern="0">
              <a:solidFill>
                <a:srgbClr val="FFFF00"/>
              </a:solidFill>
              <a:latin typeface="Comic Sans MS"/>
              <a:ea typeface="Comic Sans MS"/>
              <a:cs typeface="Comic Sans MS"/>
              <a:sym typeface="Comic Sans MS"/>
            </a:endParaRPr>
          </a:p>
          <a:p>
            <a:pPr defTabSz="1219170">
              <a:buClr>
                <a:srgbClr val="000000"/>
              </a:buClr>
            </a:pPr>
            <a:endParaRPr sz="2667" b="1" kern="0">
              <a:solidFill>
                <a:srgbClr val="FFFF00"/>
              </a:solidFill>
              <a:latin typeface="Comic Sans MS"/>
              <a:ea typeface="Comic Sans MS"/>
              <a:cs typeface="Comic Sans MS"/>
              <a:sym typeface="Comic Sans MS"/>
            </a:endParaRPr>
          </a:p>
          <a:p>
            <a:pPr defTabSz="1219170">
              <a:buClr>
                <a:srgbClr val="000000"/>
              </a:buClr>
            </a:pPr>
            <a:r>
              <a:rPr lang="en-GB" sz="2667" b="1" kern="0">
                <a:solidFill>
                  <a:srgbClr val="FFFF00"/>
                </a:solidFill>
                <a:latin typeface="Comic Sans MS"/>
                <a:ea typeface="Comic Sans MS"/>
                <a:cs typeface="Comic Sans MS"/>
                <a:sym typeface="Comic Sans MS"/>
              </a:rPr>
              <a:t>Check out the Global Explorers website: </a:t>
            </a:r>
            <a:r>
              <a:rPr lang="en-GB" sz="2667" b="1" u="sng" kern="0">
                <a:solidFill>
                  <a:srgbClr val="0097A7"/>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HERE</a:t>
            </a: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defTabSz="1219170">
              <a:buClr>
                <a:srgbClr val="000000"/>
              </a:buClr>
            </a:pPr>
            <a:r>
              <a:rPr lang="en-GB" sz="2667" b="1" kern="0">
                <a:solidFill>
                  <a:srgbClr val="FFFF00"/>
                </a:solidFill>
                <a:latin typeface="Comic Sans MS"/>
                <a:ea typeface="Comic Sans MS"/>
                <a:cs typeface="Comic Sans MS"/>
                <a:sym typeface="Comic Sans MS"/>
              </a:rPr>
              <a:t>Check out Ivana’s story on video - </a:t>
            </a:r>
            <a:r>
              <a:rPr lang="en-GB" sz="2667" b="1" u="sng" kern="0">
                <a:solidFill>
                  <a:srgbClr val="0097A7"/>
                </a:solidFill>
                <a:latin typeface="Comic Sans MS"/>
                <a:ea typeface="Comic Sans MS"/>
                <a:cs typeface="Comic Sans MS"/>
                <a:sym typeface="Comic Sans MS"/>
                <a:hlinkClick r:id="rId6"/>
              </a:rPr>
              <a:t>HERE</a:t>
            </a: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2FEEA0-F33A-4849-98B5-F29F4E40E40A}"/>
              </a:ext>
            </a:extLst>
          </p:cNvPr>
          <p:cNvSpPr>
            <a:spLocks noGrp="1"/>
          </p:cNvSpPr>
          <p:nvPr>
            <p:ph type="title"/>
          </p:nvPr>
        </p:nvSpPr>
        <p:spPr>
          <a:xfrm>
            <a:off x="640079" y="2053641"/>
            <a:ext cx="3669161" cy="2760098"/>
          </a:xfrm>
        </p:spPr>
        <p:txBody>
          <a:bodyPr>
            <a:normAutofit/>
          </a:bodyPr>
          <a:lstStyle/>
          <a:p>
            <a:r>
              <a:rPr lang="en-GB">
                <a:solidFill>
                  <a:srgbClr val="FFFFFF"/>
                </a:solidFill>
              </a:rPr>
              <a:t>Watch…</a:t>
            </a:r>
          </a:p>
        </p:txBody>
      </p:sp>
      <p:sp>
        <p:nvSpPr>
          <p:cNvPr id="3" name="Content Placeholder 2">
            <a:extLst>
              <a:ext uri="{FF2B5EF4-FFF2-40B4-BE49-F238E27FC236}">
                <a16:creationId xmlns:a16="http://schemas.microsoft.com/office/drawing/2014/main" id="{2D6D81BC-FB5C-4E94-976C-D2355B11C018}"/>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hlinkClick r:id="rId3"/>
              </a:rPr>
              <a:t>https://vimeo.com/488870720</a:t>
            </a:r>
            <a:endParaRPr lang="en-GB" sz="2400">
              <a:solidFill>
                <a:srgbClr val="000000"/>
              </a:solidFill>
            </a:endParaRPr>
          </a:p>
          <a:p>
            <a:endParaRPr lang="en-GB" sz="2400">
              <a:solidFill>
                <a:srgbClr val="000000"/>
              </a:solidFill>
            </a:endParaRPr>
          </a:p>
        </p:txBody>
      </p:sp>
    </p:spTree>
    <p:extLst>
      <p:ext uri="{BB962C8B-B14F-4D97-AF65-F5344CB8AC3E}">
        <p14:creationId xmlns:p14="http://schemas.microsoft.com/office/powerpoint/2010/main" val="1208440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4"/>
        <p:cNvGrpSpPr/>
        <p:nvPr/>
      </p:nvGrpSpPr>
      <p:grpSpPr>
        <a:xfrm>
          <a:off x="0" y="0"/>
          <a:ext cx="0" cy="0"/>
          <a:chOff x="0" y="0"/>
          <a:chExt cx="0" cy="0"/>
        </a:xfrm>
      </p:grpSpPr>
      <p:sp>
        <p:nvSpPr>
          <p:cNvPr id="135" name="Google Shape;135;p22"/>
          <p:cNvSpPr txBox="1"/>
          <p:nvPr/>
        </p:nvSpPr>
        <p:spPr>
          <a:xfrm>
            <a:off x="239341" y="188633"/>
            <a:ext cx="115664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2667" b="1" kern="0">
                <a:solidFill>
                  <a:srgbClr val="FFFF00"/>
                </a:solidFill>
                <a:latin typeface="Comic Sans MS"/>
                <a:ea typeface="Comic Sans MS"/>
                <a:cs typeface="Comic Sans MS"/>
                <a:sym typeface="Comic Sans MS"/>
              </a:rPr>
              <a:t>Once you have read your case study write a letter to persuade Christians to support Christian Aid particularly to support either Edile or Ivana’s community. </a:t>
            </a:r>
            <a:endParaRPr sz="2667" b="1" kern="0">
              <a:solidFill>
                <a:srgbClr val="FFFF00"/>
              </a:solidFill>
              <a:latin typeface="Comic Sans MS"/>
              <a:ea typeface="Comic Sans MS"/>
              <a:cs typeface="Comic Sans MS"/>
              <a:sym typeface="Comic Sans MS"/>
            </a:endParaRPr>
          </a:p>
          <a:p>
            <a:pPr defTabSz="1219170">
              <a:buClr>
                <a:srgbClr val="000000"/>
              </a:buClr>
              <a:buSzPts val="3200"/>
            </a:pPr>
            <a:endParaRPr sz="2667" b="1" kern="0">
              <a:solidFill>
                <a:srgbClr val="FFFF00"/>
              </a:solidFill>
              <a:latin typeface="Comic Sans MS"/>
              <a:ea typeface="Comic Sans MS"/>
              <a:cs typeface="Comic Sans MS"/>
              <a:sym typeface="Comic Sans MS"/>
            </a:endParaRPr>
          </a:p>
          <a:p>
            <a:pPr defTabSz="1219170">
              <a:buClr>
                <a:srgbClr val="000000"/>
              </a:buClr>
              <a:buSzPts val="3200"/>
            </a:pPr>
            <a:r>
              <a:rPr lang="en-GB" sz="2667" b="1" kern="0">
                <a:solidFill>
                  <a:srgbClr val="FFFF00"/>
                </a:solidFill>
                <a:latin typeface="Comic Sans MS"/>
                <a:ea typeface="Comic Sans MS"/>
                <a:cs typeface="Comic Sans MS"/>
                <a:sym typeface="Comic Sans MS"/>
              </a:rPr>
              <a:t>You must include:</a:t>
            </a:r>
            <a:endParaRPr sz="2667" b="1" kern="0">
              <a:solidFill>
                <a:srgbClr val="FFFF00"/>
              </a:solidFill>
              <a:latin typeface="Comic Sans MS"/>
              <a:ea typeface="Comic Sans MS"/>
              <a:cs typeface="Comic Sans MS"/>
              <a:sym typeface="Comic Sans MS"/>
            </a:endParaRPr>
          </a:p>
          <a:p>
            <a:pPr defTabSz="1219170">
              <a:buClr>
                <a:srgbClr val="000000"/>
              </a:buClr>
              <a:buSzPts val="3200"/>
            </a:pPr>
            <a:endParaRPr sz="2667" b="1" kern="0">
              <a:solidFill>
                <a:srgbClr val="FFFF00"/>
              </a:solidFill>
              <a:latin typeface="Comic Sans MS"/>
              <a:ea typeface="Comic Sans MS"/>
              <a:cs typeface="Comic Sans MS"/>
              <a:sym typeface="Comic Sans MS"/>
            </a:endParaRPr>
          </a:p>
          <a:p>
            <a:pPr marL="609585" indent="-474121" defTabSz="1219170">
              <a:buClr>
                <a:srgbClr val="FFFF00"/>
              </a:buClr>
              <a:buSzPts val="2000"/>
              <a:buFont typeface="Comic Sans MS"/>
              <a:buChar char="●"/>
            </a:pPr>
            <a:r>
              <a:rPr lang="en-GB" sz="2667" b="1" kern="0">
                <a:solidFill>
                  <a:srgbClr val="FFFF00"/>
                </a:solidFill>
                <a:latin typeface="Comic Sans MS"/>
                <a:ea typeface="Comic Sans MS"/>
                <a:cs typeface="Comic Sans MS"/>
                <a:sym typeface="Comic Sans MS"/>
              </a:rPr>
              <a:t>Information from your case study - what problems did the children have and what was done to solve them;</a:t>
            </a:r>
            <a:endParaRPr sz="2667" b="1" kern="0">
              <a:solidFill>
                <a:srgbClr val="FFFF00"/>
              </a:solidFill>
              <a:latin typeface="Comic Sans MS"/>
              <a:ea typeface="Comic Sans MS"/>
              <a:cs typeface="Comic Sans MS"/>
              <a:sym typeface="Comic Sans MS"/>
            </a:endParaRPr>
          </a:p>
          <a:p>
            <a:pPr marL="609585" defTabSz="1219170">
              <a:buClr>
                <a:srgbClr val="000000"/>
              </a:buClr>
            </a:pPr>
            <a:endParaRPr sz="2667" b="1" kern="0">
              <a:solidFill>
                <a:srgbClr val="FFFF00"/>
              </a:solidFill>
              <a:latin typeface="Comic Sans MS"/>
              <a:ea typeface="Comic Sans MS"/>
              <a:cs typeface="Comic Sans MS"/>
              <a:sym typeface="Comic Sans MS"/>
            </a:endParaRPr>
          </a:p>
          <a:p>
            <a:pPr marL="609585" indent="-474121" defTabSz="1219170">
              <a:buClr>
                <a:srgbClr val="FFFF00"/>
              </a:buClr>
              <a:buSzPts val="2000"/>
              <a:buFont typeface="Comic Sans MS"/>
              <a:buChar char="●"/>
            </a:pPr>
            <a:r>
              <a:rPr lang="en-GB" sz="2667" b="1" kern="0">
                <a:solidFill>
                  <a:srgbClr val="FFFF00"/>
                </a:solidFill>
                <a:latin typeface="Comic Sans MS"/>
                <a:ea typeface="Comic Sans MS"/>
                <a:cs typeface="Comic Sans MS"/>
                <a:sym typeface="Comic Sans MS"/>
              </a:rPr>
              <a:t>How the help given fits with the 10 Commandments given to Moses;</a:t>
            </a:r>
            <a:endParaRPr sz="2667" b="1" kern="0">
              <a:solidFill>
                <a:srgbClr val="FFFF00"/>
              </a:solidFill>
              <a:latin typeface="Comic Sans MS"/>
              <a:ea typeface="Comic Sans MS"/>
              <a:cs typeface="Comic Sans MS"/>
              <a:sym typeface="Comic Sans MS"/>
            </a:endParaRPr>
          </a:p>
          <a:p>
            <a:pPr marL="609585" defTabSz="1219170">
              <a:buClr>
                <a:srgbClr val="000000"/>
              </a:buClr>
            </a:pPr>
            <a:endParaRPr sz="2667" b="1" kern="0">
              <a:solidFill>
                <a:srgbClr val="FFFF00"/>
              </a:solidFill>
              <a:latin typeface="Comic Sans MS"/>
              <a:ea typeface="Comic Sans MS"/>
              <a:cs typeface="Comic Sans MS"/>
              <a:sym typeface="Comic Sans MS"/>
            </a:endParaRPr>
          </a:p>
          <a:p>
            <a:pPr marL="609585" indent="-474121" defTabSz="1219170">
              <a:buClr>
                <a:srgbClr val="FFFF00"/>
              </a:buClr>
              <a:buSzPts val="2000"/>
              <a:buFont typeface="Comic Sans MS"/>
              <a:buChar char="●"/>
            </a:pPr>
            <a:r>
              <a:rPr lang="en-GB" sz="2667" b="1" kern="0">
                <a:solidFill>
                  <a:srgbClr val="FFFF00"/>
                </a:solidFill>
                <a:latin typeface="Comic Sans MS"/>
                <a:ea typeface="Comic Sans MS"/>
                <a:cs typeface="Comic Sans MS"/>
                <a:sym typeface="Comic Sans MS"/>
              </a:rPr>
              <a:t>How the help given fits with what Jesus said was the most important Commandment.</a:t>
            </a:r>
            <a:endParaRPr sz="2667" b="1" kern="0">
              <a:solidFill>
                <a:srgbClr val="FFFF00"/>
              </a:solidFill>
              <a:latin typeface="Comic Sans MS"/>
              <a:ea typeface="Comic Sans MS"/>
              <a:cs typeface="Comic Sans MS"/>
              <a:sym typeface="Comic Sans MS"/>
            </a:endParaRPr>
          </a:p>
          <a:p>
            <a:pPr defTabSz="1219170">
              <a:buClr>
                <a:srgbClr val="000000"/>
              </a:buClr>
              <a:buSzPts val="3200"/>
            </a:pPr>
            <a:endParaRPr sz="3467" b="1" kern="0">
              <a:solidFill>
                <a:srgbClr val="FFFF00"/>
              </a:solidFill>
              <a:latin typeface="Comic Sans MS"/>
              <a:ea typeface="Comic Sans MS"/>
              <a:cs typeface="Comic Sans MS"/>
              <a:sym typeface="Comic Sans MS"/>
            </a:endParaRPr>
          </a:p>
        </p:txBody>
      </p:sp>
      <p:sp>
        <p:nvSpPr>
          <p:cNvPr id="136" name="Google Shape;136;p22"/>
          <p:cNvSpPr/>
          <p:nvPr/>
        </p:nvSpPr>
        <p:spPr>
          <a:xfrm>
            <a:off x="958948" y="93210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endParaRPr sz="42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40"/>
        <p:cNvGrpSpPr/>
        <p:nvPr/>
      </p:nvGrpSpPr>
      <p:grpSpPr>
        <a:xfrm>
          <a:off x="0" y="0"/>
          <a:ext cx="0" cy="0"/>
          <a:chOff x="0" y="0"/>
          <a:chExt cx="0" cy="0"/>
        </a:xfrm>
      </p:grpSpPr>
      <p:sp>
        <p:nvSpPr>
          <p:cNvPr id="141" name="Google Shape;141;p23"/>
          <p:cNvSpPr txBox="1"/>
          <p:nvPr/>
        </p:nvSpPr>
        <p:spPr>
          <a:xfrm>
            <a:off x="239349" y="188640"/>
            <a:ext cx="114252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733" b="1" kern="0">
                <a:solidFill>
                  <a:srgbClr val="FFFF00"/>
                </a:solidFill>
                <a:latin typeface="Comic Sans MS"/>
                <a:ea typeface="Comic Sans MS"/>
                <a:cs typeface="Comic Sans MS"/>
                <a:sym typeface="Comic Sans MS"/>
              </a:rPr>
              <a:t>Can I explain how Christians today help bring justice and freedom?</a:t>
            </a:r>
            <a:endParaRPr sz="3733" b="1" kern="0">
              <a:solidFill>
                <a:srgbClr val="FFFF00"/>
              </a:solidFill>
              <a:latin typeface="Comic Sans MS"/>
              <a:ea typeface="Comic Sans MS"/>
              <a:cs typeface="Comic Sans MS"/>
              <a:sym typeface="Comic Sans MS"/>
            </a:endParaRPr>
          </a:p>
        </p:txBody>
      </p:sp>
      <p:sp>
        <p:nvSpPr>
          <p:cNvPr id="142" name="Google Shape;142;p23"/>
          <p:cNvSpPr/>
          <p:nvPr/>
        </p:nvSpPr>
        <p:spPr>
          <a:xfrm>
            <a:off x="527048" y="1785409"/>
            <a:ext cx="7488800" cy="5848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200"/>
            </a:pPr>
            <a:r>
              <a:rPr lang="en-GB" sz="3733" b="1" kern="0">
                <a:solidFill>
                  <a:srgbClr val="FFFF00"/>
                </a:solidFill>
                <a:latin typeface="Comic Sans MS"/>
                <a:ea typeface="Comic Sans MS"/>
                <a:cs typeface="Comic Sans MS"/>
                <a:sym typeface="Comic Sans MS"/>
              </a:rPr>
              <a:t>I am successful if:</a:t>
            </a:r>
            <a:endParaRPr sz="3733" b="1" kern="0">
              <a:solidFill>
                <a:srgbClr val="FFFF00"/>
              </a:solidFill>
              <a:latin typeface="Comic Sans MS"/>
              <a:ea typeface="Comic Sans MS"/>
              <a:cs typeface="Comic Sans MS"/>
              <a:sym typeface="Comic Sans MS"/>
            </a:endParaRPr>
          </a:p>
        </p:txBody>
      </p:sp>
      <p:sp>
        <p:nvSpPr>
          <p:cNvPr id="143" name="Google Shape;143;p23"/>
          <p:cNvSpPr/>
          <p:nvPr/>
        </p:nvSpPr>
        <p:spPr>
          <a:xfrm>
            <a:off x="479343" y="3989697"/>
            <a:ext cx="10945200" cy="1077200"/>
          </a:xfrm>
          <a:prstGeom prst="rect">
            <a:avLst/>
          </a:prstGeom>
          <a:noFill/>
          <a:ln>
            <a:noFill/>
          </a:ln>
        </p:spPr>
        <p:txBody>
          <a:bodyPr spcFirstLastPara="1" wrap="square" lIns="121900" tIns="60933" rIns="121900" bIns="60933" anchor="t" anchorCtr="0">
            <a:noAutofit/>
          </a:bodyPr>
          <a:lstStyle/>
          <a:p>
            <a:pPr marL="609585" indent="-575719" defTabSz="1219170">
              <a:buClr>
                <a:srgbClr val="FFFF00"/>
              </a:buClr>
              <a:buSzPts val="2800"/>
              <a:buFont typeface="Arial"/>
              <a:buChar char="•"/>
            </a:pPr>
            <a:r>
              <a:rPr lang="en-GB" sz="3733" b="1" kern="0">
                <a:solidFill>
                  <a:srgbClr val="FFFF00"/>
                </a:solidFill>
                <a:latin typeface="Comic Sans MS"/>
                <a:ea typeface="Comic Sans MS"/>
                <a:cs typeface="Comic Sans MS"/>
                <a:sym typeface="Comic Sans MS"/>
              </a:rPr>
              <a:t>I can explain how charities like Christian Aid bring justice and freedom;</a:t>
            </a:r>
            <a:endParaRPr sz="3733" b="1" kern="0">
              <a:solidFill>
                <a:srgbClr val="FFFF00"/>
              </a:solidFill>
              <a:latin typeface="Comic Sans MS"/>
              <a:ea typeface="Comic Sans MS"/>
              <a:cs typeface="Comic Sans MS"/>
              <a:sym typeface="Comic Sans MS"/>
            </a:endParaRPr>
          </a:p>
        </p:txBody>
      </p:sp>
      <p:sp>
        <p:nvSpPr>
          <p:cNvPr id="144" name="Google Shape;144;p23"/>
          <p:cNvSpPr/>
          <p:nvPr/>
        </p:nvSpPr>
        <p:spPr>
          <a:xfrm>
            <a:off x="636400" y="2644200"/>
            <a:ext cx="11555600" cy="987200"/>
          </a:xfrm>
          <a:prstGeom prst="rect">
            <a:avLst/>
          </a:prstGeom>
          <a:noFill/>
          <a:ln>
            <a:noFill/>
          </a:ln>
        </p:spPr>
        <p:txBody>
          <a:bodyPr spcFirstLastPara="1" wrap="square" lIns="121900" tIns="60933" rIns="121900" bIns="60933" anchor="t" anchorCtr="0">
            <a:noAutofit/>
          </a:bodyPr>
          <a:lstStyle/>
          <a:p>
            <a:pPr marL="609585" indent="-575719" defTabSz="1219170">
              <a:buClr>
                <a:srgbClr val="FFFF00"/>
              </a:buClr>
              <a:buSzPts val="2800"/>
              <a:buFont typeface="Arial"/>
              <a:buChar char="•"/>
            </a:pPr>
            <a:r>
              <a:rPr lang="en-GB" sz="3733" b="1" kern="0">
                <a:solidFill>
                  <a:srgbClr val="FFFF00"/>
                </a:solidFill>
                <a:latin typeface="Comic Sans MS"/>
                <a:ea typeface="Comic Sans MS"/>
                <a:cs typeface="Comic Sans MS"/>
                <a:sym typeface="Comic Sans MS"/>
              </a:rPr>
              <a:t>I know what Jesus said was the most important commandment;</a:t>
            </a:r>
            <a:endParaRPr sz="3733" b="1" kern="0">
              <a:solidFill>
                <a:srgbClr val="FFFF00"/>
              </a:solidFill>
              <a:latin typeface="Comic Sans MS"/>
              <a:ea typeface="Comic Sans MS"/>
              <a:cs typeface="Comic Sans MS"/>
              <a:sym typeface="Comic Sans MS"/>
            </a:endParaRPr>
          </a:p>
        </p:txBody>
      </p:sp>
      <p:sp>
        <p:nvSpPr>
          <p:cNvPr id="145" name="Google Shape;145;p23"/>
          <p:cNvSpPr/>
          <p:nvPr/>
        </p:nvSpPr>
        <p:spPr>
          <a:xfrm>
            <a:off x="431200" y="5166933"/>
            <a:ext cx="11474400" cy="1077200"/>
          </a:xfrm>
          <a:prstGeom prst="rect">
            <a:avLst/>
          </a:prstGeom>
          <a:noFill/>
          <a:ln>
            <a:noFill/>
          </a:ln>
        </p:spPr>
        <p:txBody>
          <a:bodyPr spcFirstLastPara="1" wrap="square" lIns="121900" tIns="60933" rIns="121900" bIns="60933" anchor="t" anchorCtr="0">
            <a:noAutofit/>
          </a:bodyPr>
          <a:lstStyle/>
          <a:p>
            <a:pPr marL="609585" indent="-609585" defTabSz="1219170">
              <a:buClr>
                <a:srgbClr val="FFFF00"/>
              </a:buClr>
              <a:buSzPts val="3200"/>
              <a:buFont typeface="Arial"/>
              <a:buChar char="•"/>
            </a:pPr>
            <a:r>
              <a:rPr lang="en-GB" sz="3867" b="1" kern="0">
                <a:solidFill>
                  <a:srgbClr val="FFFF00"/>
                </a:solidFill>
                <a:latin typeface="Comic Sans MS"/>
                <a:ea typeface="Comic Sans MS"/>
                <a:cs typeface="Comic Sans MS"/>
                <a:sym typeface="Comic Sans MS"/>
              </a:rPr>
              <a:t>I have looked at the life of a child to see how they are helped by Christian Aid.  </a:t>
            </a:r>
            <a:endParaRPr sz="4267" b="1" kern="0">
              <a:solidFill>
                <a:srgbClr val="FFFF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10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000"/>
                                        <p:tgtEl>
                                          <p:spTgt spid="1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81B2CA-CC6C-45E1-9495-4757EA2C812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Hometime</a:t>
            </a:r>
          </a:p>
        </p:txBody>
      </p:sp>
    </p:spTree>
    <p:extLst>
      <p:ext uri="{BB962C8B-B14F-4D97-AF65-F5344CB8AC3E}">
        <p14:creationId xmlns:p14="http://schemas.microsoft.com/office/powerpoint/2010/main" val="291231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885" y="2185308"/>
            <a:ext cx="6462320" cy="2487384"/>
          </a:xfrm>
          <a:prstGeom prst="rect">
            <a:avLst/>
          </a:prstGeom>
        </p:spPr>
      </p:pic>
    </p:spTree>
    <p:extLst>
      <p:ext uri="{BB962C8B-B14F-4D97-AF65-F5344CB8AC3E}">
        <p14:creationId xmlns:p14="http://schemas.microsoft.com/office/powerpoint/2010/main" val="346363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3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7497474" cy="4832092"/>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40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12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52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84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3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7497474" cy="4832092"/>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40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12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52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84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7 </a:t>
            </a:r>
            <a:r>
              <a:rPr lang="en-GB" sz="2800" dirty="0">
                <a:solidFill>
                  <a:prstClr val="black"/>
                </a:solidFill>
                <a:latin typeface="Cambria Math" panose="02040503050406030204" pitchFamily="18" charset="0"/>
                <a:ea typeface="Cambria Math" panose="02040503050406030204" pitchFamily="18" charset="0"/>
                <a:cs typeface="Calibri" panose="020F0502020204030204" pitchFamily="34" charset="0"/>
              </a:rPr>
              <a:t>=</a:t>
            </a:r>
            <a:r>
              <a:rPr lang="en-GB" sz="2800" dirty="0">
                <a:solidFill>
                  <a:prstClr val="black"/>
                </a:solidFill>
                <a:latin typeface="Calibri" panose="020F0502020204030204" pitchFamily="34" charset="0"/>
                <a:cs typeface="Calibri" panose="020F0502020204030204" pitchFamily="34" charset="0"/>
              </a:rPr>
              <a:t> </a:t>
            </a:r>
          </a:p>
          <a:p>
            <a:pPr defTabSz="457200"/>
            <a:endParaRPr lang="en-GB" sz="280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4700354" y="334776"/>
            <a:ext cx="55015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10</a:t>
            </a:r>
          </a:p>
        </p:txBody>
      </p:sp>
      <p:sp>
        <p:nvSpPr>
          <p:cNvPr id="6" name="TextBox 5"/>
          <p:cNvSpPr txBox="1"/>
          <p:nvPr/>
        </p:nvSpPr>
        <p:spPr>
          <a:xfrm>
            <a:off x="4577677" y="1604776"/>
            <a:ext cx="367408"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3</a:t>
            </a:r>
          </a:p>
        </p:txBody>
      </p:sp>
      <p:sp>
        <p:nvSpPr>
          <p:cNvPr id="7" name="TextBox 6"/>
          <p:cNvSpPr txBox="1"/>
          <p:nvPr/>
        </p:nvSpPr>
        <p:spPr>
          <a:xfrm>
            <a:off x="4608021" y="2874776"/>
            <a:ext cx="55015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13</a:t>
            </a:r>
          </a:p>
        </p:txBody>
      </p:sp>
      <p:sp>
        <p:nvSpPr>
          <p:cNvPr id="8" name="TextBox 7"/>
          <p:cNvSpPr txBox="1"/>
          <p:nvPr/>
        </p:nvSpPr>
        <p:spPr>
          <a:xfrm>
            <a:off x="4561506" y="4173804"/>
            <a:ext cx="550151" cy="523220"/>
          </a:xfrm>
          <a:prstGeom prst="rect">
            <a:avLst/>
          </a:prstGeom>
          <a:noFill/>
        </p:spPr>
        <p:txBody>
          <a:bodyPr wrap="none" rtlCol="0">
            <a:spAutoFit/>
          </a:bodyPr>
          <a:lstStyle/>
          <a:p>
            <a:pPr defTabSz="457200"/>
            <a:r>
              <a:rPr lang="en-GB" sz="2800" dirty="0">
                <a:solidFill>
                  <a:srgbClr val="0070C0"/>
                </a:solidFill>
                <a:latin typeface="Calibri" panose="020F0502020204030204"/>
              </a:rPr>
              <a:t>12</a:t>
            </a:r>
          </a:p>
        </p:txBody>
      </p:sp>
    </p:spTree>
    <p:custDataLst>
      <p:tags r:id="rId1"/>
    </p:custDataLst>
    <p:extLst>
      <p:ext uri="{BB962C8B-B14F-4D97-AF65-F5344CB8AC3E}">
        <p14:creationId xmlns:p14="http://schemas.microsoft.com/office/powerpoint/2010/main" val="24262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9|4.3|7.9"/>
</p:tagLst>
</file>

<file path=ppt/tags/tag2.xml><?xml version="1.0" encoding="utf-8"?>
<p:tagLst xmlns:a="http://schemas.openxmlformats.org/drawingml/2006/main" xmlns:r="http://schemas.openxmlformats.org/officeDocument/2006/relationships" xmlns:p="http://schemas.openxmlformats.org/presentationml/2006/main">
  <p:tag name="TIMING" val="|7.7|4.9"/>
</p:tagLst>
</file>

<file path=ppt/tags/tag3.xml><?xml version="1.0" encoding="utf-8"?>
<p:tagLst xmlns:a="http://schemas.openxmlformats.org/drawingml/2006/main" xmlns:r="http://schemas.openxmlformats.org/officeDocument/2006/relationships" xmlns:p="http://schemas.openxmlformats.org/presentationml/2006/main">
  <p:tag name="TIMING" val="|1.2|3.8|22.4|6.7|6.3"/>
</p:tagLst>
</file>

<file path=ppt/tags/tag4.xml><?xml version="1.0" encoding="utf-8"?>
<p:tagLst xmlns:a="http://schemas.openxmlformats.org/drawingml/2006/main" xmlns:r="http://schemas.openxmlformats.org/officeDocument/2006/relationships" xmlns:p="http://schemas.openxmlformats.org/presentationml/2006/main">
  <p:tag name="TIMING" val="|4.8|6.4|7.3|10.1|6.8|12.2|0.8|0.8|5.8"/>
</p:tagLst>
</file>

<file path=ppt/tags/tag5.xml><?xml version="1.0" encoding="utf-8"?>
<p:tagLst xmlns:a="http://schemas.openxmlformats.org/drawingml/2006/main" xmlns:r="http://schemas.openxmlformats.org/officeDocument/2006/relationships" xmlns:p="http://schemas.openxmlformats.org/presentationml/2006/main">
  <p:tag name="TIMING" val="|11.3|4.3|6.2|0.8|14.7|1.1|12.2|3.1|3.1|2.6|1.2"/>
</p:tagLst>
</file>

<file path=ppt/tags/tag6.xml><?xml version="1.0" encoding="utf-8"?>
<p:tagLst xmlns:a="http://schemas.openxmlformats.org/drawingml/2006/main" xmlns:r="http://schemas.openxmlformats.org/officeDocument/2006/relationships" xmlns:p="http://schemas.openxmlformats.org/presentationml/2006/main">
  <p:tag name="TIMING" val="|13.6|5.9|4.3|2.3|9.9|4.4"/>
</p:tagLst>
</file>

<file path=ppt/tags/tag7.xml><?xml version="1.0" encoding="utf-8"?>
<p:tagLst xmlns:a="http://schemas.openxmlformats.org/drawingml/2006/main" xmlns:r="http://schemas.openxmlformats.org/officeDocument/2006/relationships" xmlns:p="http://schemas.openxmlformats.org/presentationml/2006/main">
  <p:tag name="TIMING" val="|6.2|3.6|11.4|1|1|1.2|8.1|14.6|1.6|2|1.8|2.3|1.4|6|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1617</Words>
  <Application>Microsoft Office PowerPoint</Application>
  <PresentationFormat>Widescreen</PresentationFormat>
  <Paragraphs>265</Paragraphs>
  <Slides>52</Slides>
  <Notes>12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52</vt:i4>
      </vt:variant>
    </vt:vector>
  </HeadingPairs>
  <TitlesOfParts>
    <vt:vector size="70" baseType="lpstr">
      <vt:lpstr>Arial</vt:lpstr>
      <vt:lpstr>Calibri</vt:lpstr>
      <vt:lpstr>Calibri Light</vt:lpstr>
      <vt:lpstr>Cambria Math</vt:lpstr>
      <vt:lpstr>Comic Sans MS</vt:lpstr>
      <vt:lpstr>KG Primary Penmanship</vt:lpstr>
      <vt:lpstr>Stick&amp;BallRegular</vt:lpstr>
      <vt:lpstr>Twinkl</vt:lpstr>
      <vt:lpstr>Twinkl SemiBold</vt:lpstr>
      <vt:lpstr>Office Theme</vt:lpstr>
      <vt:lpstr>Title slide</vt:lpstr>
      <vt:lpstr>Get ready title</vt:lpstr>
      <vt:lpstr>Get ready questions</vt:lpstr>
      <vt:lpstr>Let's learn title</vt:lpstr>
      <vt:lpstr>Let's learn slides</vt:lpstr>
      <vt:lpstr>Your turn</vt:lpstr>
      <vt:lpstr>1_Office Theme</vt:lpstr>
      <vt:lpstr>Simple Light</vt:lpstr>
      <vt:lpstr>Monday 1st February 2021</vt:lpstr>
      <vt:lpstr>Morning Job – Spellings and Mental Maths</vt:lpstr>
      <vt:lpstr>Rockstars</vt:lpstr>
      <vt:lpstr>Maths</vt:lpstr>
      <vt:lpstr>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1 - 4 on the worksheet</vt:lpstr>
      <vt:lpstr>PowerPoint Presentation</vt:lpstr>
      <vt:lpstr>PowerPoint Presentation</vt:lpstr>
      <vt:lpstr>PowerPoint Presentation</vt:lpstr>
      <vt:lpstr>Have a go at questions  5 - 9 on the worksheet</vt:lpstr>
      <vt:lpstr>PowerPoint Presentation</vt:lpstr>
      <vt:lpstr>PowerPoint Presentation</vt:lpstr>
      <vt:lpstr>Break </vt:lpstr>
      <vt:lpstr>English</vt:lpstr>
      <vt:lpstr>Brightstorm Chapter 21 – Grave News</vt:lpstr>
      <vt:lpstr>PowerPoint Presentation</vt:lpstr>
      <vt:lpstr>PowerPoint Presentation</vt:lpstr>
      <vt:lpstr>Activity</vt:lpstr>
      <vt:lpstr>PowerPoint Presentation</vt:lpstr>
      <vt:lpstr>A newspaper report needs to…</vt:lpstr>
      <vt:lpstr>The Essentials First</vt:lpstr>
      <vt:lpstr>Structure of a newspaper report</vt:lpstr>
      <vt:lpstr>Headline</vt:lpstr>
      <vt:lpstr>Byline</vt:lpstr>
      <vt:lpstr>Lead</vt:lpstr>
      <vt:lpstr>Body</vt:lpstr>
      <vt:lpstr>Tail</vt:lpstr>
      <vt:lpstr>Example</vt:lpstr>
      <vt:lpstr>Get It Right!</vt:lpstr>
      <vt:lpstr>Today’s Activity - </vt:lpstr>
      <vt:lpstr>Lunch</vt:lpstr>
      <vt:lpstr>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1st February 2021</dc:title>
  <dc:creator>jack.hall-1</dc:creator>
  <cp:lastModifiedBy>jack.hall-1</cp:lastModifiedBy>
  <cp:revision>6</cp:revision>
  <dcterms:created xsi:type="dcterms:W3CDTF">2021-01-30T10:00:28Z</dcterms:created>
  <dcterms:modified xsi:type="dcterms:W3CDTF">2021-01-31T17:56:37Z</dcterms:modified>
</cp:coreProperties>
</file>