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slideLayouts/slideLayout8.xml" ContentType="application/vnd.openxmlformats-officedocument.presentationml.slideLayout+xml"/>
  <Override PartName="/ppt/theme/theme5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6.xml" ContentType="application/vnd.openxmlformats-officedocument.theme+xml"/>
  <Override PartName="/ppt/slideLayouts/slideLayout11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4"/>
    <p:sldMasterId id="2147483671" r:id="rId5"/>
    <p:sldMasterId id="2147483673" r:id="rId6"/>
    <p:sldMasterId id="2147483675" r:id="rId7"/>
    <p:sldMasterId id="2147483677" r:id="rId8"/>
    <p:sldMasterId id="2147483679" r:id="rId9"/>
    <p:sldMasterId id="2147483682" r:id="rId10"/>
  </p:sldMasterIdLst>
  <p:notesMasterIdLst>
    <p:notesMasterId r:id="rId38"/>
  </p:notesMasterIdLst>
  <p:sldIdLst>
    <p:sldId id="256" r:id="rId11"/>
    <p:sldId id="326" r:id="rId12"/>
    <p:sldId id="296" r:id="rId13"/>
    <p:sldId id="257" r:id="rId14"/>
    <p:sldId id="320" r:id="rId15"/>
    <p:sldId id="319" r:id="rId16"/>
    <p:sldId id="297" r:id="rId17"/>
    <p:sldId id="298" r:id="rId18"/>
    <p:sldId id="307" r:id="rId19"/>
    <p:sldId id="299" r:id="rId20"/>
    <p:sldId id="300" r:id="rId21"/>
    <p:sldId id="308" r:id="rId22"/>
    <p:sldId id="304" r:id="rId23"/>
    <p:sldId id="310" r:id="rId24"/>
    <p:sldId id="301" r:id="rId25"/>
    <p:sldId id="321" r:id="rId26"/>
    <p:sldId id="322" r:id="rId27"/>
    <p:sldId id="309" r:id="rId28"/>
    <p:sldId id="311" r:id="rId29"/>
    <p:sldId id="312" r:id="rId30"/>
    <p:sldId id="313" r:id="rId31"/>
    <p:sldId id="314" r:id="rId32"/>
    <p:sldId id="315" r:id="rId33"/>
    <p:sldId id="316" r:id="rId34"/>
    <p:sldId id="323" r:id="rId35"/>
    <p:sldId id="324" r:id="rId36"/>
    <p:sldId id="325" r:id="rId3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 Shutkever" initials="SS" lastIdx="1" clrIdx="0">
    <p:extLst>
      <p:ext uri="{19B8F6BF-5375-455C-9EA6-DF929625EA0E}">
        <p15:presenceInfo xmlns:p15="http://schemas.microsoft.com/office/powerpoint/2012/main" userId="Sam Shutkev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BC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8" autoAdjust="0"/>
    <p:restoredTop sz="94694"/>
  </p:normalViewPr>
  <p:slideViewPr>
    <p:cSldViewPr snapToGrid="0" snapToObjects="1">
      <p:cViewPr varScale="1">
        <p:scale>
          <a:sx n="116" d="100"/>
          <a:sy n="116" d="100"/>
        </p:scale>
        <p:origin x="352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commentAuthors" Target="commentAuthors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tableStyles" Target="tableStyles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D1BE4B4D-D867-492E-97B2-A4C94167F287}" type="datetimeFigureOut">
              <a:rPr lang="en-GB" smtClean="0"/>
              <a:pPr/>
              <a:t>24/01/2021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9A63A521-224D-4C95-824A-3CEFF92EB90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0477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491300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a88ed9706d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" name="Google Shape;60;ga88ed9706d_0_47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621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511188"/>
            <a:ext cx="5950424" cy="17878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KG Primary Penmanship" panose="02000506000000020003" pitchFamily="2" charset="0"/>
              </a:defRPr>
            </a:lvl1pPr>
          </a:lstStyle>
          <a:p>
            <a:r>
              <a:rPr lang="en-US" dirty="0"/>
              <a:t>TITLE – in caps and saved as a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8818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latin typeface="+mn-lt"/>
              </a:defRPr>
            </a:lvl1pPr>
          </a:lstStyle>
          <a:p>
            <a:r>
              <a:rPr lang="en-US" dirty="0"/>
              <a:t>Have a go at questions 	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4947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9059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24/01/2021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1270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572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0" y="522867"/>
            <a:ext cx="8520600" cy="358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5187200"/>
            <a:ext cx="8520600" cy="94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en-GB" smtClean="0"/>
              <a:pPr algn="r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2474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0854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1090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1700" y="390467"/>
            <a:ext cx="8520600" cy="10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311700" y="1638233"/>
            <a:ext cx="8520600" cy="44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en-GB" smtClean="0"/>
              <a:pPr algn="r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2224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9737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4638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sz="4000" u="none"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	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4045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7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8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jp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EDCB3-CC60-E94C-B25C-4D771CB6495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281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84" r:id="rId2"/>
    <p:sldLayoutId id="2147483685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2C252DA-A0E8-6A49-900E-07188D62BB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520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D3D08606-BA4C-8046-935F-20760BC2766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062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86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sign with white text&#10;&#10;Description automatically generated">
            <a:extLst>
              <a:ext uri="{FF2B5EF4-FFF2-40B4-BE49-F238E27FC236}">
                <a16:creationId xmlns:a16="http://schemas.microsoft.com/office/drawing/2014/main" id="{E7898E14-59E6-7D4D-8006-F74307CCB9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657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55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A3B0A72-DFF8-FC43-8B3B-B0D9C1468E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34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27FE0188-803D-CF41-A7C4-56C7E1D1B2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424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5.png"/><Relationship Id="rId3" Type="http://schemas.openxmlformats.org/officeDocument/2006/relationships/image" Target="../media/image28.png"/><Relationship Id="rId7" Type="http://schemas.openxmlformats.org/officeDocument/2006/relationships/image" Target="../media/image31.png"/><Relationship Id="rId12" Type="http://schemas.openxmlformats.org/officeDocument/2006/relationships/image" Target="../media/image34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4.xml"/><Relationship Id="rId6" Type="http://schemas.openxmlformats.org/officeDocument/2006/relationships/image" Target="../media/image30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24.png"/><Relationship Id="rId4" Type="http://schemas.openxmlformats.org/officeDocument/2006/relationships/image" Target="../media/image29.png"/><Relationship Id="rId9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7.png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5.xml"/><Relationship Id="rId6" Type="http://schemas.openxmlformats.org/officeDocument/2006/relationships/image" Target="../media/image28.png"/><Relationship Id="rId5" Type="http://schemas.openxmlformats.org/officeDocument/2006/relationships/image" Target="../media/image31.png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23.png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6.xml"/><Relationship Id="rId6" Type="http://schemas.openxmlformats.org/officeDocument/2006/relationships/image" Target="../media/image26.png"/><Relationship Id="rId5" Type="http://schemas.openxmlformats.org/officeDocument/2006/relationships/image" Target="../media/image24.png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7.png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7.xml"/><Relationship Id="rId6" Type="http://schemas.openxmlformats.org/officeDocument/2006/relationships/image" Target="../media/image29.png"/><Relationship Id="rId5" Type="http://schemas.openxmlformats.org/officeDocument/2006/relationships/image" Target="../media/image32.png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00.png"/><Relationship Id="rId3" Type="http://schemas.openxmlformats.org/officeDocument/2006/relationships/image" Target="../media/image27.png"/><Relationship Id="rId7" Type="http://schemas.openxmlformats.org/officeDocument/2006/relationships/image" Target="../media/image24.png"/><Relationship Id="rId12" Type="http://schemas.openxmlformats.org/officeDocument/2006/relationships/image" Target="../media/image290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8.xml"/><Relationship Id="rId6" Type="http://schemas.openxmlformats.org/officeDocument/2006/relationships/image" Target="../media/image26.png"/><Relationship Id="rId5" Type="http://schemas.openxmlformats.org/officeDocument/2006/relationships/image" Target="../media/image31.png"/><Relationship Id="rId15" Type="http://schemas.openxmlformats.org/officeDocument/2006/relationships/image" Target="../media/image320.png"/><Relationship Id="rId4" Type="http://schemas.openxmlformats.org/officeDocument/2006/relationships/image" Target="../media/image40.png"/><Relationship Id="rId9" Type="http://schemas.openxmlformats.org/officeDocument/2006/relationships/image" Target="../media/image23.png"/><Relationship Id="rId14" Type="http://schemas.openxmlformats.org/officeDocument/2006/relationships/image" Target="../media/image31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350.png"/><Relationship Id="rId3" Type="http://schemas.openxmlformats.org/officeDocument/2006/relationships/image" Target="../media/image40.png"/><Relationship Id="rId7" Type="http://schemas.openxmlformats.org/officeDocument/2006/relationships/image" Target="../media/image32.png"/><Relationship Id="rId12" Type="http://schemas.openxmlformats.org/officeDocument/2006/relationships/image" Target="../media/image340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9.xml"/><Relationship Id="rId6" Type="http://schemas.openxmlformats.org/officeDocument/2006/relationships/image" Target="../media/image24.png"/><Relationship Id="rId11" Type="http://schemas.openxmlformats.org/officeDocument/2006/relationships/image" Target="../media/image330.png"/><Relationship Id="rId5" Type="http://schemas.openxmlformats.org/officeDocument/2006/relationships/image" Target="../media/image26.png"/><Relationship Id="rId4" Type="http://schemas.openxmlformats.org/officeDocument/2006/relationships/image" Target="../media/image31.png"/><Relationship Id="rId14" Type="http://schemas.openxmlformats.org/officeDocument/2006/relationships/image" Target="../media/image36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380.png"/><Relationship Id="rId3" Type="http://schemas.openxmlformats.org/officeDocument/2006/relationships/image" Target="../media/image40.png"/><Relationship Id="rId7" Type="http://schemas.openxmlformats.org/officeDocument/2006/relationships/image" Target="../media/image32.png"/><Relationship Id="rId12" Type="http://schemas.openxmlformats.org/officeDocument/2006/relationships/image" Target="../media/image370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0.xml"/><Relationship Id="rId6" Type="http://schemas.openxmlformats.org/officeDocument/2006/relationships/image" Target="../media/image24.png"/><Relationship Id="rId11" Type="http://schemas.openxmlformats.org/officeDocument/2006/relationships/image" Target="../media/image330.png"/><Relationship Id="rId5" Type="http://schemas.openxmlformats.org/officeDocument/2006/relationships/image" Target="../media/image26.png"/><Relationship Id="rId4" Type="http://schemas.openxmlformats.org/officeDocument/2006/relationships/image" Target="../media/image31.png"/><Relationship Id="rId14" Type="http://schemas.openxmlformats.org/officeDocument/2006/relationships/image" Target="../media/image39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380.png"/><Relationship Id="rId3" Type="http://schemas.openxmlformats.org/officeDocument/2006/relationships/image" Target="../media/image40.png"/><Relationship Id="rId7" Type="http://schemas.openxmlformats.org/officeDocument/2006/relationships/image" Target="../media/image32.png"/><Relationship Id="rId12" Type="http://schemas.openxmlformats.org/officeDocument/2006/relationships/image" Target="../media/image370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1.xml"/><Relationship Id="rId6" Type="http://schemas.openxmlformats.org/officeDocument/2006/relationships/image" Target="../media/image24.png"/><Relationship Id="rId11" Type="http://schemas.openxmlformats.org/officeDocument/2006/relationships/image" Target="../media/image400.png"/><Relationship Id="rId5" Type="http://schemas.openxmlformats.org/officeDocument/2006/relationships/image" Target="../media/image26.png"/><Relationship Id="rId4" Type="http://schemas.openxmlformats.org/officeDocument/2006/relationships/image" Target="../media/image31.png"/><Relationship Id="rId14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42.png"/><Relationship Id="rId3" Type="http://schemas.openxmlformats.org/officeDocument/2006/relationships/image" Target="../media/image40.png"/><Relationship Id="rId7" Type="http://schemas.openxmlformats.org/officeDocument/2006/relationships/image" Target="../media/image32.png"/><Relationship Id="rId12" Type="http://schemas.openxmlformats.org/officeDocument/2006/relationships/image" Target="../media/image340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2.xml"/><Relationship Id="rId6" Type="http://schemas.openxmlformats.org/officeDocument/2006/relationships/image" Target="../media/image24.png"/><Relationship Id="rId11" Type="http://schemas.openxmlformats.org/officeDocument/2006/relationships/image" Target="../media/image330.png"/><Relationship Id="rId5" Type="http://schemas.openxmlformats.org/officeDocument/2006/relationships/image" Target="../media/image26.png"/><Relationship Id="rId4" Type="http://schemas.openxmlformats.org/officeDocument/2006/relationships/image" Target="../media/image31.png"/><Relationship Id="rId14" Type="http://schemas.openxmlformats.org/officeDocument/2006/relationships/image" Target="../media/image4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vimeo.com/497345587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>
            <a:spLocks noGrp="1"/>
          </p:cNvSpPr>
          <p:nvPr>
            <p:ph type="ctrTitle"/>
          </p:nvPr>
        </p:nvSpPr>
        <p:spPr>
          <a:xfrm>
            <a:off x="311700" y="1249400"/>
            <a:ext cx="8520600" cy="26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GB" dirty="0"/>
              <a:t>Monday 25</a:t>
            </a:r>
            <a:r>
              <a:rPr lang="en-GB" baseline="30000" dirty="0"/>
              <a:t>th</a:t>
            </a:r>
            <a:r>
              <a:rPr lang="en-GB" dirty="0"/>
              <a:t> January </a:t>
            </a:r>
            <a:endParaRPr dirty="0"/>
          </a:p>
        </p:txBody>
      </p:sp>
      <p:sp>
        <p:nvSpPr>
          <p:cNvPr id="57" name="Google Shape;57;p13"/>
          <p:cNvSpPr txBox="1">
            <a:spLocks noGrp="1"/>
          </p:cNvSpPr>
          <p:nvPr>
            <p:ph type="subTitle" idx="1"/>
          </p:nvPr>
        </p:nvSpPr>
        <p:spPr>
          <a:xfrm>
            <a:off x="311700" y="4747650"/>
            <a:ext cx="8520600" cy="7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/>
            <a:r>
              <a:rPr lang="en-GB" dirty="0"/>
              <a:t>25.01.21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717680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54667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056" y="4752605"/>
            <a:ext cx="2141844" cy="11844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1531" y="-15810"/>
            <a:ext cx="749747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Which of these represent £14?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		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410" y="4851972"/>
            <a:ext cx="2025005" cy="10390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265" y="5136146"/>
            <a:ext cx="885337" cy="78880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0791" y="5146106"/>
            <a:ext cx="885337" cy="78880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992" y="4576572"/>
            <a:ext cx="885337" cy="78880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106" y="4582702"/>
            <a:ext cx="885337" cy="78880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108" y="5195930"/>
            <a:ext cx="776831" cy="684481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6359866" y="846951"/>
            <a:ext cx="1605736" cy="2671927"/>
            <a:chOff x="5774878" y="569249"/>
            <a:chExt cx="2060916" cy="3429341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75811" y="580146"/>
              <a:ext cx="1001537" cy="113570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15410" y="569249"/>
              <a:ext cx="1001537" cy="113570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74878" y="1961015"/>
              <a:ext cx="1001537" cy="113570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86826" y="2824251"/>
              <a:ext cx="1001537" cy="1135700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07102" y="1289995"/>
              <a:ext cx="1001537" cy="1135700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7871" y="2862890"/>
              <a:ext cx="1001537" cy="1135700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4257" y="1987053"/>
              <a:ext cx="1001537" cy="1135700"/>
            </a:xfrm>
            <a:prstGeom prst="rect">
              <a:avLst/>
            </a:prstGeom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154" y="1074835"/>
            <a:ext cx="1001537" cy="89233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175" y="1119029"/>
            <a:ext cx="892336" cy="82057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430" y="1119029"/>
            <a:ext cx="892336" cy="82057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2685" y="1119029"/>
            <a:ext cx="892336" cy="82057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940" y="1119029"/>
            <a:ext cx="892336" cy="82057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256" y="2785500"/>
            <a:ext cx="2141844" cy="118445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659" y="2460295"/>
            <a:ext cx="776831" cy="68448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378" y="2459885"/>
            <a:ext cx="776831" cy="68448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659" y="3495192"/>
            <a:ext cx="776831" cy="684481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7378" y="3494782"/>
            <a:ext cx="776831" cy="68448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1493" y="2623099"/>
            <a:ext cx="747045" cy="747045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667512" y="3295182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9627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056" y="4752605"/>
            <a:ext cx="2141844" cy="11844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1531" y="-15810"/>
            <a:ext cx="52756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Which of these represent £14?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		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410" y="4851972"/>
            <a:ext cx="2025005" cy="10390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265" y="5136146"/>
            <a:ext cx="885337" cy="78880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0791" y="5146106"/>
            <a:ext cx="885337" cy="78880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992" y="4576572"/>
            <a:ext cx="885337" cy="78880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106" y="4582702"/>
            <a:ext cx="885337" cy="78880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108" y="5195930"/>
            <a:ext cx="776831" cy="684481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6370406" y="843489"/>
            <a:ext cx="1605736" cy="2671927"/>
            <a:chOff x="5774878" y="569249"/>
            <a:chExt cx="2060916" cy="3429341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75811" y="580146"/>
              <a:ext cx="1001537" cy="113570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15410" y="569249"/>
              <a:ext cx="1001537" cy="113570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74878" y="1961015"/>
              <a:ext cx="1001537" cy="113570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86826" y="2824251"/>
              <a:ext cx="1001537" cy="1135700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07102" y="1289995"/>
              <a:ext cx="1001537" cy="1135700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7871" y="2862890"/>
              <a:ext cx="1001537" cy="1135700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4257" y="1987053"/>
              <a:ext cx="1001537" cy="1135700"/>
            </a:xfrm>
            <a:prstGeom prst="rect">
              <a:avLst/>
            </a:prstGeom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154" y="1074835"/>
            <a:ext cx="1001537" cy="89233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175" y="1119029"/>
            <a:ext cx="892336" cy="82057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430" y="1119029"/>
            <a:ext cx="892336" cy="82057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2685" y="1119029"/>
            <a:ext cx="892336" cy="82057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940" y="1119029"/>
            <a:ext cx="892336" cy="82057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256" y="2785500"/>
            <a:ext cx="2141844" cy="118445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659" y="2460295"/>
            <a:ext cx="776831" cy="68448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378" y="2459885"/>
            <a:ext cx="776831" cy="68448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659" y="3495192"/>
            <a:ext cx="776831" cy="684481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7378" y="3494782"/>
            <a:ext cx="776831" cy="684481"/>
          </a:xfrm>
          <a:prstGeom prst="rect">
            <a:avLst/>
          </a:prstGeom>
        </p:spPr>
      </p:pic>
      <p:sp>
        <p:nvSpPr>
          <p:cNvPr id="30" name="Rounded Rectangle 29"/>
          <p:cNvSpPr/>
          <p:nvPr/>
        </p:nvSpPr>
        <p:spPr>
          <a:xfrm>
            <a:off x="6320364" y="771413"/>
            <a:ext cx="1677037" cy="2810289"/>
          </a:xfrm>
          <a:prstGeom prst="roundRect">
            <a:avLst>
              <a:gd name="adj" fmla="val 42443"/>
            </a:avLst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Cross 30">
            <a:extLst>
              <a:ext uri="{FF2B5EF4-FFF2-40B4-BE49-F238E27FC236}">
                <a16:creationId xmlns:a16="http://schemas.microsoft.com/office/drawing/2014/main" id="{E7371F2E-6A80-7640-8F2A-5A9E3EE7416E}"/>
              </a:ext>
            </a:extLst>
          </p:cNvPr>
          <p:cNvSpPr/>
          <p:nvPr/>
        </p:nvSpPr>
        <p:spPr>
          <a:xfrm rot="2689915">
            <a:off x="3687175" y="985367"/>
            <a:ext cx="543587" cy="535115"/>
          </a:xfrm>
          <a:prstGeom prst="plus">
            <a:avLst>
              <a:gd name="adj" fmla="val 38066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Cross 31">
            <a:extLst>
              <a:ext uri="{FF2B5EF4-FFF2-40B4-BE49-F238E27FC236}">
                <a16:creationId xmlns:a16="http://schemas.microsoft.com/office/drawing/2014/main" id="{E7371F2E-6A80-7640-8F2A-5A9E3EE7416E}"/>
              </a:ext>
            </a:extLst>
          </p:cNvPr>
          <p:cNvSpPr/>
          <p:nvPr/>
        </p:nvSpPr>
        <p:spPr>
          <a:xfrm rot="2689915">
            <a:off x="4481837" y="4642872"/>
            <a:ext cx="543587" cy="535115"/>
          </a:xfrm>
          <a:prstGeom prst="plus">
            <a:avLst>
              <a:gd name="adj" fmla="val 38075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Cross 32">
            <a:extLst>
              <a:ext uri="{FF2B5EF4-FFF2-40B4-BE49-F238E27FC236}">
                <a16:creationId xmlns:a16="http://schemas.microsoft.com/office/drawing/2014/main" id="{E7371F2E-6A80-7640-8F2A-5A9E3EE7416E}"/>
              </a:ext>
            </a:extLst>
          </p:cNvPr>
          <p:cNvSpPr/>
          <p:nvPr/>
        </p:nvSpPr>
        <p:spPr>
          <a:xfrm rot="2689915">
            <a:off x="7382607" y="4822103"/>
            <a:ext cx="543587" cy="535115"/>
          </a:xfrm>
          <a:prstGeom prst="plus">
            <a:avLst>
              <a:gd name="adj" fmla="val 38814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L-shape 18">
            <a:extLst>
              <a:ext uri="{FF2B5EF4-FFF2-40B4-BE49-F238E27FC236}">
                <a16:creationId xmlns:a16="http://schemas.microsoft.com/office/drawing/2014/main" id="{2733F7A2-12B9-584C-95AF-F625C822A2E9}"/>
              </a:ext>
            </a:extLst>
          </p:cNvPr>
          <p:cNvSpPr/>
          <p:nvPr/>
        </p:nvSpPr>
        <p:spPr>
          <a:xfrm rot="2125914" flipH="1">
            <a:off x="7732066" y="1421646"/>
            <a:ext cx="285775" cy="535711"/>
          </a:xfrm>
          <a:prstGeom prst="corner">
            <a:avLst>
              <a:gd name="adj1" fmla="val 40283"/>
              <a:gd name="adj2" fmla="val 37708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2805314" y="2352888"/>
            <a:ext cx="3028150" cy="1910937"/>
          </a:xfrm>
          <a:prstGeom prst="roundRect">
            <a:avLst>
              <a:gd name="adj" fmla="val 34178"/>
            </a:avLst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L-shape 18">
            <a:extLst>
              <a:ext uri="{FF2B5EF4-FFF2-40B4-BE49-F238E27FC236}">
                <a16:creationId xmlns:a16="http://schemas.microsoft.com/office/drawing/2014/main" id="{2733F7A2-12B9-584C-95AF-F625C822A2E9}"/>
              </a:ext>
            </a:extLst>
          </p:cNvPr>
          <p:cNvSpPr/>
          <p:nvPr/>
        </p:nvSpPr>
        <p:spPr>
          <a:xfrm rot="2125914" flipH="1">
            <a:off x="5705639" y="2739413"/>
            <a:ext cx="285775" cy="535711"/>
          </a:xfrm>
          <a:prstGeom prst="corner">
            <a:avLst>
              <a:gd name="adj1" fmla="val 41646"/>
              <a:gd name="adj2" fmla="val 37956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91480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042" y="1353675"/>
            <a:ext cx="951709" cy="948210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501" y="3983700"/>
            <a:ext cx="1026792" cy="116433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91782" y="5207953"/>
            <a:ext cx="747045" cy="7470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94626" y="5350642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67512" y="295384"/>
            <a:ext cx="79800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prstClr val="black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Who has the most money</a:t>
            </a:r>
            <a:r>
              <a:rPr kumimoji="0" lang="en-GB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? 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Who has the </a:t>
            </a:r>
            <a:r>
              <a:rPr lang="en-GB" sz="2800" dirty="0" err="1">
                <a:solidFill>
                  <a:prstClr val="black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l</a:t>
            </a:r>
            <a:r>
              <a:rPr kumimoji="0" lang="en-GB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east?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		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500" y="1353675"/>
            <a:ext cx="951709" cy="94821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698" y="1327433"/>
            <a:ext cx="1000694" cy="100069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489" y="1353675"/>
            <a:ext cx="951709" cy="94821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242" y="1353675"/>
            <a:ext cx="951709" cy="94821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31" y="1353675"/>
            <a:ext cx="951709" cy="94821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343" y="1353675"/>
            <a:ext cx="951709" cy="94821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256" y="2583712"/>
            <a:ext cx="1119843" cy="1116354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898" y="2725625"/>
            <a:ext cx="997741" cy="917503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651" y="2610732"/>
            <a:ext cx="997741" cy="987275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6919" y="2660645"/>
            <a:ext cx="997741" cy="997741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632" y="4140504"/>
            <a:ext cx="965511" cy="850730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761" y="4025380"/>
            <a:ext cx="1026792" cy="1164337"/>
          </a:xfrm>
          <a:prstGeom prst="rect">
            <a:avLst/>
          </a:prstGeom>
        </p:spPr>
      </p:pic>
      <p:pic>
        <p:nvPicPr>
          <p:cNvPr id="52" name="Picture 51"/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8135" y="1353675"/>
            <a:ext cx="1159214" cy="846617"/>
          </a:xfrm>
          <a:prstGeom prst="rect">
            <a:avLst/>
          </a:prstGeom>
        </p:spPr>
      </p:pic>
      <p:pic>
        <p:nvPicPr>
          <p:cNvPr id="53" name="Picture 52"/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6103" y="2683402"/>
            <a:ext cx="1211895" cy="885092"/>
          </a:xfrm>
          <a:prstGeom prst="rect">
            <a:avLst/>
          </a:prstGeom>
        </p:spPr>
      </p:pic>
      <p:pic>
        <p:nvPicPr>
          <p:cNvPr id="54" name="Picture 53"/>
          <p:cNvPicPr/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5386" y="4070551"/>
            <a:ext cx="1325711" cy="968217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6823602" y="1615285"/>
            <a:ext cx="10632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50p</a:t>
            </a:r>
          </a:p>
        </p:txBody>
      </p:sp>
      <p:cxnSp>
        <p:nvCxnSpPr>
          <p:cNvPr id="57" name="Straight Connector 56"/>
          <p:cNvCxnSpPr/>
          <p:nvPr/>
        </p:nvCxnSpPr>
        <p:spPr>
          <a:xfrm flipH="1">
            <a:off x="3990799" y="2696392"/>
            <a:ext cx="528424" cy="93500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H="1">
            <a:off x="3264583" y="2805649"/>
            <a:ext cx="326571" cy="66657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H="1">
            <a:off x="2397900" y="2702592"/>
            <a:ext cx="383907" cy="87555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H="1">
            <a:off x="4869531" y="2870629"/>
            <a:ext cx="326571" cy="66657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5199702" y="4293049"/>
            <a:ext cx="10632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£5</a:t>
            </a:r>
          </a:p>
        </p:txBody>
      </p:sp>
      <p:cxnSp>
        <p:nvCxnSpPr>
          <p:cNvPr id="64" name="Straight Connector 63"/>
          <p:cNvCxnSpPr/>
          <p:nvPr/>
        </p:nvCxnSpPr>
        <p:spPr>
          <a:xfrm flipH="1">
            <a:off x="3204767" y="3995330"/>
            <a:ext cx="639063" cy="113285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H="1">
            <a:off x="4195400" y="4096897"/>
            <a:ext cx="529725" cy="95161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>
            <a:off x="2511917" y="4172085"/>
            <a:ext cx="401929" cy="80123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5822774" y="3037315"/>
            <a:ext cx="10632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73p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1374631" y="2119393"/>
            <a:ext cx="1502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Jack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1374631" y="3466012"/>
            <a:ext cx="1502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Amir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1405365" y="4932504"/>
            <a:ext cx="1502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Mo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713579" y="5582467"/>
            <a:ext cx="74794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Mo has the most money. Jack has the least.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	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	</a:t>
            </a:r>
          </a:p>
        </p:txBody>
      </p:sp>
      <p:sp>
        <p:nvSpPr>
          <p:cNvPr id="77" name="Rounded Rectangle 76"/>
          <p:cNvSpPr/>
          <p:nvPr/>
        </p:nvSpPr>
        <p:spPr>
          <a:xfrm>
            <a:off x="3017768" y="1529006"/>
            <a:ext cx="1109726" cy="64399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Rounded Rectangle 77"/>
          <p:cNvSpPr/>
          <p:nvPr/>
        </p:nvSpPr>
        <p:spPr>
          <a:xfrm>
            <a:off x="4163076" y="1518728"/>
            <a:ext cx="1109726" cy="64399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9" name="Rounded Rectangle 78"/>
          <p:cNvSpPr/>
          <p:nvPr/>
        </p:nvSpPr>
        <p:spPr>
          <a:xfrm>
            <a:off x="5313746" y="1518727"/>
            <a:ext cx="1109726" cy="64399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95527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 tmFilter="0, 0; .2, .5; .8, .5; 1, 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50" autoRev="1" fill="hold"/>
                                        <p:tgtEl>
                                          <p:spTgt spid="7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 tmFilter="0, 0; .2, .5; .8, .5; 1, 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250" autoRev="1" fill="hold"/>
                                        <p:tgtEl>
                                          <p:spTgt spid="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5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 tmFilter="0, 0; .2, .5; .8, .5; 1, 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250" autoRev="1" fill="hold"/>
                                        <p:tgtEl>
                                          <p:spTgt spid="7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5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5" grpId="0"/>
      <p:bldP spid="63" grpId="0"/>
      <p:bldP spid="71" grpId="0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1782" y="5207953"/>
            <a:ext cx="747045" cy="7470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94626" y="5350642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67512" y="323500"/>
            <a:ext cx="66208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Whitney is making 50p using only</a:t>
            </a:r>
            <a:r>
              <a:rPr kumimoji="0" lang="en-GB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silver coins.		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7221" y="4526578"/>
            <a:ext cx="1375243" cy="1695927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2649122" y="4370333"/>
            <a:ext cx="3647175" cy="1208244"/>
            <a:chOff x="3523360" y="2193062"/>
            <a:chExt cx="3135654" cy="1208244"/>
          </a:xfrm>
        </p:grpSpPr>
        <p:sp>
          <p:nvSpPr>
            <p:cNvPr id="18" name="Rounded Rectangular Callout 17"/>
            <p:cNvSpPr/>
            <p:nvPr/>
          </p:nvSpPr>
          <p:spPr>
            <a:xfrm>
              <a:off x="3523360" y="2193062"/>
              <a:ext cx="3135654" cy="846829"/>
            </a:xfrm>
            <a:prstGeom prst="wedgeRoundRectCallout">
              <a:avLst>
                <a:gd name="adj1" fmla="val -63398"/>
                <a:gd name="adj2" fmla="val 62378"/>
                <a:gd name="adj3" fmla="val 16667"/>
              </a:avLst>
            </a:prstGeom>
            <a:noFill/>
            <a:ln w="38100">
              <a:solidFill>
                <a:srgbClr val="EB589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631474" y="2200977"/>
              <a:ext cx="299475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/>
                <a:t>There are lots of different ways to do this.</a:t>
              </a: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162" y="1313083"/>
            <a:ext cx="1123157" cy="111965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6143" y="2461139"/>
            <a:ext cx="951709" cy="94821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2547" y="1313083"/>
            <a:ext cx="1038769" cy="92550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150" y="2887887"/>
            <a:ext cx="1000694" cy="100069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415" y="1320998"/>
            <a:ext cx="1038769" cy="92550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0283" y="1328913"/>
            <a:ext cx="1038769" cy="92550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9151" y="1336828"/>
            <a:ext cx="1038769" cy="92550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8019" y="1344743"/>
            <a:ext cx="1038769" cy="92550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008" y="2892494"/>
            <a:ext cx="1000694" cy="1000694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3875" y="2946595"/>
            <a:ext cx="1038769" cy="925508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1985" y="2461139"/>
            <a:ext cx="951709" cy="94821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7827" y="2461139"/>
            <a:ext cx="951709" cy="94821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3669" y="2461139"/>
            <a:ext cx="951709" cy="94821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9511" y="2461139"/>
            <a:ext cx="951709" cy="94821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6143" y="2991949"/>
            <a:ext cx="951709" cy="94821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1985" y="2991949"/>
            <a:ext cx="951709" cy="94821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7827" y="2991949"/>
            <a:ext cx="951709" cy="94821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3669" y="2991949"/>
            <a:ext cx="951709" cy="94821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9511" y="2991949"/>
            <a:ext cx="951709" cy="94821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63211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Have a go at questions </a:t>
            </a:r>
            <a:b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1 - 4 on the worksheet</a:t>
            </a:r>
          </a:p>
        </p:txBody>
      </p:sp>
    </p:spTree>
    <p:extLst>
      <p:ext uri="{BB962C8B-B14F-4D97-AF65-F5344CB8AC3E}">
        <p14:creationId xmlns:p14="http://schemas.microsoft.com/office/powerpoint/2010/main" val="37822426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282117" y="-253670"/>
            <a:ext cx="137072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668730" y="422146"/>
            <a:ext cx="484026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7532611" y="655140"/>
            <a:ext cx="515604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7017482" y="0"/>
            <a:ext cx="2126518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982258" y="6115501"/>
            <a:ext cx="1120884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1794CC7-5E38-F34D-BC5A-0849B61B4E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527" y="643467"/>
            <a:ext cx="8132945" cy="5571065"/>
          </a:xfrm>
          <a:prstGeom prst="rect">
            <a:avLst/>
          </a:prstGeom>
          <a:ln>
            <a:noFill/>
          </a:ln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703060" y="6453143"/>
            <a:ext cx="611177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6702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282117" y="-253670"/>
            <a:ext cx="137072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668730" y="422146"/>
            <a:ext cx="484026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7532611" y="655140"/>
            <a:ext cx="515604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7017482" y="0"/>
            <a:ext cx="2126518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982258" y="6115501"/>
            <a:ext cx="1120884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698BDE1-9E20-434A-983D-99ECF094CD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0" y="934466"/>
            <a:ext cx="8178799" cy="4989067"/>
          </a:xfrm>
          <a:prstGeom prst="rect">
            <a:avLst/>
          </a:prstGeom>
          <a:ln>
            <a:noFill/>
          </a:ln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703060" y="6453143"/>
            <a:ext cx="611177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8624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0243" y="2216014"/>
            <a:ext cx="1001537" cy="8923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578" y="1367279"/>
            <a:ext cx="1001537" cy="99841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2605" y="1538752"/>
            <a:ext cx="892336" cy="78625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907" y="1950769"/>
            <a:ext cx="892336" cy="78625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451" y="2216014"/>
            <a:ext cx="1041724" cy="95794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743" y="1778676"/>
            <a:ext cx="1026135" cy="102236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40708" y="4373040"/>
            <a:ext cx="19655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£2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16866" y="4373039"/>
            <a:ext cx="19655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66p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1530" y="-15810"/>
            <a:ext cx="66336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dirty="0">
              <a:solidFill>
                <a:prstClr val="black"/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cs typeface="Calibri" panose="020F0502020204030204" pitchFamily="34" charset="0"/>
              </a:rPr>
              <a:t>How</a:t>
            </a:r>
            <a:r>
              <a:rPr kumimoji="0" lang="en-GB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cs typeface="Calibri" panose="020F0502020204030204" pitchFamily="34" charset="0"/>
              </a:rPr>
              <a:t> much does Whitney have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		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7221" y="878387"/>
            <a:ext cx="1375243" cy="169592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34668" y="5065152"/>
            <a:ext cx="66336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dirty="0">
              <a:solidFill>
                <a:prstClr val="black"/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prstClr val="black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Whitney has £2 and 66p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		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00066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07407E-6 L 0.16841 0.1937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20" y="967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7037E-6 L 0.03437 0.2509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9" y="1254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4.44444E-6 L 0.10972 0.1983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86" y="9907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7.40741E-7 L 0.04288 0.3145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5" y="15718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2.96296E-6 L -0.2691 0.3048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55" y="15231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33333E-6 L -0.16527 0.2418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64" y="12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8343" y="5200538"/>
            <a:ext cx="747045" cy="7470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91187" y="5343227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10100" y="4373038"/>
            <a:ext cx="19655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£7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16866" y="4373039"/>
            <a:ext cx="19655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34p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1530" y="-15810"/>
            <a:ext cx="66336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dirty="0">
              <a:solidFill>
                <a:prstClr val="black"/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cs typeface="Calibri" panose="020F0502020204030204" pitchFamily="34" charset="0"/>
              </a:rPr>
              <a:t>How</a:t>
            </a:r>
            <a:r>
              <a:rPr kumimoji="0" lang="en-GB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cs typeface="Calibri" panose="020F0502020204030204" pitchFamily="34" charset="0"/>
              </a:rPr>
              <a:t> much does Rosie have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		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29" y="832169"/>
            <a:ext cx="1395823" cy="153352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847" y="2317349"/>
            <a:ext cx="948762" cy="93881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46" y="1761938"/>
            <a:ext cx="1064869" cy="120751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728" y="1085802"/>
            <a:ext cx="984862" cy="87747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902" y="1689646"/>
            <a:ext cx="1757772" cy="90194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895" y="2503439"/>
            <a:ext cx="984862" cy="87747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004" y="2665387"/>
            <a:ext cx="984862" cy="87747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847" y="1436546"/>
            <a:ext cx="948762" cy="93881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734668" y="5065152"/>
            <a:ext cx="66336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dirty="0">
              <a:solidFill>
                <a:prstClr val="black"/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prstClr val="black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Rosie has £7 and 34p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		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52305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 L 0.41389 0.17639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94" y="8819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59259E-6 L -0.09601 0.2326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9" y="1162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0.21355 0.3592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77" y="17963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96296E-6 L -0.39236 0.270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18" y="13519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81481E-6 L 0.01285 0.15254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2" y="7616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6 L 0.01441 0.12824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2" y="6412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22222E-6 L 0.50001 0.3048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0" y="15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2" grpId="0"/>
      <p:bldP spid="14" grpId="0"/>
      <p:bldP spid="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47AEA8-4339-6147-A8CF-D23E274DB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DMM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B15C2F-AC80-9B4A-87E9-4867B0812F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12" y="1312767"/>
            <a:ext cx="4328649" cy="5573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0FBEA34-79E1-6E49-BBEE-2BD8BF2C07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615" y="2011879"/>
            <a:ext cx="3114546" cy="4660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6EF5AC8-A9F9-5742-AF05-FE4BDC364D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700" y="2674640"/>
            <a:ext cx="2030340" cy="20914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B5442CB-89C0-7E42-82C9-41A5DDD0E6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1700" y="5609342"/>
            <a:ext cx="4222061" cy="8704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B538C9D-9EAC-AB4F-A3C1-51A9EAE68B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93442" y="1209143"/>
            <a:ext cx="4250558" cy="132202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54BFB73-7547-3E4B-BD0D-261C56FE018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31086" y="2983113"/>
            <a:ext cx="1859020" cy="230799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63B1AB1-4362-7D49-9126-C816D99D92F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45339" y="2983113"/>
            <a:ext cx="2786961" cy="218038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1E49C80-A0C1-2145-8B0A-ED67DD8C52E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29133" y="5343516"/>
            <a:ext cx="2786962" cy="1514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2052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1599" y="438492"/>
            <a:ext cx="747045" cy="7470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84443" y="581181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1530" y="-15810"/>
            <a:ext cx="66336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dirty="0">
              <a:solidFill>
                <a:prstClr val="black"/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noProof="0" dirty="0">
                <a:solidFill>
                  <a:prstClr val="black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Alex has these coins.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		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765" y="812014"/>
            <a:ext cx="1405916" cy="169592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709682" y="3595292"/>
            <a:ext cx="663366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dirty="0">
              <a:solidFill>
                <a:prstClr val="black"/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prstClr val="black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She drops one of her coins.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How</a:t>
            </a:r>
            <a:r>
              <a:rPr kumimoji="0" lang="en-GB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 much could she have left?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		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845" y="1308682"/>
            <a:ext cx="1225172" cy="122135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0654" y="1426314"/>
            <a:ext cx="1091586" cy="100380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878" y="1415535"/>
            <a:ext cx="1091586" cy="96181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495" y="1356375"/>
            <a:ext cx="1091586" cy="108013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8999" y="1414575"/>
            <a:ext cx="1133120" cy="1009571"/>
          </a:xfrm>
          <a:prstGeom prst="rect">
            <a:avLst/>
          </a:prstGeom>
        </p:spPr>
      </p:pic>
      <p:sp>
        <p:nvSpPr>
          <p:cNvPr id="24" name="Cross 23">
            <a:extLst>
              <a:ext uri="{FF2B5EF4-FFF2-40B4-BE49-F238E27FC236}">
                <a16:creationId xmlns:a16="http://schemas.microsoft.com/office/drawing/2014/main" id="{E7371F2E-6A80-7640-8F2A-5A9E3EE7416E}"/>
              </a:ext>
            </a:extLst>
          </p:cNvPr>
          <p:cNvSpPr/>
          <p:nvPr/>
        </p:nvSpPr>
        <p:spPr>
          <a:xfrm rot="2689915">
            <a:off x="2491320" y="1376638"/>
            <a:ext cx="543587" cy="535115"/>
          </a:xfrm>
          <a:prstGeom prst="plus">
            <a:avLst>
              <a:gd name="adj" fmla="val 38066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 flipH="1">
            <a:off x="5361310" y="1384526"/>
            <a:ext cx="612384" cy="111546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381727" y="2958098"/>
            <a:ext cx="13751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50p</a:t>
            </a:r>
          </a:p>
        </p:txBody>
      </p:sp>
      <p:cxnSp>
        <p:nvCxnSpPr>
          <p:cNvPr id="27" name="Straight Connector 26"/>
          <p:cNvCxnSpPr/>
          <p:nvPr/>
        </p:nvCxnSpPr>
        <p:spPr>
          <a:xfrm flipH="1">
            <a:off x="4368141" y="1384526"/>
            <a:ext cx="612384" cy="111546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3055114" y="2958098"/>
                <a:ext cx="13751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/>
                  <a:t> 10p</a:t>
                </a: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5114" y="2958098"/>
                <a:ext cx="1375154" cy="523220"/>
              </a:xfrm>
              <a:prstGeom prst="rect">
                <a:avLst/>
              </a:prstGeom>
              <a:blipFill>
                <a:blip r:embed="rId12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Connector 28"/>
          <p:cNvCxnSpPr/>
          <p:nvPr/>
        </p:nvCxnSpPr>
        <p:spPr>
          <a:xfrm flipH="1">
            <a:off x="3388383" y="1384526"/>
            <a:ext cx="612384" cy="111546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026517" y="2958098"/>
                <a:ext cx="13751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/>
                  <a:t> 2p</a:t>
                </a: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6517" y="2958098"/>
                <a:ext cx="1375154" cy="523220"/>
              </a:xfrm>
              <a:prstGeom prst="rect">
                <a:avLst/>
              </a:prstGeom>
              <a:blipFill>
                <a:blip r:embed="rId13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Connector 30"/>
          <p:cNvCxnSpPr/>
          <p:nvPr/>
        </p:nvCxnSpPr>
        <p:spPr>
          <a:xfrm flipH="1">
            <a:off x="6243547" y="1384526"/>
            <a:ext cx="612384" cy="111546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4812991" y="2974677"/>
                <a:ext cx="198753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/>
                  <a:t> 1p</a:t>
                </a: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2991" y="2974677"/>
                <a:ext cx="1987538" cy="523220"/>
              </a:xfrm>
              <a:prstGeom prst="rect">
                <a:avLst/>
              </a:prstGeom>
              <a:blipFill>
                <a:blip r:embed="rId14"/>
                <a:stretch>
                  <a:fillRect t="-1162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5663477" y="2987838"/>
                <a:ext cx="198753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63p </a:t>
                </a: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3477" y="2987838"/>
                <a:ext cx="1987538" cy="523220"/>
              </a:xfrm>
              <a:prstGeom prst="rect">
                <a:avLst/>
              </a:prstGeom>
              <a:blipFill>
                <a:blip r:embed="rId15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5174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18" grpId="0"/>
      <p:bldP spid="24" grpId="0" animBg="1"/>
      <p:bldP spid="6" grpId="0"/>
      <p:bldP spid="28" grpId="0"/>
      <p:bldP spid="30" grpId="0"/>
      <p:bldP spid="34" grpId="0"/>
      <p:bldP spid="3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681530" y="-15810"/>
            <a:ext cx="66336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dirty="0">
              <a:solidFill>
                <a:prstClr val="black"/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noProof="0" dirty="0">
                <a:solidFill>
                  <a:prstClr val="black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Alex has these coins.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		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765" y="812014"/>
            <a:ext cx="1405916" cy="169592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709682" y="3595292"/>
            <a:ext cx="663366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dirty="0">
              <a:solidFill>
                <a:prstClr val="black"/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prstClr val="black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She drops one of her coins.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How</a:t>
            </a:r>
            <a:r>
              <a:rPr kumimoji="0" lang="en-GB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 much could she have left?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		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845" y="1308682"/>
            <a:ext cx="1225172" cy="122135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0654" y="1426314"/>
            <a:ext cx="1091586" cy="100380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878" y="1415535"/>
            <a:ext cx="1091586" cy="96181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495" y="1356375"/>
            <a:ext cx="1091586" cy="108013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8999" y="1414575"/>
            <a:ext cx="1133120" cy="1009571"/>
          </a:xfrm>
          <a:prstGeom prst="rect">
            <a:avLst/>
          </a:prstGeom>
        </p:spPr>
      </p:pic>
      <p:sp>
        <p:nvSpPr>
          <p:cNvPr id="24" name="Cross 23">
            <a:extLst>
              <a:ext uri="{FF2B5EF4-FFF2-40B4-BE49-F238E27FC236}">
                <a16:creationId xmlns:a16="http://schemas.microsoft.com/office/drawing/2014/main" id="{E7371F2E-6A80-7640-8F2A-5A9E3EE7416E}"/>
              </a:ext>
            </a:extLst>
          </p:cNvPr>
          <p:cNvSpPr/>
          <p:nvPr/>
        </p:nvSpPr>
        <p:spPr>
          <a:xfrm rot="2689915">
            <a:off x="3501373" y="1200275"/>
            <a:ext cx="543587" cy="535115"/>
          </a:xfrm>
          <a:prstGeom prst="plus">
            <a:avLst>
              <a:gd name="adj" fmla="val 38066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 flipH="1">
            <a:off x="2428174" y="1308684"/>
            <a:ext cx="612384" cy="111546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871322" y="2931126"/>
            <a:ext cx="13751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£1</a:t>
            </a:r>
          </a:p>
        </p:txBody>
      </p:sp>
      <p:cxnSp>
        <p:nvCxnSpPr>
          <p:cNvPr id="27" name="Straight Connector 26"/>
          <p:cNvCxnSpPr/>
          <p:nvPr/>
        </p:nvCxnSpPr>
        <p:spPr>
          <a:xfrm flipH="1">
            <a:off x="4368141" y="1308684"/>
            <a:ext cx="612384" cy="111546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367537" y="2944612"/>
                <a:ext cx="13751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/>
                  <a:t> 50p</a:t>
                </a: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7537" y="2944612"/>
                <a:ext cx="1375154" cy="523220"/>
              </a:xfrm>
              <a:prstGeom prst="rect">
                <a:avLst/>
              </a:prstGeom>
              <a:blipFill>
                <a:blip r:embed="rId11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3338940" y="2944612"/>
                <a:ext cx="13751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/>
                  <a:t> 10p</a:t>
                </a: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8940" y="2944612"/>
                <a:ext cx="1375154" cy="523220"/>
              </a:xfrm>
              <a:prstGeom prst="rect">
                <a:avLst/>
              </a:prstGeom>
              <a:blipFill>
                <a:blip r:embed="rId12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Connector 30"/>
          <p:cNvCxnSpPr/>
          <p:nvPr/>
        </p:nvCxnSpPr>
        <p:spPr>
          <a:xfrm flipH="1">
            <a:off x="6278025" y="1355477"/>
            <a:ext cx="612384" cy="111546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4439314" y="2961191"/>
                <a:ext cx="337566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/>
                  <a:t> 1p</a:t>
                </a: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9314" y="2961191"/>
                <a:ext cx="3375663" cy="523220"/>
              </a:xfrm>
              <a:prstGeom prst="rect">
                <a:avLst/>
              </a:prstGeom>
              <a:blipFill>
                <a:blip r:embed="rId13"/>
                <a:stretch>
                  <a:fillRect t="-1162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Connector 25"/>
          <p:cNvCxnSpPr/>
          <p:nvPr/>
        </p:nvCxnSpPr>
        <p:spPr>
          <a:xfrm flipH="1">
            <a:off x="5378740" y="1308684"/>
            <a:ext cx="612384" cy="111546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5313576" y="2977770"/>
                <a:ext cx="337566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£1 and 61p </a:t>
                </a: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3576" y="2977770"/>
                <a:ext cx="3375663" cy="523220"/>
              </a:xfrm>
              <a:prstGeom prst="rect">
                <a:avLst/>
              </a:prstGeom>
              <a:blipFill>
                <a:blip r:embed="rId14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512601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6" grpId="0"/>
      <p:bldP spid="28" grpId="0"/>
      <p:bldP spid="30" grpId="0"/>
      <p:bldP spid="34" grpId="0"/>
      <p:bldP spid="3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681530" y="-15810"/>
            <a:ext cx="66336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dirty="0">
              <a:solidFill>
                <a:prstClr val="black"/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noProof="0" dirty="0">
                <a:solidFill>
                  <a:prstClr val="black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Alex has these coins.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		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765" y="812014"/>
            <a:ext cx="1405916" cy="169592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709682" y="3595292"/>
            <a:ext cx="663366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dirty="0">
              <a:solidFill>
                <a:prstClr val="black"/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prstClr val="black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She drops one of her coins.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How</a:t>
            </a:r>
            <a:r>
              <a:rPr kumimoji="0" lang="en-GB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 much could she have left?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		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845" y="1308682"/>
            <a:ext cx="1225172" cy="122135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0654" y="1426314"/>
            <a:ext cx="1091586" cy="100380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878" y="1415535"/>
            <a:ext cx="1091586" cy="96181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495" y="1356375"/>
            <a:ext cx="1091586" cy="108013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8999" y="1414575"/>
            <a:ext cx="1133120" cy="1009571"/>
          </a:xfrm>
          <a:prstGeom prst="rect">
            <a:avLst/>
          </a:prstGeom>
        </p:spPr>
      </p:pic>
      <p:sp>
        <p:nvSpPr>
          <p:cNvPr id="24" name="Cross 23">
            <a:extLst>
              <a:ext uri="{FF2B5EF4-FFF2-40B4-BE49-F238E27FC236}">
                <a16:creationId xmlns:a16="http://schemas.microsoft.com/office/drawing/2014/main" id="{E7371F2E-6A80-7640-8F2A-5A9E3EE7416E}"/>
              </a:ext>
            </a:extLst>
          </p:cNvPr>
          <p:cNvSpPr/>
          <p:nvPr/>
        </p:nvSpPr>
        <p:spPr>
          <a:xfrm rot="2689915">
            <a:off x="4456901" y="1282010"/>
            <a:ext cx="543587" cy="535115"/>
          </a:xfrm>
          <a:prstGeom prst="plus">
            <a:avLst>
              <a:gd name="adj" fmla="val 38066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 flipH="1">
            <a:off x="2428174" y="1308684"/>
            <a:ext cx="612384" cy="111546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871322" y="2931126"/>
            <a:ext cx="13751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£1</a:t>
            </a:r>
          </a:p>
        </p:txBody>
      </p:sp>
      <p:cxnSp>
        <p:nvCxnSpPr>
          <p:cNvPr id="27" name="Straight Connector 26"/>
          <p:cNvCxnSpPr/>
          <p:nvPr/>
        </p:nvCxnSpPr>
        <p:spPr>
          <a:xfrm flipH="1">
            <a:off x="3385980" y="1308684"/>
            <a:ext cx="612384" cy="111546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367537" y="2944612"/>
                <a:ext cx="13751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/>
                  <a:t> 50p</a:t>
                </a: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7537" y="2944612"/>
                <a:ext cx="1375154" cy="523220"/>
              </a:xfrm>
              <a:prstGeom prst="rect">
                <a:avLst/>
              </a:prstGeom>
              <a:blipFill>
                <a:blip r:embed="rId11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3338940" y="2944612"/>
                <a:ext cx="13751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/>
                  <a:t> 2p</a:t>
                </a: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8940" y="2944612"/>
                <a:ext cx="1375154" cy="523220"/>
              </a:xfrm>
              <a:prstGeom prst="rect">
                <a:avLst/>
              </a:prstGeom>
              <a:blipFill>
                <a:blip r:embed="rId12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Connector 30"/>
          <p:cNvCxnSpPr/>
          <p:nvPr/>
        </p:nvCxnSpPr>
        <p:spPr>
          <a:xfrm flipH="1">
            <a:off x="6260255" y="1321049"/>
            <a:ext cx="612384" cy="111546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4193652" y="2947543"/>
                <a:ext cx="337566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/>
                  <a:t> 1p</a:t>
                </a: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3652" y="2947543"/>
                <a:ext cx="3375663" cy="523220"/>
              </a:xfrm>
              <a:prstGeom prst="rect">
                <a:avLst/>
              </a:prstGeom>
              <a:blipFill>
                <a:blip r:embed="rId13"/>
                <a:stretch>
                  <a:fillRect t="-11765" b="-341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Connector 25"/>
          <p:cNvCxnSpPr/>
          <p:nvPr/>
        </p:nvCxnSpPr>
        <p:spPr>
          <a:xfrm flipH="1">
            <a:off x="5378740" y="1308684"/>
            <a:ext cx="612384" cy="111546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5067914" y="2964122"/>
                <a:ext cx="337566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£1 and 53p </a:t>
                </a: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7914" y="2964122"/>
                <a:ext cx="3375663" cy="523220"/>
              </a:xfrm>
              <a:prstGeom prst="rect">
                <a:avLst/>
              </a:prstGeom>
              <a:blipFill>
                <a:blip r:embed="rId14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374945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6" grpId="0"/>
      <p:bldP spid="28" grpId="0"/>
      <p:bldP spid="30" grpId="0"/>
      <p:bldP spid="34" grpId="0"/>
      <p:bldP spid="3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681530" y="-15810"/>
            <a:ext cx="66336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dirty="0">
              <a:solidFill>
                <a:prstClr val="black"/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noProof="0" dirty="0">
                <a:solidFill>
                  <a:prstClr val="black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Alex has these coins.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		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765" y="812014"/>
            <a:ext cx="1405916" cy="169592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709682" y="3595292"/>
            <a:ext cx="663366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dirty="0">
              <a:solidFill>
                <a:prstClr val="black"/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prstClr val="black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She drops one of her coins.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How</a:t>
            </a:r>
            <a:r>
              <a:rPr kumimoji="0" lang="en-GB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 much could she have left?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		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845" y="1308682"/>
            <a:ext cx="1225172" cy="122135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0654" y="1426314"/>
            <a:ext cx="1091586" cy="100380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878" y="1415535"/>
            <a:ext cx="1091586" cy="96181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495" y="1356375"/>
            <a:ext cx="1091586" cy="108013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8999" y="1414575"/>
            <a:ext cx="1133120" cy="1009571"/>
          </a:xfrm>
          <a:prstGeom prst="rect">
            <a:avLst/>
          </a:prstGeom>
        </p:spPr>
      </p:pic>
      <p:sp>
        <p:nvSpPr>
          <p:cNvPr id="24" name="Cross 23">
            <a:extLst>
              <a:ext uri="{FF2B5EF4-FFF2-40B4-BE49-F238E27FC236}">
                <a16:creationId xmlns:a16="http://schemas.microsoft.com/office/drawing/2014/main" id="{E7371F2E-6A80-7640-8F2A-5A9E3EE7416E}"/>
              </a:ext>
            </a:extLst>
          </p:cNvPr>
          <p:cNvSpPr/>
          <p:nvPr/>
        </p:nvSpPr>
        <p:spPr>
          <a:xfrm rot="2689915">
            <a:off x="5482346" y="1200276"/>
            <a:ext cx="543587" cy="535115"/>
          </a:xfrm>
          <a:prstGeom prst="plus">
            <a:avLst>
              <a:gd name="adj" fmla="val 38066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 flipH="1">
            <a:off x="2428174" y="1308684"/>
            <a:ext cx="612384" cy="111546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871322" y="2931126"/>
            <a:ext cx="13751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£1</a:t>
            </a:r>
          </a:p>
        </p:txBody>
      </p:sp>
      <p:cxnSp>
        <p:nvCxnSpPr>
          <p:cNvPr id="27" name="Straight Connector 26"/>
          <p:cNvCxnSpPr/>
          <p:nvPr/>
        </p:nvCxnSpPr>
        <p:spPr>
          <a:xfrm flipH="1">
            <a:off x="3385980" y="1308684"/>
            <a:ext cx="612384" cy="111546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367537" y="2944612"/>
                <a:ext cx="13751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/>
                  <a:t> 10p</a:t>
                </a: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7537" y="2944612"/>
                <a:ext cx="1375154" cy="523220"/>
              </a:xfrm>
              <a:prstGeom prst="rect">
                <a:avLst/>
              </a:prstGeom>
              <a:blipFill>
                <a:blip r:embed="rId11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3338940" y="2944612"/>
                <a:ext cx="13751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/>
                  <a:t> 2p</a:t>
                </a: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8940" y="2944612"/>
                <a:ext cx="1375154" cy="523220"/>
              </a:xfrm>
              <a:prstGeom prst="rect">
                <a:avLst/>
              </a:prstGeom>
              <a:blipFill>
                <a:blip r:embed="rId12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Connector 30"/>
          <p:cNvCxnSpPr/>
          <p:nvPr/>
        </p:nvCxnSpPr>
        <p:spPr>
          <a:xfrm flipH="1">
            <a:off x="6320316" y="1321992"/>
            <a:ext cx="612384" cy="111546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4193652" y="2947543"/>
                <a:ext cx="337566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/>
                  <a:t> 1p</a:t>
                </a: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3652" y="2947543"/>
                <a:ext cx="3375663" cy="523220"/>
              </a:xfrm>
              <a:prstGeom prst="rect">
                <a:avLst/>
              </a:prstGeom>
              <a:blipFill>
                <a:blip r:embed="rId13"/>
                <a:stretch>
                  <a:fillRect t="-11765" b="-341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Connector 25"/>
          <p:cNvCxnSpPr/>
          <p:nvPr/>
        </p:nvCxnSpPr>
        <p:spPr>
          <a:xfrm flipH="1">
            <a:off x="4352265" y="1308684"/>
            <a:ext cx="612384" cy="111546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5067914" y="2964122"/>
                <a:ext cx="337566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£1 and 13p </a:t>
                </a: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7914" y="2964122"/>
                <a:ext cx="3375663" cy="523220"/>
              </a:xfrm>
              <a:prstGeom prst="rect">
                <a:avLst/>
              </a:prstGeom>
              <a:blipFill>
                <a:blip r:embed="rId14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401149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6" grpId="0"/>
      <p:bldP spid="28" grpId="0"/>
      <p:bldP spid="30" grpId="0"/>
      <p:bldP spid="34" grpId="0"/>
      <p:bldP spid="3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681530" y="-15810"/>
            <a:ext cx="66336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dirty="0">
              <a:solidFill>
                <a:prstClr val="black"/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noProof="0" dirty="0">
                <a:solidFill>
                  <a:prstClr val="black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Alex has these coins.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		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765" y="812014"/>
            <a:ext cx="1405916" cy="169592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709682" y="3595292"/>
            <a:ext cx="663366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dirty="0">
              <a:solidFill>
                <a:prstClr val="black"/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prstClr val="black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She drops one of her coins.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How</a:t>
            </a:r>
            <a:r>
              <a:rPr kumimoji="0" lang="en-GB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 much could she have left?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		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845" y="1308682"/>
            <a:ext cx="1225172" cy="122135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0654" y="1426314"/>
            <a:ext cx="1091586" cy="100380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878" y="1415535"/>
            <a:ext cx="1091586" cy="96181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495" y="1356375"/>
            <a:ext cx="1091586" cy="108013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8999" y="1414575"/>
            <a:ext cx="1133120" cy="1009571"/>
          </a:xfrm>
          <a:prstGeom prst="rect">
            <a:avLst/>
          </a:prstGeom>
        </p:spPr>
      </p:pic>
      <p:sp>
        <p:nvSpPr>
          <p:cNvPr id="24" name="Cross 23">
            <a:extLst>
              <a:ext uri="{FF2B5EF4-FFF2-40B4-BE49-F238E27FC236}">
                <a16:creationId xmlns:a16="http://schemas.microsoft.com/office/drawing/2014/main" id="{E7371F2E-6A80-7640-8F2A-5A9E3EE7416E}"/>
              </a:ext>
            </a:extLst>
          </p:cNvPr>
          <p:cNvSpPr/>
          <p:nvPr/>
        </p:nvSpPr>
        <p:spPr>
          <a:xfrm rot="2689915">
            <a:off x="6314841" y="1392419"/>
            <a:ext cx="543587" cy="535115"/>
          </a:xfrm>
          <a:prstGeom prst="plus">
            <a:avLst>
              <a:gd name="adj" fmla="val 38066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 flipH="1">
            <a:off x="2428174" y="1308684"/>
            <a:ext cx="612384" cy="111546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871322" y="2931126"/>
            <a:ext cx="13751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£1</a:t>
            </a:r>
          </a:p>
        </p:txBody>
      </p:sp>
      <p:cxnSp>
        <p:nvCxnSpPr>
          <p:cNvPr id="27" name="Straight Connector 26"/>
          <p:cNvCxnSpPr/>
          <p:nvPr/>
        </p:nvCxnSpPr>
        <p:spPr>
          <a:xfrm flipH="1">
            <a:off x="3385980" y="1308684"/>
            <a:ext cx="612384" cy="111546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367537" y="2944612"/>
                <a:ext cx="13751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/>
                  <a:t> 50p</a:t>
                </a: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7537" y="2944612"/>
                <a:ext cx="1375154" cy="523220"/>
              </a:xfrm>
              <a:prstGeom prst="rect">
                <a:avLst/>
              </a:prstGeom>
              <a:blipFill>
                <a:blip r:embed="rId11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3338940" y="2944612"/>
                <a:ext cx="13751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/>
                  <a:t> 10p</a:t>
                </a: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8940" y="2944612"/>
                <a:ext cx="1375154" cy="523220"/>
              </a:xfrm>
              <a:prstGeom prst="rect">
                <a:avLst/>
              </a:prstGeom>
              <a:blipFill>
                <a:blip r:embed="rId12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Connector 30"/>
          <p:cNvCxnSpPr/>
          <p:nvPr/>
        </p:nvCxnSpPr>
        <p:spPr>
          <a:xfrm flipH="1">
            <a:off x="5394380" y="1308684"/>
            <a:ext cx="612384" cy="111546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4343780" y="2947543"/>
                <a:ext cx="337566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/>
                  <a:t> 2p</a:t>
                </a: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780" y="2947543"/>
                <a:ext cx="3375663" cy="523220"/>
              </a:xfrm>
              <a:prstGeom prst="rect">
                <a:avLst/>
              </a:prstGeom>
              <a:blipFill>
                <a:blip r:embed="rId13"/>
                <a:stretch>
                  <a:fillRect t="-11765" b="-341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Connector 25"/>
          <p:cNvCxnSpPr/>
          <p:nvPr/>
        </p:nvCxnSpPr>
        <p:spPr>
          <a:xfrm flipH="1">
            <a:off x="4352265" y="1308684"/>
            <a:ext cx="612384" cy="111546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5218042" y="2964122"/>
                <a:ext cx="337566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£1 and 62p </a:t>
                </a: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8042" y="2964122"/>
                <a:ext cx="3375663" cy="523220"/>
              </a:xfrm>
              <a:prstGeom prst="rect">
                <a:avLst/>
              </a:prstGeom>
              <a:blipFill>
                <a:blip r:embed="rId14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664059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6" grpId="0"/>
      <p:bldP spid="28" grpId="0"/>
      <p:bldP spid="30" grpId="0"/>
      <p:bldP spid="34" grpId="0"/>
      <p:bldP spid="3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16">
            <a:extLst>
              <a:ext uri="{FF2B5EF4-FFF2-40B4-BE49-F238E27FC236}">
                <a16:creationId xmlns:a16="http://schemas.microsoft.com/office/drawing/2014/main" id="{664E23E2-7440-4E36-A67B-0F88C5F7E1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18">
            <a:extLst>
              <a:ext uri="{FF2B5EF4-FFF2-40B4-BE49-F238E27FC236}">
                <a16:creationId xmlns:a16="http://schemas.microsoft.com/office/drawing/2014/main" id="{B06949AE-010D-4C18-8AED-7872085AD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7090"/>
            <a:ext cx="4093590" cy="5897880"/>
          </a:xfrm>
          <a:prstGeom prst="rect">
            <a:avLst/>
          </a:prstGeom>
          <a:solidFill>
            <a:srgbClr val="FFFFFF"/>
          </a:solidFill>
          <a:ln w="19050">
            <a:solidFill>
              <a:srgbClr val="F0DD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2838D2E-FF76-6440-BE30-77FA30985E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885" y="1675874"/>
            <a:ext cx="3847338" cy="3520312"/>
          </a:xfrm>
          <a:prstGeom prst="rect">
            <a:avLst/>
          </a:prstGeom>
        </p:spPr>
      </p:pic>
      <p:sp>
        <p:nvSpPr>
          <p:cNvPr id="31" name="Rectangle 20">
            <a:extLst>
              <a:ext uri="{FF2B5EF4-FFF2-40B4-BE49-F238E27FC236}">
                <a16:creationId xmlns:a16="http://schemas.microsoft.com/office/drawing/2014/main" id="{FE54AADB-50C7-4293-94C0-27361A32B8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92649" y="480060"/>
            <a:ext cx="4093591" cy="5897880"/>
          </a:xfrm>
          <a:prstGeom prst="rect">
            <a:avLst/>
          </a:prstGeom>
          <a:solidFill>
            <a:srgbClr val="FFFFFF"/>
          </a:solidFill>
          <a:ln w="19050">
            <a:solidFill>
              <a:srgbClr val="F0DD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B83724-13B6-054B-BDCB-2D6853DE6B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5775" y="2231516"/>
            <a:ext cx="3847338" cy="2394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3156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282117" y="-253670"/>
            <a:ext cx="137072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668730" y="422146"/>
            <a:ext cx="484026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7532611" y="655140"/>
            <a:ext cx="515604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7017482" y="0"/>
            <a:ext cx="2126518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982258" y="6115501"/>
            <a:ext cx="1120884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Shape&#10;&#10;Description automatically generated">
            <a:extLst>
              <a:ext uri="{FF2B5EF4-FFF2-40B4-BE49-F238E27FC236}">
                <a16:creationId xmlns:a16="http://schemas.microsoft.com/office/drawing/2014/main" id="{5B9E67E3-65D6-9840-A4E8-ECADC052F4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590" y="643467"/>
            <a:ext cx="7710819" cy="5571065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703060" y="6453143"/>
            <a:ext cx="611177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7471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9C95837-515C-1A49-AB4E-BEF5EDFF7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670" y="1063127"/>
            <a:ext cx="4474684" cy="305092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260F660-172E-4941-9AA5-D161189AAAAE}"/>
              </a:ext>
            </a:extLst>
          </p:cNvPr>
          <p:cNvSpPr txBox="1"/>
          <p:nvPr/>
        </p:nvSpPr>
        <p:spPr>
          <a:xfrm>
            <a:off x="517793" y="187287"/>
            <a:ext cx="46931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Comic Sans MS" panose="030F0902030302020204" pitchFamily="66" charset="0"/>
              </a:rPr>
              <a:t>Challenges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0B2133-B75F-BA40-8923-635672785F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3354" y="3562580"/>
            <a:ext cx="31877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1505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1054" y="2474893"/>
            <a:ext cx="6712278" cy="1908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6398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189037" y="161488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00000"/>
              </a:lnSpc>
            </a:pPr>
            <a:r>
              <a:rPr lang="en-GB" dirty="0"/>
              <a:t>What are we learning?</a:t>
            </a:r>
            <a:endParaRPr dirty="0"/>
          </a:p>
        </p:txBody>
      </p:sp>
      <p:sp>
        <p:nvSpPr>
          <p:cNvPr id="63" name="Google Shape;63;p14"/>
          <p:cNvSpPr txBox="1">
            <a:spLocks noGrp="1"/>
          </p:cNvSpPr>
          <p:nvPr>
            <p:ph type="body" idx="1"/>
          </p:nvPr>
        </p:nvSpPr>
        <p:spPr>
          <a:xfrm>
            <a:off x="311700" y="208592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lang="en-GB" sz="2400" b="1" dirty="0">
              <a:solidFill>
                <a:srgbClr val="E62DF0"/>
              </a:solidFill>
              <a:latin typeface="Comic Sans MS" panose="030F0902030302020204" pitchFamily="66" charset="0"/>
            </a:endParaRPr>
          </a:p>
          <a:p>
            <a:pPr marL="0" indent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lang="en-GB" sz="2400" b="1" dirty="0">
              <a:solidFill>
                <a:srgbClr val="E62DF0"/>
              </a:solidFill>
              <a:latin typeface="Comic Sans MS" panose="030F0902030302020204" pitchFamily="66" charset="0"/>
            </a:endParaRPr>
          </a:p>
          <a:p>
            <a:pPr marL="0" indent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 sz="2400" b="1" dirty="0">
                <a:solidFill>
                  <a:srgbClr val="E62DF0"/>
                </a:solidFill>
                <a:latin typeface="Comic Sans MS" panose="030F0902030302020204" pitchFamily="66" charset="0"/>
              </a:rPr>
              <a:t>I can identify the value of each coin and note. </a:t>
            </a:r>
            <a:endParaRPr sz="2400" b="1" dirty="0">
              <a:solidFill>
                <a:srgbClr val="E62DF0"/>
              </a:solidFill>
              <a:latin typeface="Comic Sans MS" panose="030F0902030302020204" pitchFamily="66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EBDC8D3-886D-6E43-AF6E-A222720334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037" y="1284613"/>
            <a:ext cx="3891638" cy="177807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4CD0650-FA36-4E43-8E16-BE1C48B467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7595" y="947321"/>
            <a:ext cx="3984922" cy="1475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0875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60E9DED-CA53-A94A-ADF0-D1EA06A027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8632" y="192375"/>
            <a:ext cx="5960125" cy="6473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1536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68F21-6AE1-774F-A65E-4BE0FF623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Watch the video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218EB9-C13F-D045-A738-48EA5FB762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https://vimeo.com/497345587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639061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19354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5550" y="334776"/>
            <a:ext cx="749747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Count the money.</a:t>
            </a:r>
          </a:p>
          <a:p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1)</a:t>
            </a: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2)</a:t>
            </a: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3)</a:t>
            </a: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4)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943" y="862924"/>
            <a:ext cx="6550451" cy="5169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3574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2943" y="857462"/>
            <a:ext cx="6550451" cy="51695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04633" y="2442989"/>
            <a:ext cx="18679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37p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41965" y="1314995"/>
            <a:ext cx="18679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80p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87067" y="3766011"/>
            <a:ext cx="18679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£20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986016" y="4997354"/>
            <a:ext cx="18679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£10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95550" y="334776"/>
            <a:ext cx="749747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Count the money.</a:t>
            </a:r>
          </a:p>
          <a:p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1)</a:t>
            </a: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2)</a:t>
            </a: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3)</a:t>
            </a: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4)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63874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2|12.5|8.3|9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|0.9|0.6|0.5|0.5|0.7|0.7|0.6|0.7|0.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2.2|0.9|1.1|0.6|0.9|0.6|0.8|0.8|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4.7|0.8|0.8|0.5|1.1|0.6|0.8|0.7|1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8|3.8|6.8|1|3.5|5.6|3.9|4.6|8.5|1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9|6.2|3.9|8.9|1.1|0.7|0.7|0.8|1.1|1.4|6.6|5.4|1|0.6|0.8|14.3|2.3|3.7|3.5|1.7|11.5|2.1|3.5|1.9|3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4|6.8|5|5.4|3|4.3|7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7|5.3|11.8|2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3|4|2.8|6.1|3|2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1|13.4|2.6|2.2|6.5|0.8|0.8|0.7|0.8|0.7|0.7|0.8|1.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3.1|0.8|0.8|0.5|1.1|0.6|1.1|1|1.5"/>
</p:tagLst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Get ready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et ready ques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Let's learn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Your tu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Your turn activity less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0DC92D10A6294EB2D3BAE7684BF2FC" ma:contentTypeVersion="7" ma:contentTypeDescription="Create a new document." ma:contentTypeScope="" ma:versionID="d1bbd0e7118b8034b1837b1a97a3e8b1">
  <xsd:schema xmlns:xsd="http://www.w3.org/2001/XMLSchema" xmlns:xs="http://www.w3.org/2001/XMLSchema" xmlns:p="http://schemas.microsoft.com/office/2006/metadata/properties" xmlns:ns3="522d4c35-b548-4432-90ae-af4376e1c4b4" targetNamespace="http://schemas.microsoft.com/office/2006/metadata/properties" ma:root="true" ma:fieldsID="6327414cb3b5f93d160f991d0b6625f7" ns3:_="">
    <xsd:import namespace="522d4c35-b548-4432-90ae-af4376e1c4b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2d4c35-b548-4432-90ae-af4376e1c4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72645BB-C536-4612-8AE4-E740337A99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2d4c35-b548-4432-90ae-af4376e1c4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FA976BF-BA58-4DED-B6CD-0D8A580477C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1727757-3061-47D3-99FD-9493F136DC43}">
  <ds:schemaRefs>
    <ds:schemaRef ds:uri="http://schemas.microsoft.com/office/2006/documentManagement/types"/>
    <ds:schemaRef ds:uri="http://www.w3.org/XML/1998/namespace"/>
    <ds:schemaRef ds:uri="http://purl.org/dc/elements/1.1/"/>
    <ds:schemaRef ds:uri="http://purl.org/dc/dcmitype/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522d4c35-b548-4432-90ae-af4376e1c4b4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375</Words>
  <Application>Microsoft Macintosh PowerPoint</Application>
  <PresentationFormat>On-screen Show (4:3)</PresentationFormat>
  <Paragraphs>123</Paragraphs>
  <Slides>27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27</vt:i4>
      </vt:variant>
    </vt:vector>
  </HeadingPairs>
  <TitlesOfParts>
    <vt:vector size="40" baseType="lpstr">
      <vt:lpstr>Arial</vt:lpstr>
      <vt:lpstr>Calibri</vt:lpstr>
      <vt:lpstr>Calibri Light</vt:lpstr>
      <vt:lpstr>Cambria Math</vt:lpstr>
      <vt:lpstr>Comic Sans MS</vt:lpstr>
      <vt:lpstr>KG Primary Penmanship</vt:lpstr>
      <vt:lpstr>Title slide</vt:lpstr>
      <vt:lpstr>Get ready title</vt:lpstr>
      <vt:lpstr>Get ready questions</vt:lpstr>
      <vt:lpstr>Let's learn title</vt:lpstr>
      <vt:lpstr>Let's learn slides</vt:lpstr>
      <vt:lpstr>Your turn</vt:lpstr>
      <vt:lpstr>Your turn activity lesson</vt:lpstr>
      <vt:lpstr>Monday 25th January </vt:lpstr>
      <vt:lpstr>DMM</vt:lpstr>
      <vt:lpstr>PowerPoint Presentation</vt:lpstr>
      <vt:lpstr>What are we learning?</vt:lpstr>
      <vt:lpstr>PowerPoint Presentation</vt:lpstr>
      <vt:lpstr>Watch the video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Have a go at questions  1 - 4 on the 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Monday 25th January </dc:title>
  <dc:creator>zac fluen</dc:creator>
  <cp:lastModifiedBy>zac fluen</cp:lastModifiedBy>
  <cp:revision>3</cp:revision>
  <dcterms:created xsi:type="dcterms:W3CDTF">2021-01-23T19:11:30Z</dcterms:created>
  <dcterms:modified xsi:type="dcterms:W3CDTF">2021-01-24T17:50:56Z</dcterms:modified>
</cp:coreProperties>
</file>