
<file path=[Content_Types].xml><?xml version="1.0" encoding="utf-8"?>
<Types xmlns="http://schemas.openxmlformats.org/package/2006/content-types">
  <Default Extension="xml" ContentType="application/xml"/>
  <Default Extension="png" ContentType="image/png"/>
  <Default Extension="jpg" ContentType="image/jpeg"/>
  <Default Extension="jpeg" ContentType="image/jpeg"/>
  <Default Extension="rels" ContentType="application/vnd.openxmlformats-package.relationships+xml"/>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2" r:id="rId6"/>
    <p:sldId id="263" r:id="rId7"/>
    <p:sldId id="264" r:id="rId8"/>
    <p:sldId id="265" r:id="rId9"/>
    <p:sldId id="266" r:id="rId10"/>
    <p:sldId id="267" r:id="rId11"/>
    <p:sldId id="268" r:id="rId12"/>
    <p:sldId id="270" r:id="rId13"/>
    <p:sldId id="271" r:id="rId14"/>
    <p:sldId id="269" r:id="rId15"/>
    <p:sldId id="272" r:id="rId16"/>
    <p:sldId id="273" r:id="rId17"/>
    <p:sldId id="275" r:id="rId18"/>
    <p:sldId id="274" r:id="rId19"/>
    <p:sldId id="276" r:id="rId20"/>
    <p:sldId id="278" r:id="rId21"/>
    <p:sldId id="279" r:id="rId22"/>
    <p:sldId id="280"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29CB8D"/>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94" d="100"/>
          <a:sy n="94" d="100"/>
        </p:scale>
        <p:origin x="-400" y="-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3E008FD-CE5C-435A-BD12-E43D6540116A}"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585674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3E008FD-CE5C-435A-BD12-E43D6540116A}"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623320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3E008FD-CE5C-435A-BD12-E43D6540116A}"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3043480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3E008FD-CE5C-435A-BD12-E43D6540116A}"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2629292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3E008FD-CE5C-435A-BD12-E43D6540116A}"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1492267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3E008FD-CE5C-435A-BD12-E43D6540116A}" type="datetimeFigureOut">
              <a:rPr lang="en-GB" smtClean="0"/>
              <a:t>07/01/2021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1595091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3E008FD-CE5C-435A-BD12-E43D6540116A}" type="datetimeFigureOut">
              <a:rPr lang="en-GB" smtClean="0"/>
              <a:t>07/01/2021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232548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3E008FD-CE5C-435A-BD12-E43D6540116A}" type="datetimeFigureOut">
              <a:rPr lang="en-GB" smtClean="0"/>
              <a:t>07/01/2021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11390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E008FD-CE5C-435A-BD12-E43D6540116A}" type="datetimeFigureOut">
              <a:rPr lang="en-GB" smtClean="0"/>
              <a:t>07/01/2021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912155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3E008FD-CE5C-435A-BD12-E43D6540116A}" type="datetimeFigureOut">
              <a:rPr lang="en-GB" smtClean="0"/>
              <a:t>07/01/2021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3916199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3E008FD-CE5C-435A-BD12-E43D6540116A}" type="datetimeFigureOut">
              <a:rPr lang="en-GB" smtClean="0"/>
              <a:t>07/01/2021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21001404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008FD-CE5C-435A-BD12-E43D6540116A}" type="datetimeFigureOut">
              <a:rPr lang="en-GB" smtClean="0"/>
              <a:t>07/01/2021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E6BAA8-7F20-4C13-BBC6-EF628BC0B793}" type="slidenum">
              <a:rPr lang="en-GB" smtClean="0"/>
              <a:t>‹#›</a:t>
            </a:fld>
            <a:endParaRPr lang="en-GB"/>
          </a:p>
        </p:txBody>
      </p:sp>
    </p:spTree>
    <p:extLst>
      <p:ext uri="{BB962C8B-B14F-4D97-AF65-F5344CB8AC3E}">
        <p14:creationId xmlns:p14="http://schemas.microsoft.com/office/powerpoint/2010/main" val="2324118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jpg"/><Relationship Id="rId5" Type="http://schemas.openxmlformats.org/officeDocument/2006/relationships/image" Target="../media/image2.png"/><Relationship Id="rId1" Type="http://schemas.microsoft.com/office/2007/relationships/media" Target="../media/media9.wav"/><Relationship Id="rId2" Type="http://schemas.openxmlformats.org/officeDocument/2006/relationships/audio" Target="../media/media9.wav"/></Relationships>
</file>

<file path=ppt/slides/_rels/slide11.xml.rels><?xml version="1.0" encoding="UTF-8" standalone="yes"?>
<Relationships xmlns="http://schemas.openxmlformats.org/package/2006/relationships"><Relationship Id="rId3" Type="http://schemas.microsoft.com/office/2007/relationships/media" Target="../media/media11.wav"/><Relationship Id="rId4" Type="http://schemas.openxmlformats.org/officeDocument/2006/relationships/audio" Target="../media/media11.wav"/><Relationship Id="rId5" Type="http://schemas.openxmlformats.org/officeDocument/2006/relationships/slideLayout" Target="../slideLayouts/slideLayout2.xml"/><Relationship Id="rId6" Type="http://schemas.openxmlformats.org/officeDocument/2006/relationships/image" Target="../media/image9.jpg"/><Relationship Id="rId7" Type="http://schemas.openxmlformats.org/officeDocument/2006/relationships/image" Target="../media/image2.png"/><Relationship Id="rId1" Type="http://schemas.microsoft.com/office/2007/relationships/media" Target="../media/media10.wav"/><Relationship Id="rId2" Type="http://schemas.openxmlformats.org/officeDocument/2006/relationships/audio" Target="../media/media10.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jpg"/><Relationship Id="rId5" Type="http://schemas.openxmlformats.org/officeDocument/2006/relationships/image" Target="../media/image2.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jpg"/><Relationship Id="rId5" Type="http://schemas.openxmlformats.org/officeDocument/2006/relationships/image" Target="../media/image2.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jpg"/><Relationship Id="rId5" Type="http://schemas.openxmlformats.org/officeDocument/2006/relationships/image" Target="../media/image2.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microsoft.com/office/2007/relationships/media" Target="../media/media16.wav"/><Relationship Id="rId4" Type="http://schemas.openxmlformats.org/officeDocument/2006/relationships/audio" Target="../media/media16.wav"/><Relationship Id="rId5" Type="http://schemas.openxmlformats.org/officeDocument/2006/relationships/slideLayout" Target="../slideLayouts/slideLayout2.xml"/><Relationship Id="rId6" Type="http://schemas.openxmlformats.org/officeDocument/2006/relationships/image" Target="../media/image13.jpg"/><Relationship Id="rId7" Type="http://schemas.openxmlformats.org/officeDocument/2006/relationships/image" Target="../media/image2.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jpg"/><Relationship Id="rId5" Type="http://schemas.openxmlformats.org/officeDocument/2006/relationships/image" Target="../media/image2.png"/><Relationship Id="rId1" Type="http://schemas.microsoft.com/office/2007/relationships/media" Target="../media/media17.wav"/><Relationship Id="rId2" Type="http://schemas.openxmlformats.org/officeDocument/2006/relationships/audio" Target="../media/media17.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vimeo.com/490420115"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mQ36ABaDMO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jpg"/><Relationship Id="rId5" Type="http://schemas.openxmlformats.org/officeDocument/2006/relationships/image" Target="../media/image2.png"/><Relationship Id="rId1" Type="http://schemas.microsoft.com/office/2007/relationships/media" Target="../media/media1.wav"/><Relationship Id="rId2" Type="http://schemas.openxmlformats.org/officeDocument/2006/relationships/audio" Target="../media/media1.wav"/></Relationships>
</file>

<file path=ppt/slides/_rels/slide5.xml.rels><?xml version="1.0" encoding="UTF-8" standalone="yes"?>
<Relationships xmlns="http://schemas.openxmlformats.org/package/2006/relationships"><Relationship Id="rId3" Type="http://schemas.microsoft.com/office/2007/relationships/media" Target="../media/media3.wav"/><Relationship Id="rId4" Type="http://schemas.openxmlformats.org/officeDocument/2006/relationships/audio" Target="../media/media3.wav"/><Relationship Id="rId5" Type="http://schemas.openxmlformats.org/officeDocument/2006/relationships/slideLayout" Target="../slideLayouts/slideLayout2.xml"/><Relationship Id="rId6" Type="http://schemas.openxmlformats.org/officeDocument/2006/relationships/image" Target="../media/image3.jpg"/><Relationship Id="rId7" Type="http://schemas.openxmlformats.org/officeDocument/2006/relationships/image" Target="../media/image2.png"/><Relationship Id="rId1" Type="http://schemas.microsoft.com/office/2007/relationships/media" Target="../media/media2.wav"/><Relationship Id="rId2" Type="http://schemas.openxmlformats.org/officeDocument/2006/relationships/audio" Target="../media/media2.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jpg"/><Relationship Id="rId5" Type="http://schemas.openxmlformats.org/officeDocument/2006/relationships/image" Target="../media/image2.png"/><Relationship Id="rId1" Type="http://schemas.microsoft.com/office/2007/relationships/media" Target="../media/media4.wav"/><Relationship Id="rId2" Type="http://schemas.openxmlformats.org/officeDocument/2006/relationships/audio" Target="../media/media4.wav"/></Relationships>
</file>

<file path=ppt/slides/_rels/slide7.xml.rels><?xml version="1.0" encoding="UTF-8" standalone="yes"?>
<Relationships xmlns="http://schemas.openxmlformats.org/package/2006/relationships"><Relationship Id="rId3" Type="http://schemas.microsoft.com/office/2007/relationships/media" Target="../media/media6.wav"/><Relationship Id="rId4" Type="http://schemas.openxmlformats.org/officeDocument/2006/relationships/audio" Target="../media/media6.wav"/><Relationship Id="rId5" Type="http://schemas.openxmlformats.org/officeDocument/2006/relationships/slideLayout" Target="../slideLayouts/slideLayout2.xml"/><Relationship Id="rId6" Type="http://schemas.openxmlformats.org/officeDocument/2006/relationships/image" Target="../media/image5.jpg"/><Relationship Id="rId7" Type="http://schemas.openxmlformats.org/officeDocument/2006/relationships/image" Target="../media/image2.png"/><Relationship Id="rId1" Type="http://schemas.microsoft.com/office/2007/relationships/media" Target="../media/media5.wav"/><Relationship Id="rId2" Type="http://schemas.openxmlformats.org/officeDocument/2006/relationships/audio" Target="../media/media5.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jpg"/><Relationship Id="rId5" Type="http://schemas.openxmlformats.org/officeDocument/2006/relationships/image" Target="../media/image2.png"/><Relationship Id="rId1" Type="http://schemas.microsoft.com/office/2007/relationships/media" Target="../media/media7.wav"/><Relationship Id="rId2" Type="http://schemas.openxmlformats.org/officeDocument/2006/relationships/audio" Target="../media/media7.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jpg"/><Relationship Id="rId5" Type="http://schemas.openxmlformats.org/officeDocument/2006/relationships/image" Target="../media/image2.png"/><Relationship Id="rId1" Type="http://schemas.microsoft.com/office/2007/relationships/media" Target="../media/media8.wav"/><Relationship Id="rId2" Type="http://schemas.openxmlformats.org/officeDocument/2006/relationships/audio" Target="../media/media8.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58460" y="42296"/>
            <a:ext cx="1577597" cy="608267"/>
          </a:xfrm>
        </p:spPr>
        <p:txBody>
          <a:bodyPr>
            <a:normAutofit fontScale="90000"/>
          </a:bodyPr>
          <a:lstStyle/>
          <a:p>
            <a:pPr algn="r"/>
            <a:r>
              <a:rPr lang="en-US" b="1" u="sng" dirty="0">
                <a:solidFill>
                  <a:srgbClr val="FF0000"/>
                </a:solidFill>
              </a:rPr>
              <a:t>8</a:t>
            </a:r>
            <a:r>
              <a:rPr lang="en-US" b="1" u="sng" dirty="0" smtClean="0">
                <a:solidFill>
                  <a:srgbClr val="FF0000"/>
                </a:solidFill>
              </a:rPr>
              <a:t>.1.21</a:t>
            </a:r>
            <a:endParaRPr lang="en-US" b="1" u="sng" dirty="0">
              <a:solidFill>
                <a:srgbClr val="FF0000"/>
              </a:solidFill>
            </a:endParaRPr>
          </a:p>
        </p:txBody>
      </p:sp>
      <p:sp>
        <p:nvSpPr>
          <p:cNvPr id="3" name="Content Placeholder 2"/>
          <p:cNvSpPr>
            <a:spLocks noGrp="1"/>
          </p:cNvSpPr>
          <p:nvPr>
            <p:ph idx="1"/>
          </p:nvPr>
        </p:nvSpPr>
        <p:spPr>
          <a:xfrm>
            <a:off x="1640454" y="232344"/>
            <a:ext cx="4111893" cy="6625657"/>
          </a:xfrm>
        </p:spPr>
        <p:txBody>
          <a:bodyPr>
            <a:normAutofit lnSpcReduction="10000"/>
          </a:bodyPr>
          <a:lstStyle/>
          <a:p>
            <a:pPr marL="0" indent="0">
              <a:buNone/>
            </a:pPr>
            <a:r>
              <a:rPr lang="en-US" dirty="0"/>
              <a:t>Are these numbers odd or even?  How do you know?</a:t>
            </a:r>
          </a:p>
          <a:p>
            <a:pPr marL="457200" indent="-457200">
              <a:lnSpc>
                <a:spcPct val="130000"/>
              </a:lnSpc>
              <a:buAutoNum type="arabicParenR"/>
            </a:pPr>
            <a:r>
              <a:rPr lang="en-US" dirty="0">
                <a:solidFill>
                  <a:srgbClr val="FF0000"/>
                </a:solidFill>
              </a:rPr>
              <a:t>23                     </a:t>
            </a:r>
          </a:p>
          <a:p>
            <a:pPr marL="457200" indent="-457200">
              <a:lnSpc>
                <a:spcPct val="130000"/>
              </a:lnSpc>
              <a:buAutoNum type="arabicParenR"/>
            </a:pPr>
            <a:r>
              <a:rPr lang="en-US" dirty="0">
                <a:solidFill>
                  <a:srgbClr val="FF0000"/>
                </a:solidFill>
              </a:rPr>
              <a:t>27</a:t>
            </a:r>
          </a:p>
          <a:p>
            <a:pPr marL="457200" indent="-457200">
              <a:lnSpc>
                <a:spcPct val="130000"/>
              </a:lnSpc>
              <a:buAutoNum type="arabicParenR"/>
            </a:pPr>
            <a:r>
              <a:rPr lang="en-US" dirty="0">
                <a:solidFill>
                  <a:srgbClr val="FF0000"/>
                </a:solidFill>
              </a:rPr>
              <a:t>46</a:t>
            </a:r>
          </a:p>
          <a:p>
            <a:pPr marL="457200" indent="-457200">
              <a:lnSpc>
                <a:spcPct val="130000"/>
              </a:lnSpc>
              <a:buAutoNum type="arabicParenR"/>
            </a:pPr>
            <a:r>
              <a:rPr lang="en-US" dirty="0">
                <a:solidFill>
                  <a:srgbClr val="FF0000"/>
                </a:solidFill>
              </a:rPr>
              <a:t>52</a:t>
            </a:r>
          </a:p>
          <a:p>
            <a:pPr marL="457200" indent="-457200">
              <a:lnSpc>
                <a:spcPct val="130000"/>
              </a:lnSpc>
              <a:buAutoNum type="arabicParenR"/>
            </a:pPr>
            <a:r>
              <a:rPr lang="en-US" dirty="0">
                <a:solidFill>
                  <a:srgbClr val="FF0000"/>
                </a:solidFill>
              </a:rPr>
              <a:t>12</a:t>
            </a:r>
          </a:p>
          <a:p>
            <a:pPr marL="457200" indent="-457200">
              <a:lnSpc>
                <a:spcPct val="130000"/>
              </a:lnSpc>
              <a:buAutoNum type="arabicParenR"/>
            </a:pPr>
            <a:r>
              <a:rPr lang="en-US" dirty="0">
                <a:solidFill>
                  <a:srgbClr val="FF0000"/>
                </a:solidFill>
              </a:rPr>
              <a:t>98</a:t>
            </a:r>
          </a:p>
          <a:p>
            <a:pPr marL="457200" indent="-457200">
              <a:lnSpc>
                <a:spcPct val="130000"/>
              </a:lnSpc>
              <a:buAutoNum type="arabicParenR"/>
            </a:pPr>
            <a:r>
              <a:rPr lang="en-US" dirty="0">
                <a:solidFill>
                  <a:srgbClr val="FF0000"/>
                </a:solidFill>
              </a:rPr>
              <a:t>67</a:t>
            </a:r>
          </a:p>
          <a:p>
            <a:pPr marL="457200" indent="-457200">
              <a:lnSpc>
                <a:spcPct val="130000"/>
              </a:lnSpc>
              <a:buAutoNum type="arabicParenR"/>
            </a:pPr>
            <a:r>
              <a:rPr lang="en-US" dirty="0">
                <a:solidFill>
                  <a:srgbClr val="FF0000"/>
                </a:solidFill>
              </a:rPr>
              <a:t>46</a:t>
            </a:r>
          </a:p>
          <a:p>
            <a:pPr marL="457200" indent="-457200">
              <a:lnSpc>
                <a:spcPct val="130000"/>
              </a:lnSpc>
              <a:buAutoNum type="arabicParenR"/>
            </a:pPr>
            <a:r>
              <a:rPr lang="en-US" dirty="0">
                <a:solidFill>
                  <a:srgbClr val="FF0000"/>
                </a:solidFill>
              </a:rPr>
              <a:t>35</a:t>
            </a:r>
          </a:p>
          <a:p>
            <a:pPr marL="457200" indent="-457200">
              <a:lnSpc>
                <a:spcPct val="130000"/>
              </a:lnSpc>
              <a:buAutoNum type="arabicParenR"/>
            </a:pPr>
            <a:endParaRPr lang="en-US" dirty="0">
              <a:solidFill>
                <a:srgbClr val="FF0000"/>
              </a:solidFill>
            </a:endParaRPr>
          </a:p>
          <a:p>
            <a:pPr marL="457200" indent="-457200">
              <a:buAutoNum type="arabicParenR"/>
            </a:pPr>
            <a:endParaRPr lang="en-US" sz="2400" dirty="0"/>
          </a:p>
          <a:p>
            <a:pPr marL="457200" indent="-457200">
              <a:buAutoNum type="arabicParenR"/>
            </a:pPr>
            <a:endParaRPr lang="en-US" sz="2400" dirty="0"/>
          </a:p>
          <a:p>
            <a:pPr marL="457200" indent="-457200">
              <a:buAutoNum type="arabicParenR"/>
            </a:pPr>
            <a:endParaRPr lang="en-US" sz="2400" dirty="0"/>
          </a:p>
          <a:p>
            <a:pPr marL="457200" indent="-457200">
              <a:buAutoNum type="arabicParenR"/>
            </a:pPr>
            <a:endParaRPr lang="en-US" sz="2400" dirty="0"/>
          </a:p>
        </p:txBody>
      </p:sp>
      <p:sp>
        <p:nvSpPr>
          <p:cNvPr id="5" name="Content Placeholder 2"/>
          <p:cNvSpPr txBox="1">
            <a:spLocks/>
          </p:cNvSpPr>
          <p:nvPr/>
        </p:nvSpPr>
        <p:spPr>
          <a:xfrm>
            <a:off x="5904747" y="232344"/>
            <a:ext cx="4111893" cy="662565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30000"/>
              </a:lnSpc>
              <a:buNone/>
            </a:pPr>
            <a:r>
              <a:rPr lang="en-US" sz="2800" dirty="0">
                <a:solidFill>
                  <a:srgbClr val="FF0000"/>
                </a:solidFill>
              </a:rPr>
              <a:t>10)  98</a:t>
            </a:r>
          </a:p>
          <a:p>
            <a:pPr marL="0" indent="0">
              <a:lnSpc>
                <a:spcPct val="130000"/>
              </a:lnSpc>
              <a:buNone/>
            </a:pPr>
            <a:r>
              <a:rPr lang="en-US" sz="2800" dirty="0">
                <a:solidFill>
                  <a:srgbClr val="FF0000"/>
                </a:solidFill>
              </a:rPr>
              <a:t>11)  146</a:t>
            </a:r>
          </a:p>
          <a:p>
            <a:pPr marL="0" indent="0">
              <a:lnSpc>
                <a:spcPct val="130000"/>
              </a:lnSpc>
              <a:buNone/>
            </a:pPr>
            <a:r>
              <a:rPr lang="en-US" sz="2800" dirty="0">
                <a:solidFill>
                  <a:srgbClr val="FF0000"/>
                </a:solidFill>
              </a:rPr>
              <a:t>12)  132</a:t>
            </a:r>
          </a:p>
          <a:p>
            <a:pPr marL="0" indent="0">
              <a:lnSpc>
                <a:spcPct val="130000"/>
              </a:lnSpc>
              <a:buNone/>
            </a:pPr>
            <a:r>
              <a:rPr lang="en-US" sz="2800" dirty="0">
                <a:solidFill>
                  <a:srgbClr val="FF0000"/>
                </a:solidFill>
              </a:rPr>
              <a:t>13)  245</a:t>
            </a:r>
          </a:p>
          <a:p>
            <a:pPr marL="0" indent="0">
              <a:lnSpc>
                <a:spcPct val="130000"/>
              </a:lnSpc>
              <a:buNone/>
            </a:pPr>
            <a:r>
              <a:rPr lang="en-US" sz="2800" dirty="0">
                <a:solidFill>
                  <a:srgbClr val="FF0000"/>
                </a:solidFill>
              </a:rPr>
              <a:t>14)  689</a:t>
            </a:r>
          </a:p>
          <a:p>
            <a:pPr marL="514350" indent="-514350">
              <a:lnSpc>
                <a:spcPct val="130000"/>
              </a:lnSpc>
              <a:buAutoNum type="arabicParenR" startAt="15"/>
            </a:pPr>
            <a:r>
              <a:rPr lang="en-US" sz="2800" dirty="0">
                <a:solidFill>
                  <a:srgbClr val="FF0000"/>
                </a:solidFill>
              </a:rPr>
              <a:t>368</a:t>
            </a:r>
          </a:p>
          <a:p>
            <a:pPr marL="514350" indent="-514350">
              <a:lnSpc>
                <a:spcPct val="130000"/>
              </a:lnSpc>
              <a:buFont typeface="Arial"/>
              <a:buAutoNum type="arabicParenR" startAt="15"/>
            </a:pPr>
            <a:r>
              <a:rPr lang="en-US" sz="2800" dirty="0">
                <a:solidFill>
                  <a:srgbClr val="FF0000"/>
                </a:solidFill>
              </a:rPr>
              <a:t> 13,256,895</a:t>
            </a:r>
          </a:p>
          <a:p>
            <a:pPr marL="514350" indent="-514350">
              <a:lnSpc>
                <a:spcPct val="130000"/>
              </a:lnSpc>
              <a:buFont typeface="Arial"/>
              <a:buAutoNum type="arabicParenR" startAt="15"/>
            </a:pPr>
            <a:r>
              <a:rPr lang="en-US" sz="2800" dirty="0">
                <a:solidFill>
                  <a:srgbClr val="FF0000"/>
                </a:solidFill>
              </a:rPr>
              <a:t> 15,577,782</a:t>
            </a:r>
          </a:p>
          <a:p>
            <a:pPr marL="514350" indent="-514350">
              <a:lnSpc>
                <a:spcPct val="130000"/>
              </a:lnSpc>
              <a:buFont typeface="Arial"/>
              <a:buAutoNum type="arabicParenR" startAt="15"/>
            </a:pPr>
            <a:r>
              <a:rPr lang="en-US" sz="2800" dirty="0">
                <a:solidFill>
                  <a:srgbClr val="FF0000"/>
                </a:solidFill>
              </a:rPr>
              <a:t> 4, 678, 004</a:t>
            </a:r>
          </a:p>
          <a:p>
            <a:pPr marL="514350" indent="-514350">
              <a:lnSpc>
                <a:spcPct val="130000"/>
              </a:lnSpc>
              <a:buFont typeface="Arial"/>
              <a:buAutoNum type="arabicParenR" startAt="15"/>
            </a:pPr>
            <a:r>
              <a:rPr lang="en-US" sz="2800" dirty="0">
                <a:solidFill>
                  <a:srgbClr val="FF0000"/>
                </a:solidFill>
              </a:rPr>
              <a:t> 73, 689, 497</a:t>
            </a:r>
          </a:p>
          <a:p>
            <a:pPr marL="514350" indent="-514350">
              <a:lnSpc>
                <a:spcPct val="130000"/>
              </a:lnSpc>
              <a:buFont typeface="Arial"/>
              <a:buAutoNum type="arabicParenR" startAt="15"/>
            </a:pPr>
            <a:endParaRPr lang="en-US" sz="2800" dirty="0">
              <a:solidFill>
                <a:srgbClr val="FF0000"/>
              </a:solidFill>
            </a:endParaRPr>
          </a:p>
          <a:p>
            <a:pPr marL="457200" indent="-457200">
              <a:lnSpc>
                <a:spcPct val="130000"/>
              </a:lnSpc>
              <a:buFont typeface="Arial"/>
              <a:buAutoNum type="arabicParenR"/>
            </a:pPr>
            <a:endParaRPr lang="en-US" sz="2800" dirty="0">
              <a:solidFill>
                <a:srgbClr val="FF0000"/>
              </a:solidFill>
            </a:endParaRPr>
          </a:p>
          <a:p>
            <a:pPr marL="457200" indent="-457200">
              <a:buFont typeface="Arial"/>
              <a:buAutoNum type="arabicParenR"/>
            </a:pPr>
            <a:endParaRPr lang="en-US" sz="2400" dirty="0"/>
          </a:p>
          <a:p>
            <a:pPr marL="457200" indent="-457200">
              <a:buFont typeface="Arial"/>
              <a:buAutoNum type="arabicParenR"/>
            </a:pPr>
            <a:endParaRPr lang="en-US" sz="2400" dirty="0"/>
          </a:p>
          <a:p>
            <a:pPr marL="457200" indent="-457200">
              <a:buFont typeface="Arial"/>
              <a:buAutoNum type="arabicParenR"/>
            </a:pPr>
            <a:endParaRPr lang="en-US" sz="2400" dirty="0"/>
          </a:p>
          <a:p>
            <a:pPr marL="457200" indent="-457200">
              <a:buFont typeface="Arial"/>
              <a:buAutoNum type="arabicParenR"/>
            </a:pPr>
            <a:endParaRPr lang="en-US" sz="2400" dirty="0"/>
          </a:p>
        </p:txBody>
      </p:sp>
      <p:sp>
        <p:nvSpPr>
          <p:cNvPr id="4" name="Oval Callout 3"/>
          <p:cNvSpPr/>
          <p:nvPr/>
        </p:nvSpPr>
        <p:spPr>
          <a:xfrm>
            <a:off x="7315201" y="1177637"/>
            <a:ext cx="3352800" cy="2258291"/>
          </a:xfrm>
          <a:prstGeom prst="wedgeEllipseCallout">
            <a:avLst>
              <a:gd name="adj1" fmla="val -50839"/>
              <a:gd name="adj2" fmla="val -47929"/>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These look tricky but they are not!</a:t>
            </a:r>
          </a:p>
          <a:p>
            <a:pPr algn="ctr"/>
            <a:r>
              <a:rPr lang="en-GB" dirty="0"/>
              <a:t>Don’t forget you just need to look at the last digit in the number to find out if it is odd or even.  </a:t>
            </a:r>
          </a:p>
        </p:txBody>
      </p:sp>
    </p:spTree>
    <p:extLst>
      <p:ext uri="{BB962C8B-B14F-4D97-AF65-F5344CB8AC3E}">
        <p14:creationId xmlns:p14="http://schemas.microsoft.com/office/powerpoint/2010/main" val="27144358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2868" r="3020"/>
          <a:stretch/>
        </p:blipFill>
        <p:spPr>
          <a:xfrm rot="16200000">
            <a:off x="2982327" y="-1639756"/>
            <a:ext cx="6422571" cy="10181054"/>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3159" y="5548965"/>
            <a:ext cx="812800" cy="812800"/>
          </a:xfrm>
          <a:prstGeom prst="rect">
            <a:avLst/>
          </a:prstGeom>
        </p:spPr>
      </p:pic>
    </p:spTree>
    <p:extLst>
      <p:ext uri="{BB962C8B-B14F-4D97-AF65-F5344CB8AC3E}">
        <p14:creationId xmlns:p14="http://schemas.microsoft.com/office/powerpoint/2010/main" val="217281115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8306" r="8731"/>
          <a:stretch/>
        </p:blipFill>
        <p:spPr>
          <a:xfrm rot="16200000">
            <a:off x="3044501" y="-1683789"/>
            <a:ext cx="6335488" cy="10182034"/>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1684" y="5292276"/>
            <a:ext cx="812800" cy="812800"/>
          </a:xfrm>
          <a:prstGeom prst="rect">
            <a:avLst/>
          </a:prstGeom>
        </p:spPr>
      </p:pic>
      <p:pic>
        <p:nvPicPr>
          <p:cNvPr id="4" name="Sound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94005" y="5603005"/>
            <a:ext cx="812800" cy="812800"/>
          </a:xfrm>
          <a:prstGeom prst="rect">
            <a:avLst/>
          </a:prstGeom>
        </p:spPr>
      </p:pic>
    </p:spTree>
    <p:extLst>
      <p:ext uri="{BB962C8B-B14F-4D97-AF65-F5344CB8AC3E}">
        <p14:creationId xmlns:p14="http://schemas.microsoft.com/office/powerpoint/2010/main" val="127272917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785"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0051" t="4053" r="2328" b="2980"/>
          <a:stretch/>
        </p:blipFill>
        <p:spPr>
          <a:xfrm rot="16200000">
            <a:off x="2709204" y="-1185205"/>
            <a:ext cx="6555881" cy="9274632"/>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58895" y="5386845"/>
            <a:ext cx="812800" cy="812800"/>
          </a:xfrm>
          <a:prstGeom prst="rect">
            <a:avLst/>
          </a:prstGeom>
        </p:spPr>
      </p:pic>
    </p:spTree>
    <p:extLst>
      <p:ext uri="{BB962C8B-B14F-4D97-AF65-F5344CB8AC3E}">
        <p14:creationId xmlns:p14="http://schemas.microsoft.com/office/powerpoint/2010/main" val="39624971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1991" t="392" r="2745"/>
          <a:stretch/>
        </p:blipFill>
        <p:spPr>
          <a:xfrm rot="16200000">
            <a:off x="2910766" y="-2005548"/>
            <a:ext cx="5917370" cy="10441841"/>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0494" y="5684065"/>
            <a:ext cx="812800" cy="812800"/>
          </a:xfrm>
          <a:prstGeom prst="rect">
            <a:avLst/>
          </a:prstGeom>
        </p:spPr>
      </p:pic>
    </p:spTree>
    <p:extLst>
      <p:ext uri="{BB962C8B-B14F-4D97-AF65-F5344CB8AC3E}">
        <p14:creationId xmlns:p14="http://schemas.microsoft.com/office/powerpoint/2010/main" val="232356043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0253" r="4825" b="5911"/>
          <a:stretch/>
        </p:blipFill>
        <p:spPr>
          <a:xfrm rot="16200000">
            <a:off x="2902132" y="-1182191"/>
            <a:ext cx="6322421" cy="9339942"/>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8049" y="5751614"/>
            <a:ext cx="812800" cy="812800"/>
          </a:xfrm>
          <a:prstGeom prst="rect">
            <a:avLst/>
          </a:prstGeom>
        </p:spPr>
      </p:pic>
    </p:spTree>
    <p:extLst>
      <p:ext uri="{BB962C8B-B14F-4D97-AF65-F5344CB8AC3E}">
        <p14:creationId xmlns:p14="http://schemas.microsoft.com/office/powerpoint/2010/main" val="264273206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r="9154"/>
          <a:stretch/>
        </p:blipFill>
        <p:spPr>
          <a:xfrm rot="16200000">
            <a:off x="2959860" y="-902464"/>
            <a:ext cx="6000751" cy="8807159"/>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2217" y="5211216"/>
            <a:ext cx="812800" cy="812800"/>
          </a:xfrm>
          <a:prstGeom prst="rect">
            <a:avLst/>
          </a:prstGeom>
        </p:spPr>
      </p:pic>
      <p:pic>
        <p:nvPicPr>
          <p:cNvPr id="4" name="Sound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756229" y="5130156"/>
            <a:ext cx="812800" cy="812800"/>
          </a:xfrm>
          <a:prstGeom prst="rect">
            <a:avLst/>
          </a:prstGeom>
        </p:spPr>
      </p:pic>
    </p:spTree>
    <p:extLst>
      <p:ext uri="{BB962C8B-B14F-4D97-AF65-F5344CB8AC3E}">
        <p14:creationId xmlns:p14="http://schemas.microsoft.com/office/powerpoint/2010/main" val="94721909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993"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9577" r="1956"/>
          <a:stretch/>
        </p:blipFill>
        <p:spPr>
          <a:xfrm rot="16200000">
            <a:off x="2653397" y="-1356393"/>
            <a:ext cx="6379025" cy="9614325"/>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1873" y="3103660"/>
            <a:ext cx="812800" cy="812800"/>
          </a:xfrm>
          <a:prstGeom prst="rect">
            <a:avLst/>
          </a:prstGeom>
        </p:spPr>
      </p:pic>
    </p:spTree>
    <p:extLst>
      <p:ext uri="{BB962C8B-B14F-4D97-AF65-F5344CB8AC3E}">
        <p14:creationId xmlns:p14="http://schemas.microsoft.com/office/powerpoint/2010/main" val="169359757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905046"/>
          </a:xfrm>
        </p:spPr>
        <p:txBody>
          <a:bodyPr/>
          <a:lstStyle/>
          <a:p>
            <a:r>
              <a:rPr lang="en-GB" dirty="0" smtClean="0">
                <a:solidFill>
                  <a:srgbClr val="002060"/>
                </a:solidFill>
                <a:latin typeface="Comic Sans MS" panose="030F0702030302020204" pitchFamily="66" charset="0"/>
              </a:rPr>
              <a:t>Now, </a:t>
            </a:r>
            <a:r>
              <a:rPr lang="en-GB" dirty="0" smtClean="0">
                <a:solidFill>
                  <a:srgbClr val="002060"/>
                </a:solidFill>
                <a:latin typeface="Comic Sans MS" panose="030F0702030302020204" pitchFamily="66" charset="0"/>
              </a:rPr>
              <a:t>I would like you to go on an adjective hunt.  </a:t>
            </a:r>
            <a:br>
              <a:rPr lang="en-GB" dirty="0" smtClean="0">
                <a:solidFill>
                  <a:srgbClr val="002060"/>
                </a:solidFill>
                <a:latin typeface="Comic Sans MS" panose="030F0702030302020204" pitchFamily="66" charset="0"/>
              </a:rPr>
            </a:br>
            <a:r>
              <a:rPr lang="en-GB" dirty="0">
                <a:solidFill>
                  <a:srgbClr val="002060"/>
                </a:solidFill>
                <a:latin typeface="Comic Sans MS" panose="030F0702030302020204" pitchFamily="66" charset="0"/>
              </a:rPr>
              <a:t/>
            </a:r>
            <a:br>
              <a:rPr lang="en-GB" dirty="0">
                <a:solidFill>
                  <a:srgbClr val="002060"/>
                </a:solidFill>
                <a:latin typeface="Comic Sans MS" panose="030F0702030302020204" pitchFamily="66" charset="0"/>
              </a:rPr>
            </a:br>
            <a:r>
              <a:rPr lang="en-GB" dirty="0" smtClean="0">
                <a:solidFill>
                  <a:srgbClr val="002060"/>
                </a:solidFill>
                <a:latin typeface="Comic Sans MS" panose="030F0702030302020204" pitchFamily="66" charset="0"/>
              </a:rPr>
              <a:t>Look through the pages of the text so far and find the adjectives that are used to describe things that Freya can see.  </a:t>
            </a:r>
            <a:r>
              <a:rPr lang="en-GB" dirty="0" smtClean="0"/>
              <a:t/>
            </a:r>
            <a:br>
              <a:rPr lang="en-GB" dirty="0" smtClean="0"/>
            </a:br>
            <a:r>
              <a:rPr lang="en-GB" dirty="0"/>
              <a:t/>
            </a:r>
            <a:br>
              <a:rPr lang="en-GB" dirty="0"/>
            </a:br>
            <a:endParaRPr lang="en-GB" dirty="0"/>
          </a:p>
        </p:txBody>
      </p:sp>
    </p:spTree>
    <p:extLst>
      <p:ext uri="{BB962C8B-B14F-4D97-AF65-F5344CB8AC3E}">
        <p14:creationId xmlns:p14="http://schemas.microsoft.com/office/powerpoint/2010/main" val="1828977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14086"/>
            <a:ext cx="12496799" cy="1325563"/>
          </a:xfrm>
        </p:spPr>
        <p:txBody>
          <a:bodyPr>
            <a:noAutofit/>
          </a:bodyPr>
          <a:lstStyle/>
          <a:p>
            <a:r>
              <a:rPr lang="en-GB" sz="3200" dirty="0" smtClean="0">
                <a:solidFill>
                  <a:srgbClr val="002060"/>
                </a:solidFill>
                <a:latin typeface="Comic Sans MS" panose="030F0702030302020204" pitchFamily="66" charset="0"/>
              </a:rPr>
              <a:t>Look at the picture below at one of the state rooms in Buckingham Palace.  Can you write a list of adjectives that you could use to describe this room.  </a:t>
            </a:r>
            <a:endParaRPr lang="en-GB" sz="3200" dirty="0">
              <a:solidFill>
                <a:srgbClr val="002060"/>
              </a:solidFill>
              <a:latin typeface="Comic Sans MS" panose="030F0702030302020204" pitchFamily="66"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324" y="1539649"/>
            <a:ext cx="6534150" cy="5103651"/>
          </a:xfrm>
          <a:prstGeom prst="rect">
            <a:avLst/>
          </a:prstGeom>
        </p:spPr>
      </p:pic>
    </p:spTree>
    <p:extLst>
      <p:ext uri="{BB962C8B-B14F-4D97-AF65-F5344CB8AC3E}">
        <p14:creationId xmlns:p14="http://schemas.microsoft.com/office/powerpoint/2010/main" val="1248385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solidFill>
                  <a:srgbClr val="FFFF00"/>
                </a:solidFill>
              </a:rPr>
              <a:t>Maths</a:t>
            </a:r>
            <a:endParaRPr lang="en-GB" b="1" u="sng" dirty="0">
              <a:solidFill>
                <a:srgbClr val="FFFF00"/>
              </a:solidFill>
            </a:endParaRPr>
          </a:p>
        </p:txBody>
      </p:sp>
      <p:sp>
        <p:nvSpPr>
          <p:cNvPr id="3" name="Content Placeholder 2"/>
          <p:cNvSpPr>
            <a:spLocks noGrp="1"/>
          </p:cNvSpPr>
          <p:nvPr>
            <p:ph idx="1"/>
          </p:nvPr>
        </p:nvSpPr>
        <p:spPr>
          <a:xfrm>
            <a:off x="838200" y="1934482"/>
            <a:ext cx="10515600" cy="4351338"/>
          </a:xfrm>
        </p:spPr>
        <p:txBody>
          <a:bodyPr>
            <a:normAutofit/>
          </a:bodyPr>
          <a:lstStyle/>
          <a:p>
            <a:pPr marL="0" indent="0">
              <a:buNone/>
            </a:pPr>
            <a:r>
              <a:rPr lang="en-GB" dirty="0" smtClean="0">
                <a:solidFill>
                  <a:srgbClr val="FFFF00"/>
                </a:solidFill>
                <a:latin typeface="Comic Sans MS" panose="030F0702030302020204" pitchFamily="66" charset="0"/>
              </a:rPr>
              <a:t>Follow this link below for the online learning video for today’s lesson.  </a:t>
            </a:r>
            <a:endParaRPr lang="en-GB" dirty="0" smtClean="0">
              <a:solidFill>
                <a:srgbClr val="FFFF00"/>
              </a:solidFill>
              <a:latin typeface="Comic Sans MS" panose="030F0702030302020204" pitchFamily="66" charset="0"/>
            </a:endParaRPr>
          </a:p>
          <a:p>
            <a:pPr marL="0" indent="0">
              <a:buNone/>
            </a:pPr>
            <a:endParaRPr lang="en-GB" dirty="0">
              <a:solidFill>
                <a:srgbClr val="FFFF00"/>
              </a:solidFill>
              <a:latin typeface="Comic Sans MS" panose="030F0702030302020204" pitchFamily="66" charset="0"/>
            </a:endParaRPr>
          </a:p>
          <a:p>
            <a:pPr marL="0" indent="0" algn="ctr">
              <a:buNone/>
            </a:pPr>
            <a:r>
              <a:rPr lang="pt-BR" dirty="0">
                <a:solidFill>
                  <a:srgbClr val="FFFF00"/>
                </a:solidFill>
                <a:latin typeface="Comic Sans MS" panose="030F0702030302020204" pitchFamily="66" charset="0"/>
                <a:hlinkClick r:id="rId2"/>
              </a:rPr>
              <a:t>https://vimeo.com/</a:t>
            </a:r>
            <a:r>
              <a:rPr lang="pt-BR" dirty="0" smtClean="0">
                <a:solidFill>
                  <a:srgbClr val="FFFF00"/>
                </a:solidFill>
                <a:latin typeface="Comic Sans MS" panose="030F0702030302020204" pitchFamily="66" charset="0"/>
                <a:hlinkClick r:id="rId2"/>
              </a:rPr>
              <a:t>490420115</a:t>
            </a:r>
            <a:endParaRPr lang="pt-BR" dirty="0" smtClean="0">
              <a:solidFill>
                <a:srgbClr val="FFFF00"/>
              </a:solidFill>
              <a:latin typeface="Comic Sans MS" panose="030F0702030302020204" pitchFamily="66" charset="0"/>
            </a:endParaRPr>
          </a:p>
          <a:p>
            <a:pPr marL="0" indent="0" algn="ctr">
              <a:buNone/>
            </a:pPr>
            <a:endParaRPr lang="en-GB" dirty="0" smtClean="0">
              <a:solidFill>
                <a:srgbClr val="FFFF00"/>
              </a:solidFill>
              <a:latin typeface="Comic Sans MS" panose="030F0702030302020204" pitchFamily="66" charset="0"/>
            </a:endParaRPr>
          </a:p>
          <a:p>
            <a:pPr marL="0" indent="0">
              <a:buNone/>
            </a:pPr>
            <a:endParaRPr lang="en-GB" dirty="0" smtClean="0">
              <a:solidFill>
                <a:srgbClr val="FFFF00"/>
              </a:solidFill>
              <a:latin typeface="Comic Sans MS" panose="030F0702030302020204" pitchFamily="66" charset="0"/>
            </a:endParaRPr>
          </a:p>
          <a:p>
            <a:pPr marL="0" indent="0">
              <a:buNone/>
            </a:pPr>
            <a:r>
              <a:rPr lang="en-GB" dirty="0" smtClean="0">
                <a:solidFill>
                  <a:srgbClr val="FFFF00"/>
                </a:solidFill>
                <a:latin typeface="Comic Sans MS" panose="030F0702030302020204" pitchFamily="66" charset="0"/>
              </a:rPr>
              <a:t>The worksheet is attached on the website.  </a:t>
            </a:r>
            <a:endParaRPr lang="en-GB"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4122725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p:cNvSpPr txBox="1"/>
          <p:nvPr/>
        </p:nvSpPr>
        <p:spPr>
          <a:xfrm>
            <a:off x="614855" y="599090"/>
            <a:ext cx="10957035" cy="5416868"/>
          </a:xfrm>
          <a:prstGeom prst="rect">
            <a:avLst/>
          </a:prstGeom>
          <a:noFill/>
        </p:spPr>
        <p:txBody>
          <a:bodyPr wrap="square" rtlCol="0">
            <a:spAutoFit/>
          </a:bodyPr>
          <a:lstStyle/>
          <a:p>
            <a:pPr algn="ctr"/>
            <a:r>
              <a:rPr lang="en-GB" sz="4400" b="1" u="sng" dirty="0" smtClean="0">
                <a:solidFill>
                  <a:srgbClr val="FFFF00"/>
                </a:solidFill>
              </a:rPr>
              <a:t>Spellings</a:t>
            </a:r>
          </a:p>
          <a:p>
            <a:pPr algn="ctr"/>
            <a:endParaRPr lang="en-GB" b="1" u="sng" dirty="0">
              <a:solidFill>
                <a:srgbClr val="FFFF00"/>
              </a:solidFill>
            </a:endParaRPr>
          </a:p>
          <a:p>
            <a:r>
              <a:rPr lang="en-GB" sz="2800" dirty="0" smtClean="0">
                <a:solidFill>
                  <a:srgbClr val="FFFF00"/>
                </a:solidFill>
                <a:latin typeface="Comic Sans MS" panose="030F0702030302020204" pitchFamily="66" charset="0"/>
              </a:rPr>
              <a:t>Ask your grown up to test you on your spellings.  Have a go at 5 surprise words too (from the common exception word list attached to your spellings)… these are important. </a:t>
            </a:r>
          </a:p>
          <a:p>
            <a:endParaRPr lang="en-GB" sz="2800" dirty="0">
              <a:solidFill>
                <a:srgbClr val="FFFF00"/>
              </a:solidFill>
              <a:latin typeface="Comic Sans MS" panose="030F0702030302020204" pitchFamily="66" charset="0"/>
            </a:endParaRPr>
          </a:p>
          <a:p>
            <a:endParaRPr lang="en-GB" sz="2800" dirty="0" smtClean="0">
              <a:solidFill>
                <a:srgbClr val="FFFF00"/>
              </a:solidFill>
              <a:latin typeface="Comic Sans MS" panose="030F0702030302020204" pitchFamily="66" charset="0"/>
            </a:endParaRPr>
          </a:p>
          <a:p>
            <a:pPr algn="ctr"/>
            <a:r>
              <a:rPr lang="en-GB" sz="3600" b="1" u="sng" dirty="0" err="1" smtClean="0">
                <a:solidFill>
                  <a:srgbClr val="FFFF00"/>
                </a:solidFill>
                <a:latin typeface="Comic Sans MS" panose="030F0702030302020204" pitchFamily="66" charset="0"/>
              </a:rPr>
              <a:t>Wordearch</a:t>
            </a:r>
            <a:endParaRPr lang="en-GB" sz="3600" b="1" u="sng" dirty="0" smtClean="0">
              <a:solidFill>
                <a:srgbClr val="FFFF00"/>
              </a:solidFill>
              <a:latin typeface="Comic Sans MS" panose="030F0702030302020204" pitchFamily="66" charset="0"/>
            </a:endParaRPr>
          </a:p>
          <a:p>
            <a:endParaRPr lang="en-GB" sz="3600" dirty="0">
              <a:solidFill>
                <a:srgbClr val="FFFF00"/>
              </a:solidFill>
              <a:latin typeface="Comic Sans MS" panose="030F0702030302020204" pitchFamily="66" charset="0"/>
            </a:endParaRPr>
          </a:p>
          <a:p>
            <a:r>
              <a:rPr lang="en-GB" sz="3600" dirty="0" smtClean="0">
                <a:solidFill>
                  <a:srgbClr val="FFFF00"/>
                </a:solidFill>
                <a:latin typeface="Comic Sans MS" panose="030F0702030302020204" pitchFamily="66" charset="0"/>
              </a:rPr>
              <a:t>There is a common exception </a:t>
            </a:r>
            <a:r>
              <a:rPr lang="en-GB" sz="3600" dirty="0" err="1" smtClean="0">
                <a:solidFill>
                  <a:srgbClr val="FFFF00"/>
                </a:solidFill>
                <a:latin typeface="Comic Sans MS" panose="030F0702030302020204" pitchFamily="66" charset="0"/>
              </a:rPr>
              <a:t>wordsearch</a:t>
            </a:r>
            <a:r>
              <a:rPr lang="en-GB" sz="3600" dirty="0" smtClean="0">
                <a:solidFill>
                  <a:srgbClr val="FFFF00"/>
                </a:solidFill>
                <a:latin typeface="Comic Sans MS" panose="030F0702030302020204" pitchFamily="66" charset="0"/>
              </a:rPr>
              <a:t> on the website for you</a:t>
            </a:r>
            <a:r>
              <a:rPr lang="en-GB" sz="2800" dirty="0" smtClean="0">
                <a:solidFill>
                  <a:srgbClr val="FFFF00"/>
                </a:solidFill>
                <a:latin typeface="Comic Sans MS" panose="030F0702030302020204" pitchFamily="66" charset="0"/>
              </a:rPr>
              <a:t>.   </a:t>
            </a:r>
            <a:endParaRPr lang="en-GB" sz="2800"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250309799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9CB8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75963"/>
            <a:ext cx="8229600" cy="1143000"/>
          </a:xfrm>
        </p:spPr>
        <p:txBody>
          <a:bodyPr>
            <a:normAutofit/>
          </a:bodyPr>
          <a:lstStyle/>
          <a:p>
            <a:pPr algn="ctr"/>
            <a:r>
              <a:rPr lang="en-US" u="sng" dirty="0" smtClean="0">
                <a:solidFill>
                  <a:srgbClr val="FFFF00"/>
                </a:solidFill>
                <a:latin typeface="Comic Sans MS" panose="030F0702030302020204" pitchFamily="66" charset="0"/>
              </a:rPr>
              <a:t>Handwriting</a:t>
            </a:r>
            <a:endParaRPr lang="en-US" u="sng" dirty="0">
              <a:solidFill>
                <a:srgbClr val="FFFF00"/>
              </a:solidFill>
              <a:latin typeface="Comic Sans MS" panose="030F0702030302020204" pitchFamily="66" charset="0"/>
            </a:endParaRPr>
          </a:p>
        </p:txBody>
      </p:sp>
      <p:sp>
        <p:nvSpPr>
          <p:cNvPr id="5" name="Content Placeholder 4"/>
          <p:cNvSpPr>
            <a:spLocks noGrp="1"/>
          </p:cNvSpPr>
          <p:nvPr>
            <p:ph idx="1"/>
          </p:nvPr>
        </p:nvSpPr>
        <p:spPr/>
        <p:txBody>
          <a:bodyPr/>
          <a:lstStyle/>
          <a:p>
            <a:r>
              <a:rPr lang="en-US" dirty="0" smtClean="0">
                <a:solidFill>
                  <a:srgbClr val="FFFF00"/>
                </a:solidFill>
                <a:latin typeface="Comic Sans MS" panose="030F0702030302020204" pitchFamily="66" charset="0"/>
              </a:rPr>
              <a:t>The handwriting sheets for this week are on the website.  There are 6 sheets on one document and you can choose one to do each day.  Remember to clearly show your tall letters and low letters and ensure all the other letters are the same size.   </a:t>
            </a:r>
            <a:endParaRPr lang="en-US"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2724449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solidFill>
                  <a:srgbClr val="002060"/>
                </a:solidFill>
              </a:rPr>
              <a:t>Art</a:t>
            </a:r>
            <a:endParaRPr lang="en-GB" b="1" u="sng" dirty="0">
              <a:solidFill>
                <a:srgbClr val="002060"/>
              </a:solidFill>
            </a:endParaRPr>
          </a:p>
        </p:txBody>
      </p:sp>
      <p:sp>
        <p:nvSpPr>
          <p:cNvPr id="3" name="Content Placeholder 2"/>
          <p:cNvSpPr>
            <a:spLocks noGrp="1"/>
          </p:cNvSpPr>
          <p:nvPr>
            <p:ph idx="1"/>
          </p:nvPr>
        </p:nvSpPr>
        <p:spPr/>
        <p:txBody>
          <a:bodyPr/>
          <a:lstStyle/>
          <a:p>
            <a:pPr marL="0" indent="0">
              <a:buNone/>
            </a:pPr>
            <a:r>
              <a:rPr lang="en-GB" dirty="0" smtClean="0">
                <a:solidFill>
                  <a:srgbClr val="002060"/>
                </a:solidFill>
                <a:latin typeface="Comic Sans MS" panose="030F0702030302020204" pitchFamily="66" charset="0"/>
              </a:rPr>
              <a:t>This half term we are going to be looking at portraits.  Kings and Queens often have their portrait painted.  Have a look at the portraits of some famous Kings and Queens on the next slide.  </a:t>
            </a:r>
          </a:p>
          <a:p>
            <a:pPr marL="0" indent="0">
              <a:buNone/>
            </a:pPr>
            <a:endParaRPr lang="en-GB" dirty="0">
              <a:solidFill>
                <a:srgbClr val="002060"/>
              </a:solidFill>
              <a:latin typeface="Comic Sans MS" panose="030F0702030302020204" pitchFamily="66" charset="0"/>
            </a:endParaRPr>
          </a:p>
          <a:p>
            <a:pPr marL="0" indent="0">
              <a:buNone/>
            </a:pPr>
            <a:r>
              <a:rPr lang="en-GB" dirty="0" smtClean="0">
                <a:solidFill>
                  <a:srgbClr val="002060"/>
                </a:solidFill>
                <a:latin typeface="Comic Sans MS" panose="030F0702030302020204" pitchFamily="66" charset="0"/>
              </a:rPr>
              <a:t>What do you notice about the portraits?  </a:t>
            </a:r>
            <a:endParaRPr lang="en-GB" dirty="0">
              <a:solidFill>
                <a:srgbClr val="002060"/>
              </a:solidFill>
              <a:latin typeface="Comic Sans MS" panose="030F0702030302020204" pitchFamily="66" charset="0"/>
            </a:endParaRPr>
          </a:p>
          <a:p>
            <a:pPr marL="0" indent="0">
              <a:buNone/>
            </a:pPr>
            <a:r>
              <a:rPr lang="en-GB" dirty="0" smtClean="0">
                <a:solidFill>
                  <a:srgbClr val="002060"/>
                </a:solidFill>
                <a:latin typeface="Comic Sans MS" panose="030F0702030302020204" pitchFamily="66" charset="0"/>
              </a:rPr>
              <a:t>Portraits often tell a story but no King or Queen wanted to look bad or ugly on a portrait.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1963555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571046"/>
          </a:xfrm>
        </p:spPr>
        <p:txBody>
          <a:bodyPr>
            <a:normAutofit fontScale="90000"/>
          </a:bodyPr>
          <a:lstStyle/>
          <a:p>
            <a:pPr algn="ctr"/>
            <a:r>
              <a:rPr lang="en-GB" b="1" u="sng" dirty="0" smtClean="0">
                <a:solidFill>
                  <a:srgbClr val="002060"/>
                </a:solidFill>
              </a:rPr>
              <a:t>Portraits</a:t>
            </a:r>
            <a:endParaRPr lang="en-GB" b="1" u="sng" dirty="0">
              <a:solidFill>
                <a:srgbClr val="00206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430" y="571045"/>
            <a:ext cx="2848656" cy="341838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2229" y="262379"/>
            <a:ext cx="2783341" cy="278334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9283" y="672440"/>
            <a:ext cx="2462866" cy="331699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0936" r="11255"/>
          <a:stretch/>
        </p:blipFill>
        <p:spPr>
          <a:xfrm>
            <a:off x="8121967" y="3308099"/>
            <a:ext cx="2730397" cy="350906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1816" y="4090826"/>
            <a:ext cx="4117492" cy="2705356"/>
          </a:xfrm>
          <a:prstGeom prst="rect">
            <a:avLst/>
          </a:prstGeom>
        </p:spPr>
      </p:pic>
    </p:spTree>
    <p:extLst>
      <p:ext uri="{BB962C8B-B14F-4D97-AF65-F5344CB8AC3E}">
        <p14:creationId xmlns:p14="http://schemas.microsoft.com/office/powerpoint/2010/main" val="975012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197430"/>
          </a:xfrm>
        </p:spPr>
        <p:txBody>
          <a:bodyPr/>
          <a:lstStyle/>
          <a:p>
            <a:pPr algn="ctr"/>
            <a:r>
              <a:rPr lang="en-GB" b="1" u="sng" dirty="0" smtClean="0">
                <a:solidFill>
                  <a:srgbClr val="002060"/>
                </a:solidFill>
              </a:rPr>
              <a:t>Now have a go yourself!</a:t>
            </a:r>
            <a:endParaRPr lang="en-GB" b="1" u="sng" dirty="0">
              <a:solidFill>
                <a:srgbClr val="002060"/>
              </a:solidFill>
            </a:endParaRPr>
          </a:p>
        </p:txBody>
      </p:sp>
      <p:sp>
        <p:nvSpPr>
          <p:cNvPr id="3" name="Content Placeholder 2"/>
          <p:cNvSpPr>
            <a:spLocks noGrp="1"/>
          </p:cNvSpPr>
          <p:nvPr>
            <p:ph idx="1"/>
          </p:nvPr>
        </p:nvSpPr>
        <p:spPr>
          <a:xfrm>
            <a:off x="402772" y="1197430"/>
            <a:ext cx="11571514" cy="5508170"/>
          </a:xfrm>
        </p:spPr>
        <p:txBody>
          <a:bodyPr>
            <a:normAutofit fontScale="92500" lnSpcReduction="10000"/>
          </a:bodyPr>
          <a:lstStyle/>
          <a:p>
            <a:pPr marL="0" indent="0">
              <a:buNone/>
            </a:pPr>
            <a:r>
              <a:rPr lang="en-GB" dirty="0" smtClean="0"/>
              <a:t>We are going to start by looking at drawing eyes.  </a:t>
            </a:r>
          </a:p>
          <a:p>
            <a:pPr marL="0" indent="0">
              <a:buNone/>
            </a:pPr>
            <a:r>
              <a:rPr lang="en-GB" dirty="0" smtClean="0"/>
              <a:t>Look at your eyes in the mirror.  What colour are they? You will notice that your eyes are not round, which is how most of us normally draw eyes.  Look at their shape.  </a:t>
            </a:r>
          </a:p>
          <a:p>
            <a:pPr marL="0" indent="0">
              <a:buNone/>
            </a:pPr>
            <a:endParaRPr lang="en-GB" dirty="0"/>
          </a:p>
          <a:p>
            <a:pPr marL="0" indent="0">
              <a:buNone/>
            </a:pPr>
            <a:r>
              <a:rPr lang="en-GB" dirty="0" smtClean="0"/>
              <a:t>Follow this link to watch a simple </a:t>
            </a:r>
            <a:r>
              <a:rPr lang="en-GB" dirty="0" err="1" smtClean="0"/>
              <a:t>youtube</a:t>
            </a:r>
            <a:r>
              <a:rPr lang="en-GB" dirty="0" smtClean="0"/>
              <a:t> video about drawing eyes.  </a:t>
            </a:r>
          </a:p>
          <a:p>
            <a:pPr marL="0" indent="0">
              <a:buNone/>
            </a:pPr>
            <a:r>
              <a:rPr lang="en-GB" dirty="0" smtClean="0">
                <a:hlinkClick r:id="rId2"/>
              </a:rPr>
              <a:t>https://www.youtube.com/watch?v=mQ36ABaDMO4</a:t>
            </a:r>
            <a:endParaRPr lang="en-GB" dirty="0" smtClean="0"/>
          </a:p>
          <a:p>
            <a:pPr marL="0" indent="0">
              <a:buNone/>
            </a:pPr>
            <a:endParaRPr lang="en-GB" dirty="0"/>
          </a:p>
          <a:p>
            <a:pPr marL="0" indent="0">
              <a:buNone/>
            </a:pPr>
            <a:r>
              <a:rPr lang="en-GB" dirty="0" smtClean="0"/>
              <a:t>This video, shows how eyes can be drawn in different ways.  You can watch this </a:t>
            </a:r>
            <a:r>
              <a:rPr lang="en-GB" dirty="0" err="1" smtClean="0"/>
              <a:t>aswell</a:t>
            </a:r>
            <a:r>
              <a:rPr lang="en-GB" dirty="0" smtClean="0"/>
              <a:t> if you would like.</a:t>
            </a:r>
          </a:p>
          <a:p>
            <a:pPr marL="0" indent="0">
              <a:buNone/>
            </a:pPr>
            <a:r>
              <a:rPr lang="en-GB" u="sng" dirty="0" smtClean="0">
                <a:solidFill>
                  <a:srgbClr val="0070C0"/>
                </a:solidFill>
              </a:rPr>
              <a:t>https://www.youtube.com/watch?app=desktop&amp;v=DrmTBxfQbdA </a:t>
            </a:r>
          </a:p>
          <a:p>
            <a:pPr marL="0" indent="0">
              <a:buNone/>
            </a:pPr>
            <a:endParaRPr lang="en-GB" u="sng" dirty="0">
              <a:solidFill>
                <a:srgbClr val="0070C0"/>
              </a:solidFill>
            </a:endParaRPr>
          </a:p>
          <a:p>
            <a:pPr marL="0" indent="0" algn="ctr">
              <a:buNone/>
            </a:pPr>
            <a:r>
              <a:rPr lang="en-GB" dirty="0" smtClean="0">
                <a:latin typeface="Comic Sans MS" panose="030F0702030302020204" pitchFamily="66" charset="0"/>
              </a:rPr>
              <a:t>Only draw eyes today.  We will look at different parts of </a:t>
            </a:r>
            <a:r>
              <a:rPr lang="en-GB" dirty="0" smtClean="0">
                <a:latin typeface="Comic Sans MS" panose="030F0702030302020204" pitchFamily="66" charset="0"/>
              </a:rPr>
              <a:t>the </a:t>
            </a:r>
            <a:r>
              <a:rPr lang="en-GB" dirty="0" smtClean="0">
                <a:latin typeface="Comic Sans MS" panose="030F0702030302020204" pitchFamily="66" charset="0"/>
              </a:rPr>
              <a:t>face each </a:t>
            </a:r>
            <a:r>
              <a:rPr lang="en-GB" dirty="0" smtClean="0">
                <a:latin typeface="Comic Sans MS" panose="030F0702030302020204" pitchFamily="66" charset="0"/>
              </a:rPr>
              <a:t>week </a:t>
            </a:r>
            <a:r>
              <a:rPr lang="en-GB" dirty="0" smtClean="0">
                <a:latin typeface="Comic Sans MS" panose="030F0702030302020204" pitchFamily="66" charset="0"/>
              </a:rPr>
              <a:t>to build up to drawing a portrait. </a:t>
            </a:r>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a:p>
        </p:txBody>
      </p:sp>
    </p:spTree>
    <p:extLst>
      <p:ext uri="{BB962C8B-B14F-4D97-AF65-F5344CB8AC3E}">
        <p14:creationId xmlns:p14="http://schemas.microsoft.com/office/powerpoint/2010/main" val="3910300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solidFill>
                  <a:srgbClr val="FFFF00"/>
                </a:solidFill>
                <a:latin typeface="Comic Sans MS" panose="030F0702030302020204" pitchFamily="66" charset="0"/>
              </a:rPr>
              <a:t>English</a:t>
            </a:r>
            <a:endParaRPr lang="en-GB" b="1" u="sng" dirty="0">
              <a:solidFill>
                <a:srgbClr val="FFFF00"/>
              </a:solidFill>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smtClean="0">
                <a:solidFill>
                  <a:srgbClr val="FFFF00"/>
                </a:solidFill>
                <a:latin typeface="Comic Sans MS" panose="030F0702030302020204" pitchFamily="66" charset="0"/>
              </a:rPr>
              <a:t>Today we are going to read some more pages of the text.  I would like you to read the pages first and then listen to me reading them.  </a:t>
            </a:r>
          </a:p>
          <a:p>
            <a:pPr marL="0" indent="0">
              <a:buNone/>
            </a:pPr>
            <a:endParaRPr lang="en-GB" dirty="0">
              <a:solidFill>
                <a:srgbClr val="FFFF00"/>
              </a:solidFill>
              <a:latin typeface="Comic Sans MS" panose="030F0702030302020204" pitchFamily="66" charset="0"/>
            </a:endParaRPr>
          </a:p>
          <a:p>
            <a:pPr marL="0" indent="0">
              <a:buNone/>
            </a:pPr>
            <a:r>
              <a:rPr lang="en-GB" dirty="0" smtClean="0">
                <a:solidFill>
                  <a:srgbClr val="FFFF00"/>
                </a:solidFill>
                <a:latin typeface="Comic Sans MS" panose="030F0702030302020204" pitchFamily="66" charset="0"/>
              </a:rPr>
              <a:t>When you read them the second time, I would really like you to use lots of expression! It is a funny book and gives a good opportunity to read with some funny voices!</a:t>
            </a:r>
          </a:p>
          <a:p>
            <a:pPr marL="0" indent="0">
              <a:buNone/>
            </a:pPr>
            <a:endParaRPr lang="en-GB" dirty="0">
              <a:solidFill>
                <a:srgbClr val="FFFF00"/>
              </a:solidFill>
              <a:latin typeface="Comic Sans MS" panose="030F0702030302020204" pitchFamily="66" charset="0"/>
            </a:endParaRPr>
          </a:p>
          <a:p>
            <a:pPr marL="0" indent="0">
              <a:buNone/>
            </a:pPr>
            <a:r>
              <a:rPr lang="en-GB" dirty="0" smtClean="0">
                <a:solidFill>
                  <a:srgbClr val="FFFF00"/>
                </a:solidFill>
                <a:latin typeface="Comic Sans MS" panose="030F0702030302020204" pitchFamily="66" charset="0"/>
              </a:rPr>
              <a:t>Enjoy!</a:t>
            </a:r>
            <a:endParaRPr lang="en-GB"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24009380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4511" b="3383"/>
          <a:stretch/>
        </p:blipFill>
        <p:spPr>
          <a:xfrm rot="16200000">
            <a:off x="2528275" y="-655933"/>
            <a:ext cx="6003334" cy="8098971"/>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7388" y="4819427"/>
            <a:ext cx="812800" cy="812800"/>
          </a:xfrm>
          <a:prstGeom prst="rect">
            <a:avLst/>
          </a:prstGeom>
        </p:spPr>
      </p:pic>
    </p:spTree>
    <p:extLst>
      <p:ext uri="{BB962C8B-B14F-4D97-AF65-F5344CB8AC3E}">
        <p14:creationId xmlns:p14="http://schemas.microsoft.com/office/powerpoint/2010/main" val="76005160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2620734" y="-631373"/>
            <a:ext cx="6057901" cy="8077201"/>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5728" y="455705"/>
            <a:ext cx="812800" cy="812800"/>
          </a:xfrm>
          <a:prstGeom prst="rect">
            <a:avLst/>
          </a:prstGeom>
        </p:spPr>
      </p:pic>
      <p:pic>
        <p:nvPicPr>
          <p:cNvPr id="4" name="Sound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283344" y="2995580"/>
            <a:ext cx="812800" cy="812800"/>
          </a:xfrm>
          <a:prstGeom prst="rect">
            <a:avLst/>
          </a:prstGeom>
        </p:spPr>
      </p:pic>
    </p:spTree>
    <p:extLst>
      <p:ext uri="{BB962C8B-B14F-4D97-AF65-F5344CB8AC3E}">
        <p14:creationId xmlns:p14="http://schemas.microsoft.com/office/powerpoint/2010/main" val="273545249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811"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8307" t="7142" r="4498" b="6509"/>
          <a:stretch/>
        </p:blipFill>
        <p:spPr>
          <a:xfrm rot="16200000">
            <a:off x="3250827" y="-790661"/>
            <a:ext cx="6430576" cy="8490857"/>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6450" y="4941016"/>
            <a:ext cx="812800" cy="812800"/>
          </a:xfrm>
          <a:prstGeom prst="rect">
            <a:avLst/>
          </a:prstGeom>
        </p:spPr>
      </p:pic>
    </p:spTree>
    <p:extLst>
      <p:ext uri="{BB962C8B-B14F-4D97-AF65-F5344CB8AC3E}">
        <p14:creationId xmlns:p14="http://schemas.microsoft.com/office/powerpoint/2010/main" val="44119379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5977" r="5134" b="3730"/>
          <a:stretch/>
        </p:blipFill>
        <p:spPr>
          <a:xfrm rot="16200000">
            <a:off x="2710546" y="-990600"/>
            <a:ext cx="6030686" cy="8708572"/>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353" y="3576509"/>
            <a:ext cx="812800" cy="812800"/>
          </a:xfrm>
          <a:prstGeom prst="rect">
            <a:avLst/>
          </a:prstGeom>
        </p:spPr>
      </p:pic>
      <p:pic>
        <p:nvPicPr>
          <p:cNvPr id="4" name="Sound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404943" y="5022076"/>
            <a:ext cx="812800" cy="812800"/>
          </a:xfrm>
          <a:prstGeom prst="rect">
            <a:avLst/>
          </a:prstGeom>
        </p:spPr>
      </p:pic>
    </p:spTree>
    <p:extLst>
      <p:ext uri="{BB962C8B-B14F-4D97-AF65-F5344CB8AC3E}">
        <p14:creationId xmlns:p14="http://schemas.microsoft.com/office/powerpoint/2010/main" val="38641654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20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0680" r="5159" b="7739"/>
          <a:stretch/>
        </p:blipFill>
        <p:spPr>
          <a:xfrm rot="16200000">
            <a:off x="2923692" y="-1084008"/>
            <a:ext cx="6204858" cy="9069556"/>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3785" y="5238236"/>
            <a:ext cx="812800" cy="812800"/>
          </a:xfrm>
          <a:prstGeom prst="rect">
            <a:avLst/>
          </a:prstGeom>
        </p:spPr>
      </p:pic>
    </p:spTree>
    <p:extLst>
      <p:ext uri="{BB962C8B-B14F-4D97-AF65-F5344CB8AC3E}">
        <p14:creationId xmlns:p14="http://schemas.microsoft.com/office/powerpoint/2010/main" val="87712910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8730" r="3651" b="6190"/>
          <a:stretch/>
        </p:blipFill>
        <p:spPr>
          <a:xfrm rot="16200000">
            <a:off x="2787673" y="-962909"/>
            <a:ext cx="6183082" cy="8826581"/>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02185" y="5630025"/>
            <a:ext cx="812800" cy="812800"/>
          </a:xfrm>
          <a:prstGeom prst="rect">
            <a:avLst/>
          </a:prstGeom>
        </p:spPr>
      </p:pic>
    </p:spTree>
    <p:extLst>
      <p:ext uri="{BB962C8B-B14F-4D97-AF65-F5344CB8AC3E}">
        <p14:creationId xmlns:p14="http://schemas.microsoft.com/office/powerpoint/2010/main" val="139560936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TotalTime>
  <Words>537</Words>
  <Application>Microsoft Macintosh PowerPoint</Application>
  <PresentationFormat>Custom</PresentationFormat>
  <Paragraphs>76</Paragraphs>
  <Slides>23</Slides>
  <Notes>0</Notes>
  <HiddenSlides>0</HiddenSlides>
  <MMClips>17</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8.1.21</vt:lpstr>
      <vt:lpstr>PowerPoint Presentation</vt:lpstr>
      <vt:lpstr>English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I would like you to go on an adjective hunt.    Look through the pages of the text so far and find the adjectives that are used to describe things that Freya can see.    </vt:lpstr>
      <vt:lpstr>Look at the picture below at one of the state rooms in Buckingham Palace.  Can you write a list of adjectives that you could use to describe this room.  </vt:lpstr>
      <vt:lpstr>Maths</vt:lpstr>
      <vt:lpstr>Handwriting</vt:lpstr>
      <vt:lpstr>Art</vt:lpstr>
      <vt:lpstr>Portraits</vt:lpstr>
      <vt:lpstr>Now have a go yourself!</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Southern</dc:creator>
  <cp:lastModifiedBy>Jennifer Southern</cp:lastModifiedBy>
  <cp:revision>16</cp:revision>
  <dcterms:created xsi:type="dcterms:W3CDTF">2021-01-07T09:09:46Z</dcterms:created>
  <dcterms:modified xsi:type="dcterms:W3CDTF">2021-01-07T19:04:05Z</dcterms:modified>
</cp:coreProperties>
</file>