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  <p:sldMasterId id="2147483665" r:id="rId4"/>
    <p:sldMasterId id="2147483667" r:id="rId5"/>
    <p:sldMasterId id="2147483669" r:id="rId6"/>
    <p:sldMasterId id="2147483671" r:id="rId7"/>
  </p:sldMasterIdLst>
  <p:sldIdLst>
    <p:sldId id="256" r:id="rId8"/>
    <p:sldId id="257" r:id="rId9"/>
    <p:sldId id="258" r:id="rId10"/>
    <p:sldId id="259" r:id="rId11"/>
    <p:sldId id="260" r:id="rId12"/>
    <p:sldId id="267" r:id="rId13"/>
    <p:sldId id="296" r:id="rId14"/>
    <p:sldId id="297" r:id="rId15"/>
    <p:sldId id="298" r:id="rId16"/>
    <p:sldId id="303" r:id="rId17"/>
    <p:sldId id="299" r:id="rId18"/>
    <p:sldId id="309" r:id="rId19"/>
    <p:sldId id="313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2" r:id="rId28"/>
    <p:sldId id="326" r:id="rId29"/>
    <p:sldId id="323" r:id="rId30"/>
    <p:sldId id="324" r:id="rId31"/>
    <p:sldId id="325" r:id="rId32"/>
    <p:sldId id="312" r:id="rId33"/>
    <p:sldId id="327" r:id="rId34"/>
    <p:sldId id="328" r:id="rId35"/>
    <p:sldId id="329" r:id="rId36"/>
    <p:sldId id="261" r:id="rId37"/>
    <p:sldId id="262" r:id="rId38"/>
    <p:sldId id="330" r:id="rId39"/>
    <p:sldId id="331" r:id="rId40"/>
    <p:sldId id="332" r:id="rId41"/>
    <p:sldId id="333" r:id="rId42"/>
    <p:sldId id="341" r:id="rId43"/>
    <p:sldId id="342" r:id="rId44"/>
    <p:sldId id="263" r:id="rId45"/>
    <p:sldId id="264" r:id="rId46"/>
    <p:sldId id="334" r:id="rId47"/>
    <p:sldId id="337" r:id="rId48"/>
    <p:sldId id="335" r:id="rId49"/>
    <p:sldId id="338" r:id="rId50"/>
    <p:sldId id="336" r:id="rId51"/>
    <p:sldId id="265" r:id="rId52"/>
    <p:sldId id="339" r:id="rId53"/>
    <p:sldId id="340" r:id="rId54"/>
    <p:sldId id="266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ableStyles" Target="tableStyle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4CFB-1743-497F-8659-AA5DEA606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9DF0EE-8A59-40E9-A0D3-463EC6552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9AA11-8C7F-4698-B44C-ACED5AE30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D39872-F423-47EE-9332-82C250179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DDCB0-EF32-41CB-B371-6EC22BDF9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75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2F13-EF7F-4381-B461-BA2F0EE13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1AC51-17FE-403B-ACF6-C9F8AC327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07189-6C7F-47B8-901A-22872BFED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AB502-C955-4FB3-ACA6-6F0A1C1A7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03A7A-9DF7-45C3-A31C-27C572D6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015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84CABF-9C57-4877-8C9B-261A650E2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5FC6A7-7101-47F7-9480-8C6B5A1F7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9C2E7A-07B1-456C-9AD6-27576F90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636E7-4264-483A-BC38-92F4DA2A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56E87-A2DC-4919-BCFE-1FC6CBDF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3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9"/>
            <a:ext cx="7933899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722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20/01/2021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519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282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804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664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040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972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84109" y="1989209"/>
            <a:ext cx="7605216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989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DA02F-4A71-46CB-823A-AF34BF01C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FC7CD-C738-46EB-BD55-C1DFC1601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E29E0-A50A-48CA-9F09-39993819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52080-2C51-4741-9C58-EC68E745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4C2C4-69CD-4754-98C8-61A8E03CB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295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CBF3F-6AE2-438F-BBCA-572168596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E6495-AAA5-42F4-A0CB-782E07F51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8DDB6-2465-40D9-9D54-777ECFEF1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55BAC-BC83-4DA7-8022-20BA270D3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049BE-4A4D-404E-B258-A74B0380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09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B812-D04F-4DA8-87E3-500EEEA8C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F5F63-1268-4576-A8D3-C340A582FA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7A4C5-39D0-4798-AD43-AC8F26823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50A577-9B07-49A1-961F-C36A7DCE7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790A21-9673-42A6-AF72-0E1E541CA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5AB22-286F-4921-A254-6FA2305B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21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0CA7C-0BD3-4E6F-ACA4-CD509AB2C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38CA5F-F664-4905-A8E9-75CEB7CCC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88C7BE-3CEA-4318-BC59-C0D5A2B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BCF8FA-67C9-4446-B347-D5EA65361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6EBEB-C8D9-4AAF-B7A4-6FB039ECF7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5BC5A3-7F14-49E6-B1B6-7A4FE4CA2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A36B88-0089-42EB-9531-DCBDE3354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1A2F42-CE34-4ED5-AE59-05106EBA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35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BF1B0-C54B-4C91-8306-5D2C8B152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6B61FA-27E9-414B-B5D3-00298B82C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EEAEB-8D97-4CD0-98A2-C31B6BFC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BA7C8-F9DD-4D6F-8145-2F508574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21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DE128-72AE-4AD9-B2B5-C7C267759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280AAA-63D1-4B0F-920E-48B4E4EDA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0BE0C-7B5F-4668-B6B3-A3346267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8425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E2D0-C9ED-4F5C-A993-62A282750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400DD-FBF5-418C-8FF9-BC43F968E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10376-D9B7-4686-B787-2EEF38A0F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9DBBB-598E-4D40-AF62-48E98910F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E7A13-76AE-475F-AA13-FDE6855E7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2FB02-5D35-4383-8979-84E6922CC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0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23C75-3D35-465A-AF8D-23101D7E3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53BDBF-4CD9-42EA-B76E-61A24A423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D9A67-E06C-419E-A4C1-C644810E69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9A5A7-98A4-4F30-BA40-FDDAF65FE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E91DCB-8370-4DCC-946D-DEC500A9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4AFC9-BDDF-4137-8A00-62D2EE03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06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3BBFE0-6E65-4114-B3D9-BE8C08FC5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1D24A-FACD-4F27-88B0-6DF6F4922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930DF9-230C-433E-ABE4-72892D4776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8029-77E3-467B-A969-BBF19E294764}" type="datetimeFigureOut">
              <a:rPr lang="en-GB" smtClean="0"/>
              <a:t>20/01/2021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BC260-670A-4994-B55F-035D10DFA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02CA6-BE1E-47AB-842F-ECA607D96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75837-95A0-465F-AFAA-705F556973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90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5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18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728869" y="606287"/>
            <a:ext cx="10031896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502025" y="6553201"/>
            <a:ext cx="196028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9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944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0.xml"/><Relationship Id="rId6" Type="http://schemas.openxmlformats.org/officeDocument/2006/relationships/image" Target="../media/image37.png"/><Relationship Id="rId5" Type="http://schemas.openxmlformats.org/officeDocument/2006/relationships/image" Target="../media/image28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6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thenational.academy/lessons/exploring-4-beats-in-a-bar-cgwk2t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meo.com/488553863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B9E06-B60E-4135-BF88-C6AABB7B39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 22</a:t>
            </a:r>
            <a:r>
              <a:rPr lang="en-GB" baseline="30000" dirty="0"/>
              <a:t>nd</a:t>
            </a:r>
            <a:r>
              <a:rPr lang="en-GB" dirty="0"/>
              <a:t> January 2021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96ED17-305E-4412-8715-7875AD1A58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5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7BB1E029-C382-411E-B36A-DF177E44D3E8}"/>
              </a:ext>
            </a:extLst>
          </p:cNvPr>
          <p:cNvGraphicFramePr>
            <a:graphicFrameLocks noGrp="1"/>
          </p:cNvGraphicFramePr>
          <p:nvPr/>
        </p:nvGraphicFramePr>
        <p:xfrm>
          <a:off x="4790250" y="3419711"/>
          <a:ext cx="4926775" cy="266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848">
                  <a:extLst>
                    <a:ext uri="{9D8B030D-6E8A-4147-A177-3AD203B41FA5}">
                      <a16:colId xmlns:a16="http://schemas.microsoft.com/office/drawing/2014/main" val="774564795"/>
                    </a:ext>
                  </a:extLst>
                </a:gridCol>
                <a:gridCol w="2134935">
                  <a:extLst>
                    <a:ext uri="{9D8B030D-6E8A-4147-A177-3AD203B41FA5}">
                      <a16:colId xmlns:a16="http://schemas.microsoft.com/office/drawing/2014/main" val="2484942990"/>
                    </a:ext>
                  </a:extLst>
                </a:gridCol>
                <a:gridCol w="2175992">
                  <a:extLst>
                    <a:ext uri="{9D8B030D-6E8A-4147-A177-3AD203B41FA5}">
                      <a16:colId xmlns:a16="http://schemas.microsoft.com/office/drawing/2014/main" val="2912648828"/>
                    </a:ext>
                  </a:extLst>
                </a:gridCol>
              </a:tblGrid>
              <a:tr h="723292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136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019914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30842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3750C1-0E6D-4775-95A3-A54570D72D54}"/>
                  </a:ext>
                </a:extLst>
              </p:cNvPr>
              <p:cNvSpPr txBox="1"/>
              <p:nvPr/>
            </p:nvSpPr>
            <p:spPr>
              <a:xfrm>
                <a:off x="2219550" y="334776"/>
                <a:ext cx="749747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1)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30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420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22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4) 22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3750C1-0E6D-4775-95A3-A54570D72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6"/>
                <a:ext cx="7497474" cy="3539430"/>
              </a:xfrm>
              <a:prstGeom prst="rect">
                <a:avLst/>
              </a:prstGeom>
              <a:blipFill>
                <a:blip r:embed="rId3"/>
                <a:stretch>
                  <a:fillRect l="-1626" t="-1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3818584" y="343221"/>
            <a:ext cx="194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 24</a:t>
            </a:r>
            <a:endParaRPr lang="en-GB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185588" y="2894636"/>
            <a:ext cx="194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308</a:t>
            </a:r>
            <a:endParaRPr lang="en-GB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712836" y="3544303"/>
            <a:ext cx="141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556240" y="3482973"/>
            <a:ext cx="141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835429" y="4374894"/>
            <a:ext cx="141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10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944613" y="5357150"/>
            <a:ext cx="141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5712836" y="4374894"/>
            <a:ext cx="141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200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8394461" y="4374894"/>
            <a:ext cx="141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087523" y="5357150"/>
            <a:ext cx="66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60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8497474" y="5357150"/>
            <a:ext cx="1416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4183253" y="2043902"/>
            <a:ext cx="194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286</a:t>
            </a:r>
            <a:endParaRPr lang="en-GB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303615" y="1244029"/>
            <a:ext cx="444137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037533" y="338577"/>
            <a:ext cx="194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 240</a:t>
            </a:r>
            <a:endParaRPr lang="en-GB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3777" y="1184006"/>
            <a:ext cx="1942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 42</a:t>
            </a:r>
            <a:endParaRPr lang="en-GB" dirty="0">
              <a:solidFill>
                <a:srgbClr val="4472C4"/>
              </a:solidFill>
              <a:latin typeface="Calibri" panose="020F050202020403020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84331" y="1178362"/>
            <a:ext cx="83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srgbClr val="4472C4"/>
                </a:solidFill>
                <a:latin typeface="Calibri" panose="020F0502020204030204"/>
              </a:rPr>
              <a:t> 70</a:t>
            </a:r>
            <a:endParaRPr lang="en-GB" dirty="0">
              <a:solidFill>
                <a:srgbClr val="4472C4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5893B4-260C-4CC5-88F4-48E0A8433E62}"/>
                  </a:ext>
                </a:extLst>
              </p:cNvPr>
              <p:cNvSpPr txBox="1"/>
              <p:nvPr/>
            </p:nvSpPr>
            <p:spPr>
              <a:xfrm>
                <a:off x="4481062" y="3536916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75893B4-260C-4CC5-88F4-48E0A8433E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62" y="3536916"/>
                <a:ext cx="127614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626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70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313974" y="1678958"/>
          <a:ext cx="4251458" cy="2849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433">
                  <a:extLst>
                    <a:ext uri="{9D8B030D-6E8A-4147-A177-3AD203B41FA5}">
                      <a16:colId xmlns:a16="http://schemas.microsoft.com/office/drawing/2014/main" val="774564795"/>
                    </a:ext>
                  </a:extLst>
                </a:gridCol>
                <a:gridCol w="1842298">
                  <a:extLst>
                    <a:ext uri="{9D8B030D-6E8A-4147-A177-3AD203B41FA5}">
                      <a16:colId xmlns:a16="http://schemas.microsoft.com/office/drawing/2014/main" val="2484942990"/>
                    </a:ext>
                  </a:extLst>
                </a:gridCol>
                <a:gridCol w="1877727">
                  <a:extLst>
                    <a:ext uri="{9D8B030D-6E8A-4147-A177-3AD203B41FA5}">
                      <a16:colId xmlns:a16="http://schemas.microsoft.com/office/drawing/2014/main" val="2912648828"/>
                    </a:ext>
                  </a:extLst>
                </a:gridCol>
              </a:tblGrid>
              <a:tr h="54098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1362"/>
                  </a:ext>
                </a:extLst>
              </a:tr>
              <a:tr h="113542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019914"/>
                  </a:ext>
                </a:extLst>
              </a:tr>
              <a:tr h="113542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30842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14120" y="608157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23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31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20" y="608157"/>
                <a:ext cx="2618509" cy="523220"/>
              </a:xfrm>
              <a:prstGeom prst="rect">
                <a:avLst/>
              </a:prstGeom>
              <a:blipFill>
                <a:blip r:embed="rId3"/>
                <a:stretch>
                  <a:fillRect l="-489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151677" y="1718769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3366" y="1678958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5779" y="2595033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20038" y="3785916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51677" y="2595033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600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8753" y="2567779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1677" y="3769305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3365" y="3818008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2040713" y="1737982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13" y="1737982"/>
                <a:ext cx="127614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257017" y="4934973"/>
                <a:ext cx="3395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600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90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</a:t>
                </a: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17" y="4934973"/>
                <a:ext cx="3395813" cy="523220"/>
              </a:xfrm>
              <a:prstGeom prst="rect">
                <a:avLst/>
              </a:prstGeom>
              <a:blipFill>
                <a:blip r:embed="rId5"/>
                <a:stretch>
                  <a:fillRect l="-359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5114119" y="4912135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713</a:t>
                </a: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19" y="4912135"/>
                <a:ext cx="2618509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592105" y="1376172"/>
          <a:ext cx="161134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6765694" y="284381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94" y="2843815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ounded Rectangle 25"/>
          <p:cNvSpPr/>
          <p:nvPr/>
        </p:nvSpPr>
        <p:spPr>
          <a:xfrm>
            <a:off x="8631196" y="2016325"/>
            <a:ext cx="540327" cy="1427684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5904089" y="3144982"/>
            <a:ext cx="2935112" cy="91901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720181" y="3538311"/>
            <a:ext cx="127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712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2" grpId="0"/>
      <p:bldP spid="23" grpId="0"/>
      <p:bldP spid="25" grpId="0"/>
      <p:bldP spid="26" grpId="0" animBg="1"/>
      <p:bldP spid="26" grpId="1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14120" y="608157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23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31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20" y="608157"/>
                <a:ext cx="2618509" cy="523220"/>
              </a:xfrm>
              <a:prstGeom prst="rect">
                <a:avLst/>
              </a:prstGeom>
              <a:blipFill>
                <a:blip r:embed="rId3"/>
                <a:stretch>
                  <a:fillRect l="-489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592105" y="1376172"/>
          <a:ext cx="161134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720181" y="3538311"/>
            <a:ext cx="127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 rot="19370803">
            <a:off x="8342094" y="2049961"/>
            <a:ext cx="540327" cy="1405824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 flipH="1">
            <a:off x="4144483" y="2845646"/>
            <a:ext cx="4087092" cy="1088532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244596" y="3538311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257017" y="4934973"/>
                <a:ext cx="3395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600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90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</a:t>
                </a: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17" y="4934973"/>
                <a:ext cx="3395813" cy="523220"/>
              </a:xfrm>
              <a:prstGeom prst="rect">
                <a:avLst/>
              </a:prstGeom>
              <a:blipFill>
                <a:blip r:embed="rId4"/>
                <a:stretch>
                  <a:fillRect l="-359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114119" y="4912135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713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19" y="4912135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>
                <a:off x="6765694" y="284381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94" y="2843815"/>
                <a:ext cx="12761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72FF7653-6256-4FFD-925F-D031189EA421}"/>
              </a:ext>
            </a:extLst>
          </p:cNvPr>
          <p:cNvGraphicFramePr>
            <a:graphicFrameLocks noGrp="1"/>
          </p:cNvGraphicFramePr>
          <p:nvPr/>
        </p:nvGraphicFramePr>
        <p:xfrm>
          <a:off x="2313974" y="1678958"/>
          <a:ext cx="4251458" cy="2849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433">
                  <a:extLst>
                    <a:ext uri="{9D8B030D-6E8A-4147-A177-3AD203B41FA5}">
                      <a16:colId xmlns:a16="http://schemas.microsoft.com/office/drawing/2014/main" val="774564795"/>
                    </a:ext>
                  </a:extLst>
                </a:gridCol>
                <a:gridCol w="1842298">
                  <a:extLst>
                    <a:ext uri="{9D8B030D-6E8A-4147-A177-3AD203B41FA5}">
                      <a16:colId xmlns:a16="http://schemas.microsoft.com/office/drawing/2014/main" val="2484942990"/>
                    </a:ext>
                  </a:extLst>
                </a:gridCol>
                <a:gridCol w="1877727">
                  <a:extLst>
                    <a:ext uri="{9D8B030D-6E8A-4147-A177-3AD203B41FA5}">
                      <a16:colId xmlns:a16="http://schemas.microsoft.com/office/drawing/2014/main" val="2912648828"/>
                    </a:ext>
                  </a:extLst>
                </a:gridCol>
              </a:tblGrid>
              <a:tr h="54098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1362"/>
                  </a:ext>
                </a:extLst>
              </a:tr>
              <a:tr h="113542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019914"/>
                  </a:ext>
                </a:extLst>
              </a:tr>
              <a:tr h="113542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30842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CF4DD1B6-6E5F-4BFC-AD1B-C80C43163B4F}"/>
              </a:ext>
            </a:extLst>
          </p:cNvPr>
          <p:cNvSpPr txBox="1"/>
          <p:nvPr/>
        </p:nvSpPr>
        <p:spPr>
          <a:xfrm>
            <a:off x="3151677" y="1718769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288C8F-BE71-4F86-B7A2-535C4D84ACAC}"/>
              </a:ext>
            </a:extLst>
          </p:cNvPr>
          <p:cNvSpPr txBox="1"/>
          <p:nvPr/>
        </p:nvSpPr>
        <p:spPr>
          <a:xfrm>
            <a:off x="5433366" y="1678958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C38C99-D036-4A91-9CC8-EE3FB589B13D}"/>
              </a:ext>
            </a:extLst>
          </p:cNvPr>
          <p:cNvSpPr txBox="1"/>
          <p:nvPr/>
        </p:nvSpPr>
        <p:spPr>
          <a:xfrm>
            <a:off x="2305779" y="2595033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585F737-2FA8-4FB9-B132-EE5FDED2B618}"/>
              </a:ext>
            </a:extLst>
          </p:cNvPr>
          <p:cNvSpPr txBox="1"/>
          <p:nvPr/>
        </p:nvSpPr>
        <p:spPr>
          <a:xfrm>
            <a:off x="2420038" y="3785916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AEC13B-EDFD-48B7-9C01-5A9E742BFF27}"/>
              </a:ext>
            </a:extLst>
          </p:cNvPr>
          <p:cNvSpPr txBox="1"/>
          <p:nvPr/>
        </p:nvSpPr>
        <p:spPr>
          <a:xfrm>
            <a:off x="3151677" y="2595033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600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FB7196-27E7-4CAC-9A54-D033DD1FF141}"/>
              </a:ext>
            </a:extLst>
          </p:cNvPr>
          <p:cNvSpPr txBox="1"/>
          <p:nvPr/>
        </p:nvSpPr>
        <p:spPr>
          <a:xfrm>
            <a:off x="5338753" y="2567779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CC68463-1067-4CDA-8BF6-6F7C30849DDE}"/>
              </a:ext>
            </a:extLst>
          </p:cNvPr>
          <p:cNvSpPr txBox="1"/>
          <p:nvPr/>
        </p:nvSpPr>
        <p:spPr>
          <a:xfrm>
            <a:off x="3151677" y="3769305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0219EE-8E8E-407D-B3DC-387142106D4E}"/>
              </a:ext>
            </a:extLst>
          </p:cNvPr>
          <p:cNvSpPr txBox="1"/>
          <p:nvPr/>
        </p:nvSpPr>
        <p:spPr>
          <a:xfrm>
            <a:off x="5433365" y="3818008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D2EE4D-616D-4813-BFE9-7D90C5567CC5}"/>
                  </a:ext>
                </a:extLst>
              </p:cNvPr>
              <p:cNvSpPr txBox="1"/>
              <p:nvPr/>
            </p:nvSpPr>
            <p:spPr>
              <a:xfrm>
                <a:off x="2040713" y="1737982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2D2EE4D-616D-4813-BFE9-7D90C5567C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13" y="1737982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1945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14120" y="608157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23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31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20" y="608157"/>
                <a:ext cx="2618509" cy="523220"/>
              </a:xfrm>
              <a:prstGeom prst="rect">
                <a:avLst/>
              </a:prstGeom>
              <a:blipFill>
                <a:blip r:embed="rId3"/>
                <a:stretch>
                  <a:fillRect l="-489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592105" y="1376172"/>
          <a:ext cx="161134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720181" y="3538311"/>
            <a:ext cx="127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44596" y="3538311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6" name="Rounded Rectangle 25"/>
          <p:cNvSpPr/>
          <p:nvPr/>
        </p:nvSpPr>
        <p:spPr>
          <a:xfrm rot="2507467">
            <a:off x="8433216" y="2030350"/>
            <a:ext cx="540327" cy="1361268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5977468" y="2593652"/>
            <a:ext cx="2459953" cy="19388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257017" y="4934973"/>
                <a:ext cx="3395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600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90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</a:t>
                </a: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17" y="4934973"/>
                <a:ext cx="3395813" cy="523220"/>
              </a:xfrm>
              <a:prstGeom prst="rect">
                <a:avLst/>
              </a:prstGeom>
              <a:blipFill>
                <a:blip r:embed="rId4"/>
                <a:stretch>
                  <a:fillRect l="-359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114119" y="4912135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713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19" y="4912135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219777" y="4198447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20181" y="4198446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765694" y="284381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94" y="2843815"/>
                <a:ext cx="12761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836027D-F3B0-4E93-8ED0-190B52FAFF90}"/>
              </a:ext>
            </a:extLst>
          </p:cNvPr>
          <p:cNvGraphicFramePr>
            <a:graphicFrameLocks noGrp="1"/>
          </p:cNvGraphicFramePr>
          <p:nvPr/>
        </p:nvGraphicFramePr>
        <p:xfrm>
          <a:off x="2313974" y="1678958"/>
          <a:ext cx="4251458" cy="2849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433">
                  <a:extLst>
                    <a:ext uri="{9D8B030D-6E8A-4147-A177-3AD203B41FA5}">
                      <a16:colId xmlns:a16="http://schemas.microsoft.com/office/drawing/2014/main" val="774564795"/>
                    </a:ext>
                  </a:extLst>
                </a:gridCol>
                <a:gridCol w="1842298">
                  <a:extLst>
                    <a:ext uri="{9D8B030D-6E8A-4147-A177-3AD203B41FA5}">
                      <a16:colId xmlns:a16="http://schemas.microsoft.com/office/drawing/2014/main" val="2484942990"/>
                    </a:ext>
                  </a:extLst>
                </a:gridCol>
                <a:gridCol w="1877727">
                  <a:extLst>
                    <a:ext uri="{9D8B030D-6E8A-4147-A177-3AD203B41FA5}">
                      <a16:colId xmlns:a16="http://schemas.microsoft.com/office/drawing/2014/main" val="2912648828"/>
                    </a:ext>
                  </a:extLst>
                </a:gridCol>
              </a:tblGrid>
              <a:tr h="54098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1362"/>
                  </a:ext>
                </a:extLst>
              </a:tr>
              <a:tr h="113542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019914"/>
                  </a:ext>
                </a:extLst>
              </a:tr>
              <a:tr h="113542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308426"/>
                  </a:ext>
                </a:extLst>
              </a:tr>
            </a:tbl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815FDC51-6D5F-46F3-956E-0A2524CB43ED}"/>
              </a:ext>
            </a:extLst>
          </p:cNvPr>
          <p:cNvSpPr txBox="1"/>
          <p:nvPr/>
        </p:nvSpPr>
        <p:spPr>
          <a:xfrm>
            <a:off x="3151677" y="1718769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8FFB88-7960-494A-B83F-28979277B49E}"/>
              </a:ext>
            </a:extLst>
          </p:cNvPr>
          <p:cNvSpPr txBox="1"/>
          <p:nvPr/>
        </p:nvSpPr>
        <p:spPr>
          <a:xfrm>
            <a:off x="5433366" y="1678958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B8F5C6-54EA-4A52-AE03-EB35461F35DB}"/>
              </a:ext>
            </a:extLst>
          </p:cNvPr>
          <p:cNvSpPr txBox="1"/>
          <p:nvPr/>
        </p:nvSpPr>
        <p:spPr>
          <a:xfrm>
            <a:off x="2305779" y="2595033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6BD31E-9FD9-4D11-9942-AA5C2703FDD6}"/>
              </a:ext>
            </a:extLst>
          </p:cNvPr>
          <p:cNvSpPr txBox="1"/>
          <p:nvPr/>
        </p:nvSpPr>
        <p:spPr>
          <a:xfrm>
            <a:off x="2420038" y="3785916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2B7B8E3-16B0-4793-B74B-20AEF2EC2F84}"/>
              </a:ext>
            </a:extLst>
          </p:cNvPr>
          <p:cNvSpPr txBox="1"/>
          <p:nvPr/>
        </p:nvSpPr>
        <p:spPr>
          <a:xfrm>
            <a:off x="3151677" y="2595033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600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99B8BF-137A-4A3E-AE01-8DCFE34EE331}"/>
              </a:ext>
            </a:extLst>
          </p:cNvPr>
          <p:cNvSpPr txBox="1"/>
          <p:nvPr/>
        </p:nvSpPr>
        <p:spPr>
          <a:xfrm>
            <a:off x="5338753" y="2567779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D1060CE-CED9-4428-94DD-A73E36766CA2}"/>
              </a:ext>
            </a:extLst>
          </p:cNvPr>
          <p:cNvSpPr txBox="1"/>
          <p:nvPr/>
        </p:nvSpPr>
        <p:spPr>
          <a:xfrm>
            <a:off x="3151677" y="3769305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FDD43E-0483-4496-972C-0A52A6E69E48}"/>
              </a:ext>
            </a:extLst>
          </p:cNvPr>
          <p:cNvSpPr txBox="1"/>
          <p:nvPr/>
        </p:nvSpPr>
        <p:spPr>
          <a:xfrm>
            <a:off x="5433365" y="3818008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ED0C08-8406-45DA-BB0B-ADBDE1977215}"/>
                  </a:ext>
                </a:extLst>
              </p:cNvPr>
              <p:cNvSpPr txBox="1"/>
              <p:nvPr/>
            </p:nvSpPr>
            <p:spPr>
              <a:xfrm>
                <a:off x="2040713" y="1737982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FED0C08-8406-45DA-BB0B-ADBDE1977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13" y="1737982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6957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14120" y="608157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23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31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20" y="608157"/>
                <a:ext cx="2618509" cy="523220"/>
              </a:xfrm>
              <a:prstGeom prst="rect">
                <a:avLst/>
              </a:prstGeom>
              <a:blipFill>
                <a:blip r:embed="rId3"/>
                <a:stretch>
                  <a:fillRect l="-489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592105" y="1376172"/>
          <a:ext cx="161134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720181" y="3538311"/>
            <a:ext cx="127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44596" y="3538311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257017" y="4934973"/>
                <a:ext cx="3395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600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90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</a:t>
                </a: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17" y="4934973"/>
                <a:ext cx="3395813" cy="523220"/>
              </a:xfrm>
              <a:prstGeom prst="rect">
                <a:avLst/>
              </a:prstGeom>
              <a:blipFill>
                <a:blip r:embed="rId4"/>
                <a:stretch>
                  <a:fillRect l="-359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114119" y="4912135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713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19" y="4912135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219777" y="4200680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20181" y="4200680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139554" y="2026994"/>
            <a:ext cx="540327" cy="14024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4143265" y="2728236"/>
            <a:ext cx="3996289" cy="127679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690401" y="4200680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765694" y="284381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94" y="2843815"/>
                <a:ext cx="12761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8239533A-F781-4B07-A548-2A8D9AFF569F}"/>
              </a:ext>
            </a:extLst>
          </p:cNvPr>
          <p:cNvGraphicFramePr>
            <a:graphicFrameLocks noGrp="1"/>
          </p:cNvGraphicFramePr>
          <p:nvPr/>
        </p:nvGraphicFramePr>
        <p:xfrm>
          <a:off x="2313974" y="1678958"/>
          <a:ext cx="4251458" cy="2849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433">
                  <a:extLst>
                    <a:ext uri="{9D8B030D-6E8A-4147-A177-3AD203B41FA5}">
                      <a16:colId xmlns:a16="http://schemas.microsoft.com/office/drawing/2014/main" val="774564795"/>
                    </a:ext>
                  </a:extLst>
                </a:gridCol>
                <a:gridCol w="1842298">
                  <a:extLst>
                    <a:ext uri="{9D8B030D-6E8A-4147-A177-3AD203B41FA5}">
                      <a16:colId xmlns:a16="http://schemas.microsoft.com/office/drawing/2014/main" val="2484942990"/>
                    </a:ext>
                  </a:extLst>
                </a:gridCol>
                <a:gridCol w="1877727">
                  <a:extLst>
                    <a:ext uri="{9D8B030D-6E8A-4147-A177-3AD203B41FA5}">
                      <a16:colId xmlns:a16="http://schemas.microsoft.com/office/drawing/2014/main" val="2912648828"/>
                    </a:ext>
                  </a:extLst>
                </a:gridCol>
              </a:tblGrid>
              <a:tr h="54098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1362"/>
                  </a:ext>
                </a:extLst>
              </a:tr>
              <a:tr h="113542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019914"/>
                  </a:ext>
                </a:extLst>
              </a:tr>
              <a:tr h="113542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30842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61010A35-34E8-45B2-9713-5CD54D2A598B}"/>
              </a:ext>
            </a:extLst>
          </p:cNvPr>
          <p:cNvSpPr txBox="1"/>
          <p:nvPr/>
        </p:nvSpPr>
        <p:spPr>
          <a:xfrm>
            <a:off x="3151677" y="1718769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B14F3AF-EA23-4D4D-8C38-9E546B307B32}"/>
              </a:ext>
            </a:extLst>
          </p:cNvPr>
          <p:cNvSpPr txBox="1"/>
          <p:nvPr/>
        </p:nvSpPr>
        <p:spPr>
          <a:xfrm>
            <a:off x="5433366" y="1678958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AA4875B-7EE1-4D71-9E53-57D93044D3DE}"/>
              </a:ext>
            </a:extLst>
          </p:cNvPr>
          <p:cNvSpPr txBox="1"/>
          <p:nvPr/>
        </p:nvSpPr>
        <p:spPr>
          <a:xfrm>
            <a:off x="2305779" y="2595033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089788-2B04-41C5-A2C6-FD03FAFDC320}"/>
              </a:ext>
            </a:extLst>
          </p:cNvPr>
          <p:cNvSpPr txBox="1"/>
          <p:nvPr/>
        </p:nvSpPr>
        <p:spPr>
          <a:xfrm>
            <a:off x="2420038" y="3785916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D0496C4-1DCA-4DB4-A75A-4C14ADA8FA5B}"/>
              </a:ext>
            </a:extLst>
          </p:cNvPr>
          <p:cNvSpPr txBox="1"/>
          <p:nvPr/>
        </p:nvSpPr>
        <p:spPr>
          <a:xfrm>
            <a:off x="3151677" y="2595033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600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0E76B95-7AA4-4A29-88AE-B382EB20919C}"/>
              </a:ext>
            </a:extLst>
          </p:cNvPr>
          <p:cNvSpPr txBox="1"/>
          <p:nvPr/>
        </p:nvSpPr>
        <p:spPr>
          <a:xfrm>
            <a:off x="5338753" y="2567779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247A88-4764-464D-B161-7811D4BE664E}"/>
              </a:ext>
            </a:extLst>
          </p:cNvPr>
          <p:cNvSpPr txBox="1"/>
          <p:nvPr/>
        </p:nvSpPr>
        <p:spPr>
          <a:xfrm>
            <a:off x="3151677" y="3769305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CB45A5-E187-4D18-8B3C-A43483E10E4B}"/>
              </a:ext>
            </a:extLst>
          </p:cNvPr>
          <p:cNvSpPr txBox="1"/>
          <p:nvPr/>
        </p:nvSpPr>
        <p:spPr>
          <a:xfrm>
            <a:off x="5433365" y="3818008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2D71C2-48CA-4EF6-8626-E4EFE1669FF3}"/>
                  </a:ext>
                </a:extLst>
              </p:cNvPr>
              <p:cNvSpPr txBox="1"/>
              <p:nvPr/>
            </p:nvSpPr>
            <p:spPr>
              <a:xfrm>
                <a:off x="2040713" y="1737982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A2D71C2-48CA-4EF6-8626-E4EFE1669F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13" y="1737982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97301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114120" y="608157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23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31</a:t>
                </a: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20" y="608157"/>
                <a:ext cx="2618509" cy="523220"/>
              </a:xfrm>
              <a:prstGeom prst="rect">
                <a:avLst/>
              </a:prstGeom>
              <a:blipFill>
                <a:blip r:embed="rId3"/>
                <a:stretch>
                  <a:fillRect l="-489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7592105" y="1376172"/>
          <a:ext cx="161134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8720181" y="3538311"/>
            <a:ext cx="127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44596" y="3538311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2257017" y="4934973"/>
                <a:ext cx="33958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600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90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20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</a:t>
                </a:r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017" y="4934973"/>
                <a:ext cx="3395813" cy="523220"/>
              </a:xfrm>
              <a:prstGeom prst="rect">
                <a:avLst/>
              </a:prstGeom>
              <a:blipFill>
                <a:blip r:embed="rId4"/>
                <a:stretch>
                  <a:fillRect l="-3591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5114119" y="4912135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713</a:t>
                </a: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4119" y="4912135"/>
                <a:ext cx="2618509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8219777" y="4200680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20181" y="4200680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srgbClr val="FF0000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0401" y="4200680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726085" y="4247129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085" y="4247129"/>
                <a:ext cx="12761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699275" y="4894215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srgbClr val="4472C4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199360" y="4894215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srgbClr val="4472C4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7379758" y="5458193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99445" y="4894215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srgbClr val="4472C4"/>
                </a:solidFill>
                <a:latin typeface="Calibri" panose="020F0502020204030204"/>
              </a:rPr>
              <a:t>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6765694" y="284381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694" y="2843815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067C7D59-2C71-40C2-9817-0E363731A4A2}"/>
              </a:ext>
            </a:extLst>
          </p:cNvPr>
          <p:cNvGraphicFramePr>
            <a:graphicFrameLocks noGrp="1"/>
          </p:cNvGraphicFramePr>
          <p:nvPr/>
        </p:nvGraphicFramePr>
        <p:xfrm>
          <a:off x="2313974" y="1678958"/>
          <a:ext cx="4251458" cy="2849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1433">
                  <a:extLst>
                    <a:ext uri="{9D8B030D-6E8A-4147-A177-3AD203B41FA5}">
                      <a16:colId xmlns:a16="http://schemas.microsoft.com/office/drawing/2014/main" val="774564795"/>
                    </a:ext>
                  </a:extLst>
                </a:gridCol>
                <a:gridCol w="1842298">
                  <a:extLst>
                    <a:ext uri="{9D8B030D-6E8A-4147-A177-3AD203B41FA5}">
                      <a16:colId xmlns:a16="http://schemas.microsoft.com/office/drawing/2014/main" val="2484942990"/>
                    </a:ext>
                  </a:extLst>
                </a:gridCol>
                <a:gridCol w="1877727">
                  <a:extLst>
                    <a:ext uri="{9D8B030D-6E8A-4147-A177-3AD203B41FA5}">
                      <a16:colId xmlns:a16="http://schemas.microsoft.com/office/drawing/2014/main" val="2912648828"/>
                    </a:ext>
                  </a:extLst>
                </a:gridCol>
              </a:tblGrid>
              <a:tr h="54098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1362"/>
                  </a:ext>
                </a:extLst>
              </a:tr>
              <a:tr h="113542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019914"/>
                  </a:ext>
                </a:extLst>
              </a:tr>
              <a:tr h="1135421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30842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5172712D-5044-4E81-A339-D18EB7AB7D0F}"/>
              </a:ext>
            </a:extLst>
          </p:cNvPr>
          <p:cNvSpPr txBox="1"/>
          <p:nvPr/>
        </p:nvSpPr>
        <p:spPr>
          <a:xfrm>
            <a:off x="3151677" y="1718769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9C762B-8A7C-49DB-9C7D-7BBC8DA7E369}"/>
              </a:ext>
            </a:extLst>
          </p:cNvPr>
          <p:cNvSpPr txBox="1"/>
          <p:nvPr/>
        </p:nvSpPr>
        <p:spPr>
          <a:xfrm>
            <a:off x="5433366" y="1678958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E75EF85-882E-4C72-AEA0-C4509955CCBC}"/>
              </a:ext>
            </a:extLst>
          </p:cNvPr>
          <p:cNvSpPr txBox="1"/>
          <p:nvPr/>
        </p:nvSpPr>
        <p:spPr>
          <a:xfrm>
            <a:off x="2305779" y="2595033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D6F6DF-6C2C-40ED-BE1D-C0E4727ADF13}"/>
              </a:ext>
            </a:extLst>
          </p:cNvPr>
          <p:cNvSpPr txBox="1"/>
          <p:nvPr/>
        </p:nvSpPr>
        <p:spPr>
          <a:xfrm>
            <a:off x="2420038" y="3785916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89FD02E-874A-4D28-8A8C-7B835F722168}"/>
              </a:ext>
            </a:extLst>
          </p:cNvPr>
          <p:cNvSpPr txBox="1"/>
          <p:nvPr/>
        </p:nvSpPr>
        <p:spPr>
          <a:xfrm>
            <a:off x="3151677" y="2595033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600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31893B8-7E7A-4D3D-9ED0-CE2492D2BD0B}"/>
              </a:ext>
            </a:extLst>
          </p:cNvPr>
          <p:cNvSpPr txBox="1"/>
          <p:nvPr/>
        </p:nvSpPr>
        <p:spPr>
          <a:xfrm>
            <a:off x="5338753" y="2567779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90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7FE10C7-FBEB-49AF-A5EF-9B9B6D7738C6}"/>
              </a:ext>
            </a:extLst>
          </p:cNvPr>
          <p:cNvSpPr txBox="1"/>
          <p:nvPr/>
        </p:nvSpPr>
        <p:spPr>
          <a:xfrm>
            <a:off x="3151677" y="3769305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20</a:t>
            </a:r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7E9A537-5895-42E3-9C56-067EB56C3691}"/>
              </a:ext>
            </a:extLst>
          </p:cNvPr>
          <p:cNvSpPr txBox="1"/>
          <p:nvPr/>
        </p:nvSpPr>
        <p:spPr>
          <a:xfrm>
            <a:off x="5433365" y="3818008"/>
            <a:ext cx="127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61885D-C96A-43E3-8495-E2399659D215}"/>
                  </a:ext>
                </a:extLst>
              </p:cNvPr>
              <p:cNvSpPr txBox="1"/>
              <p:nvPr/>
            </p:nvSpPr>
            <p:spPr>
              <a:xfrm>
                <a:off x="2040713" y="1737982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61885D-C96A-43E3-8495-E2399659D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713" y="1737982"/>
                <a:ext cx="12761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6846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879298" y="596127"/>
          <a:ext cx="161134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4052887" y="2077421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2887" y="2077421"/>
                <a:ext cx="127614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531789" y="2758266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6970" y="3420635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07374" y="3420635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77594" y="3420635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013278" y="3480731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3278" y="3480731"/>
                <a:ext cx="1276141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5986468" y="4114170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86553" y="4114170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6951" y="4678148"/>
            <a:ext cx="1056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86638" y="4114170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2416113" y="333273"/>
                <a:ext cx="261850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23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31</a:t>
                </a: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113" y="333273"/>
                <a:ext cx="2618509" cy="584775"/>
              </a:xfrm>
              <a:prstGeom prst="rect">
                <a:avLst/>
              </a:prstGeom>
              <a:blipFill>
                <a:blip r:embed="rId5"/>
                <a:stretch>
                  <a:fillRect l="-5814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6008790" y="2758266"/>
            <a:ext cx="1276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702989" y="2666242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>
                    <a:solidFill>
                      <a:srgbClr val="ED7D31"/>
                    </a:solidFill>
                    <a:latin typeface="Calibri" panose="020F0502020204030204"/>
                  </a:rPr>
                  <a:t>23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rgbClr val="ED7D31"/>
                    </a:solidFill>
                    <a:latin typeface="Calibri" panose="020F0502020204030204"/>
                  </a:rPr>
                  <a:t> 1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989" y="2666242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6702989" y="3435065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>
                    <a:solidFill>
                      <a:srgbClr val="70AD47"/>
                    </a:solidFill>
                    <a:latin typeface="Calibri" panose="020F0502020204030204"/>
                  </a:rPr>
                  <a:t>23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rgbClr val="70AD47"/>
                    </a:solidFill>
                    <a:latin typeface="Calibri" panose="020F0502020204030204"/>
                  </a:rPr>
                  <a:t> 30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srgbClr val="70AD47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989" y="3435065"/>
                <a:ext cx="3241963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3078551" y="5281858"/>
                <a:ext cx="6179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23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31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2800" dirty="0">
                    <a:solidFill>
                      <a:srgbClr val="ED7D31"/>
                    </a:solidFill>
                    <a:latin typeface="Calibri" panose="020F0502020204030204"/>
                  </a:rPr>
                  <a:t>23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ED7D31"/>
                    </a:solidFill>
                    <a:latin typeface="Calibri" panose="020F0502020204030204"/>
                  </a:rPr>
                  <a:t> 1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srgbClr val="ED7D31"/>
                    </a:solidFill>
                    <a:latin typeface="Calibri" panose="020F0502020204030204"/>
                  </a:rPr>
                  <a:t> 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2800" dirty="0">
                    <a:solidFill>
                      <a:srgbClr val="70AD47"/>
                    </a:solidFill>
                    <a:latin typeface="Calibri" panose="020F0502020204030204"/>
                  </a:rPr>
                  <a:t>23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70AD47"/>
                    </a:solidFill>
                    <a:latin typeface="Calibri" panose="020F0502020204030204"/>
                  </a:rPr>
                  <a:t> 30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800" dirty="0">
                    <a:solidFill>
                      <a:srgbClr val="70AD47"/>
                    </a:solidFill>
                    <a:latin typeface="Calibri" panose="020F0502020204030204"/>
                  </a:rPr>
                  <a:t> </a:t>
                </a:r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551" y="5281858"/>
                <a:ext cx="6179127" cy="523220"/>
              </a:xfrm>
              <a:prstGeom prst="rect">
                <a:avLst/>
              </a:prstGeom>
              <a:blipFill>
                <a:blip r:embed="rId8"/>
                <a:stretch>
                  <a:fillRect l="-197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42E9EE5-0EE1-4864-A0D6-790CEA902949}"/>
              </a:ext>
            </a:extLst>
          </p:cNvPr>
          <p:cNvSpPr txBox="1"/>
          <p:nvPr/>
        </p:nvSpPr>
        <p:spPr>
          <a:xfrm>
            <a:off x="5492197" y="2037518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srgbClr val="70AD47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5B0910-E8DD-499D-98ED-26503AC8CA43}"/>
              </a:ext>
            </a:extLst>
          </p:cNvPr>
          <p:cNvSpPr txBox="1"/>
          <p:nvPr/>
        </p:nvSpPr>
        <p:spPr>
          <a:xfrm>
            <a:off x="6027138" y="2036016"/>
            <a:ext cx="43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srgbClr val="ED7D31"/>
                </a:solidFill>
                <a:latin typeface="Calibri" panose="020F0502020204030204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75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  <p:bldP spid="15" grpId="0"/>
      <p:bldP spid="16" grpId="0"/>
      <p:bldP spid="18" grpId="0"/>
      <p:bldP spid="19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983492" y="451403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41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26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492" y="451403"/>
                <a:ext cx="2618509" cy="523220"/>
              </a:xfrm>
              <a:prstGeom prst="rect">
                <a:avLst/>
              </a:prstGeom>
              <a:blipFill>
                <a:blip r:embed="rId3"/>
                <a:stretch>
                  <a:fillRect l="-489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6035" y="426535"/>
            <a:ext cx="747045" cy="747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8878" y="56922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98956" y="982921"/>
          <a:ext cx="161134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5869974" y="1622769"/>
            <a:ext cx="540327" cy="14024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702989" y="3050759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>
                    <a:solidFill>
                      <a:srgbClr val="ED7D31"/>
                    </a:solidFill>
                    <a:latin typeface="Calibri" panose="020F0502020204030204"/>
                  </a:rPr>
                  <a:t>41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rgbClr val="ED7D31"/>
                    </a:solidFill>
                    <a:latin typeface="Calibri" panose="020F0502020204030204"/>
                  </a:rPr>
                  <a:t> 6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989" y="3050759"/>
                <a:ext cx="3241963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958918" y="309300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10" name="Rounded Rectangle 9"/>
          <p:cNvSpPr/>
          <p:nvPr/>
        </p:nvSpPr>
        <p:spPr>
          <a:xfrm rot="19553338">
            <a:off x="5599810" y="1653630"/>
            <a:ext cx="540327" cy="1402485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06343" y="309300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1526" y="3345880"/>
            <a:ext cx="428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8246" y="309300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947987" y="2463208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87" y="2463208"/>
                <a:ext cx="12761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947987" y="3928369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87" y="3928369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ounded Rectangle 18"/>
          <p:cNvSpPr/>
          <p:nvPr/>
        </p:nvSpPr>
        <p:spPr>
          <a:xfrm rot="18139271">
            <a:off x="5374894" y="1552509"/>
            <a:ext cx="397276" cy="1680659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2AEAC5-F2FC-4ACA-A0C8-AFB71947FCDD}"/>
              </a:ext>
            </a:extLst>
          </p:cNvPr>
          <p:cNvSpPr txBox="1"/>
          <p:nvPr/>
        </p:nvSpPr>
        <p:spPr>
          <a:xfrm>
            <a:off x="5949776" y="242490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srgbClr val="ED7D31"/>
                </a:solidFill>
                <a:latin typeface="Calibri" panose="020F0502020204030204"/>
              </a:rPr>
              <a:t>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02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  <p:bldP spid="7" grpId="1" animBg="1"/>
      <p:bldP spid="8" grpId="0"/>
      <p:bldP spid="9" grpId="0"/>
      <p:bldP spid="10" grpId="0" animBg="1"/>
      <p:bldP spid="10" grpId="1" animBg="1"/>
      <p:bldP spid="11" grpId="0"/>
      <p:bldP spid="12" grpId="0"/>
      <p:bldP spid="12" grpId="1"/>
      <p:bldP spid="13" grpId="0"/>
      <p:bldP spid="19" grpId="0" animBg="1"/>
      <p:bldP spid="19" grpId="1" animBg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983492" y="451403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41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26</a:t>
                </a: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492" y="451403"/>
                <a:ext cx="2618509" cy="523220"/>
              </a:xfrm>
              <a:prstGeom prst="rect">
                <a:avLst/>
              </a:prstGeom>
              <a:blipFill>
                <a:blip r:embed="rId3"/>
                <a:stretch>
                  <a:fillRect l="-4895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98956" y="982921"/>
          <a:ext cx="161134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accent2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 rot="2319025">
            <a:off x="5605072" y="1704115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6702989" y="3050759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>
                    <a:solidFill>
                      <a:srgbClr val="ED7D31"/>
                    </a:solidFill>
                    <a:latin typeface="Calibri" panose="020F0502020204030204"/>
                  </a:rPr>
                  <a:t>41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ED7D3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rgbClr val="ED7D31"/>
                    </a:solidFill>
                    <a:latin typeface="Calibri" panose="020F0502020204030204"/>
                  </a:rPr>
                  <a:t> 6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rgbClr val="ED7D3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srgbClr val="ED7D31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989" y="3050759"/>
                <a:ext cx="3241963" cy="584775"/>
              </a:xfrm>
              <a:prstGeom prst="rect">
                <a:avLst/>
              </a:prstGeom>
              <a:blipFill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958918" y="309300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06343" y="309300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8246" y="3093002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685465" y="3787934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>
                    <a:solidFill>
                      <a:srgbClr val="70AD47"/>
                    </a:solidFill>
                    <a:latin typeface="Calibri" panose="020F0502020204030204"/>
                  </a:rPr>
                  <a:t>41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srgbClr val="70AD4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srgbClr val="70AD47"/>
                    </a:solidFill>
                    <a:latin typeface="Calibri" panose="020F0502020204030204"/>
                  </a:rPr>
                  <a:t> 20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srgbClr val="70AD47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srgbClr val="70AD47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465" y="3787934"/>
                <a:ext cx="3241963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5954073" y="378766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10260" y="378766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317053" y="1649605"/>
            <a:ext cx="540327" cy="1352883"/>
          </a:xfrm>
          <a:prstGeom prst="roundRect">
            <a:avLst/>
          </a:prstGeom>
          <a:noFill/>
          <a:ln w="381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86828" y="378766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47286" y="446425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18208" y="446425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06187" y="446425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291864" y="4464258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4417028" y="5410982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41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26</a:t>
                </a:r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028" y="5410982"/>
                <a:ext cx="2618509" cy="523220"/>
              </a:xfrm>
              <a:prstGeom prst="rect">
                <a:avLst/>
              </a:prstGeom>
              <a:blipFill>
                <a:blip r:embed="rId6"/>
                <a:stretch>
                  <a:fillRect l="-4895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5726283" y="5410982"/>
                <a:ext cx="261850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 1,066</a:t>
                </a: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283" y="5410982"/>
                <a:ext cx="2618509" cy="523220"/>
              </a:xfrm>
              <a:prstGeom prst="rect">
                <a:avLst/>
              </a:prstGeom>
              <a:blipFill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3947987" y="2463208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87" y="2463208"/>
                <a:ext cx="12761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3947987" y="3928369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7987" y="3928369"/>
                <a:ext cx="127614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7F75C0E1-8C40-4EC5-A941-4DBB6B4006D9}"/>
              </a:ext>
            </a:extLst>
          </p:cNvPr>
          <p:cNvSpPr txBox="1"/>
          <p:nvPr/>
        </p:nvSpPr>
        <p:spPr>
          <a:xfrm>
            <a:off x="5410260" y="2423693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srgbClr val="70AD47"/>
                </a:solidFill>
                <a:latin typeface="Calibri" panose="020F0502020204030204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352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4" grpId="0"/>
      <p:bldP spid="15" grpId="0"/>
      <p:bldP spid="16" grpId="0"/>
      <p:bldP spid="19" grpId="0" animBg="1"/>
      <p:bldP spid="19" grpId="1" animBg="1"/>
      <p:bldP spid="20" grpId="0"/>
      <p:bldP spid="21" grpId="0"/>
      <p:bldP spid="22" grpId="0"/>
      <p:bldP spid="23" grpId="0"/>
      <p:bldP spid="24" grpId="0"/>
      <p:bldP spid="27" grpId="0"/>
      <p:bldP spid="28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9B997-D4E1-4843-B5F9-40F0F8EA9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Morning 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83148-B06E-42B1-AFF8-3C12E3B6E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596" y="1571348"/>
            <a:ext cx="11034204" cy="4605615"/>
          </a:xfrm>
        </p:spPr>
        <p:txBody>
          <a:bodyPr/>
          <a:lstStyle/>
          <a:p>
            <a:r>
              <a:rPr lang="en-GB" dirty="0"/>
              <a:t>85 x 2</a:t>
            </a:r>
          </a:p>
          <a:p>
            <a:r>
              <a:rPr lang="en-GB" dirty="0"/>
              <a:t>978 x 3</a:t>
            </a:r>
          </a:p>
          <a:p>
            <a:r>
              <a:rPr lang="en-GB" dirty="0"/>
              <a:t>75 x 5</a:t>
            </a:r>
          </a:p>
          <a:p>
            <a:r>
              <a:rPr lang="en-GB" dirty="0"/>
              <a:t>33 x 3</a:t>
            </a:r>
          </a:p>
          <a:p>
            <a:r>
              <a:rPr lang="en-GB" dirty="0"/>
              <a:t>486 x 4</a:t>
            </a:r>
          </a:p>
          <a:p>
            <a:r>
              <a:rPr lang="en-GB" dirty="0"/>
              <a:t>110 x 10</a:t>
            </a:r>
          </a:p>
          <a:p>
            <a:r>
              <a:rPr lang="en-GB" dirty="0"/>
              <a:t>95 x 6</a:t>
            </a:r>
          </a:p>
          <a:p>
            <a:r>
              <a:rPr lang="en-GB" dirty="0"/>
              <a:t>44 x 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C0888-730C-4C49-8D7D-461410694617}"/>
              </a:ext>
            </a:extLst>
          </p:cNvPr>
          <p:cNvSpPr/>
          <p:nvPr/>
        </p:nvSpPr>
        <p:spPr>
          <a:xfrm>
            <a:off x="5757631" y="2095500"/>
            <a:ext cx="2314575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Extra – Please do 15 minutes of reading from your library book or reading book.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D5B68B-348A-4DFC-B694-33AFA251EF50}"/>
              </a:ext>
            </a:extLst>
          </p:cNvPr>
          <p:cNvSpPr/>
          <p:nvPr/>
        </p:nvSpPr>
        <p:spPr>
          <a:xfrm>
            <a:off x="8686800" y="2886075"/>
            <a:ext cx="2314575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Any extra spelling practice if you need it!</a:t>
            </a:r>
          </a:p>
        </p:txBody>
      </p:sp>
    </p:spTree>
    <p:extLst>
      <p:ext uri="{BB962C8B-B14F-4D97-AF65-F5344CB8AC3E}">
        <p14:creationId xmlns:p14="http://schemas.microsoft.com/office/powerpoint/2010/main" val="174674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51" y="573490"/>
            <a:ext cx="1250012" cy="875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>
              <a:xfrm>
                <a:off x="2516776" y="775862"/>
                <a:ext cx="2651138" cy="621864"/>
              </a:xfrm>
              <a:prstGeom prst="wedgeRoundRectCallout">
                <a:avLst>
                  <a:gd name="adj1" fmla="val 65177"/>
                  <a:gd name="adj2" fmla="val 7148"/>
                  <a:gd name="adj3" fmla="val 16667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46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320 </a:t>
                </a:r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76" y="775862"/>
                <a:ext cx="2651138" cy="621864"/>
              </a:xfrm>
              <a:prstGeom prst="wedgeRoundRectCallout">
                <a:avLst>
                  <a:gd name="adj1" fmla="val 65177"/>
                  <a:gd name="adj2" fmla="val 7148"/>
                  <a:gd name="adj3" fmla="val 16667"/>
                </a:avLst>
              </a:prstGeom>
              <a:blipFill>
                <a:blip r:embed="rId4"/>
                <a:stretch>
                  <a:fillRect b="-6481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56035" y="42653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58878" y="56922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146867" y="1683347"/>
          <a:ext cx="1828528" cy="4033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32">
                  <a:extLst>
                    <a:ext uri="{9D8B030D-6E8A-4147-A177-3AD203B41FA5}">
                      <a16:colId xmlns:a16="http://schemas.microsoft.com/office/drawing/2014/main" val="2143726091"/>
                    </a:ext>
                  </a:extLst>
                </a:gridCol>
                <a:gridCol w="4571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4571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4571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582063" y="379342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7296" y="379342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3761" y="379342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2063" y="4488093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77296" y="4488093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03761" y="4488093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2063" y="51326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0364" y="51326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3761" y="51326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164580" y="3168196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580" y="3168196"/>
                <a:ext cx="1276141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124971" y="4616861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971" y="4616861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088583" y="5599630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01316" y="5593986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759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51" y="573490"/>
            <a:ext cx="1250012" cy="87500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ounded Rectangular Callout 3"/>
              <p:cNvSpPr/>
              <p:nvPr/>
            </p:nvSpPr>
            <p:spPr>
              <a:xfrm>
                <a:off x="2516776" y="775862"/>
                <a:ext cx="2651138" cy="621864"/>
              </a:xfrm>
              <a:prstGeom prst="wedgeRoundRectCallout">
                <a:avLst>
                  <a:gd name="adj1" fmla="val 65177"/>
                  <a:gd name="adj2" fmla="val 7148"/>
                  <a:gd name="adj3" fmla="val 16667"/>
                </a:avLst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46 </a:t>
                </a:r>
                <a14:m>
                  <m:oMath xmlns:m="http://schemas.openxmlformats.org/officeDocument/2006/math">
                    <m:r>
                      <a:rPr lang="en-GB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prstClr val="black"/>
                    </a:solidFill>
                    <a:latin typeface="Calibri" panose="020F0502020204030204" pitchFamily="34" charset="0"/>
                  </a:rPr>
                  <a:t> 320 </a:t>
                </a:r>
              </a:p>
            </p:txBody>
          </p:sp>
        </mc:Choice>
        <mc:Fallback>
          <p:sp>
            <p:nvSpPr>
              <p:cNvPr id="4" name="Rounded 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76" y="775862"/>
                <a:ext cx="2651138" cy="621864"/>
              </a:xfrm>
              <a:prstGeom prst="wedgeRoundRectCallout">
                <a:avLst>
                  <a:gd name="adj1" fmla="val 65177"/>
                  <a:gd name="adj2" fmla="val 7148"/>
                  <a:gd name="adj3" fmla="val 16667"/>
                </a:avLst>
              </a:prstGeom>
              <a:blipFill>
                <a:blip r:embed="rId4"/>
                <a:stretch>
                  <a:fillRect b="-6481"/>
                </a:stretch>
              </a:blipFill>
              <a:ln w="3810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838642" y="1574720"/>
          <a:ext cx="1828528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132">
                  <a:extLst>
                    <a:ext uri="{9D8B030D-6E8A-4147-A177-3AD203B41FA5}">
                      <a16:colId xmlns:a16="http://schemas.microsoft.com/office/drawing/2014/main" val="2143726091"/>
                    </a:ext>
                  </a:extLst>
                </a:gridCol>
                <a:gridCol w="457132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457132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457132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28686" y="367915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69071" y="367915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01180" y="367915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28686" y="43794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69071" y="43794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01180" y="4379467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73838" y="508401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64364" y="508401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06956" y="508401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6760063" y="3635534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32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6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063" y="3635534"/>
                <a:ext cx="3241963" cy="584775"/>
              </a:xfrm>
              <a:prstGeom prst="rect">
                <a:avLst/>
              </a:prstGeom>
              <a:blipFill>
                <a:blip r:embed="rId5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6760063" y="4354586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32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4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0063" y="4354586"/>
                <a:ext cx="3241963" cy="584775"/>
              </a:xfrm>
              <a:prstGeom prst="rect">
                <a:avLst/>
              </a:prstGeom>
              <a:blipFill>
                <a:blip r:embed="rId6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L-Shape 30"/>
          <p:cNvSpPr/>
          <p:nvPr/>
        </p:nvSpPr>
        <p:spPr>
          <a:xfrm rot="18889645">
            <a:off x="8386862" y="3787294"/>
            <a:ext cx="525760" cy="235114"/>
          </a:xfrm>
          <a:prstGeom prst="corner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2646" y="4379467"/>
            <a:ext cx="492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270520" y="508401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64750" y="508401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7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07310" y="508401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18092" y="5084014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23332" y="5624788"/>
            <a:ext cx="428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1</a:t>
            </a: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7069895" y="1680366"/>
                <a:ext cx="32419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32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 46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srgbClr val="4472C4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 1,472</a:t>
                </a:r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895" y="1680366"/>
                <a:ext cx="3241963" cy="523220"/>
              </a:xfrm>
              <a:prstGeom prst="rect">
                <a:avLst/>
              </a:prstGeom>
              <a:blipFill>
                <a:blip r:embed="rId7"/>
                <a:stretch>
                  <a:fillRect l="-3947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/>
              <p:cNvSpPr txBox="1"/>
              <p:nvPr/>
            </p:nvSpPr>
            <p:spPr>
              <a:xfrm>
                <a:off x="6795537" y="4351601"/>
                <a:ext cx="32419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32 </a:t>
                </a:r>
                <a14:m>
                  <m:oMath xmlns:m="http://schemas.openxmlformats.org/officeDocument/2006/math">
                    <m:r>
                      <a:rPr lang="en-GB" sz="32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>
                    <a:solidFill>
                      <a:prstClr val="black"/>
                    </a:solidFill>
                    <a:latin typeface="Calibri" panose="020F0502020204030204"/>
                  </a:rPr>
                  <a:t> 40</a:t>
                </a:r>
                <a14:m>
                  <m:oMath xmlns:m="http://schemas.openxmlformats.org/officeDocument/2006/math">
                    <m:r>
                      <a:rPr lang="en-GB" sz="32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32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537" y="4351601"/>
                <a:ext cx="3241963" cy="584775"/>
              </a:xfrm>
              <a:prstGeom prst="rect">
                <a:avLst/>
              </a:prstGeom>
              <a:blipFill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5827953" y="3016620"/>
            <a:ext cx="322956" cy="59725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820086" y="1643349"/>
            <a:ext cx="322956" cy="597257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3905270" y="3099956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70" y="3099956"/>
                <a:ext cx="1276141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Box 42"/>
              <p:cNvSpPr txBox="1"/>
              <p:nvPr/>
            </p:nvSpPr>
            <p:spPr>
              <a:xfrm>
                <a:off x="3865661" y="445308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661" y="4453085"/>
                <a:ext cx="127614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984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022E-16 L -0.05035 -4.07407E-6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7" y="-4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022E-16 L -0.05122 -4.0740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4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-0.04479 -0.0002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18" grpId="0"/>
      <p:bldP spid="26" grpId="0"/>
      <p:bldP spid="26" grpId="1"/>
      <p:bldP spid="31" grpId="0" animBg="1"/>
      <p:bldP spid="32" grpId="0"/>
      <p:bldP spid="33" grpId="0"/>
      <p:bldP spid="34" grpId="0"/>
      <p:bldP spid="35" grpId="0"/>
      <p:bldP spid="36" grpId="0"/>
      <p:bldP spid="38" grpId="0"/>
      <p:bldP spid="39" grpId="0"/>
      <p:bldP spid="40" grpId="0"/>
      <p:bldP spid="41" grpId="0" animBg="1"/>
      <p:bldP spid="41" grpId="1" animBg="1"/>
      <p:bldP spid="42" grpId="0" animBg="1"/>
      <p:bldP spid="4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1 - 4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591342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1512" y="397928"/>
            <a:ext cx="832758" cy="601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032" y="472615"/>
            <a:ext cx="678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Tommy wants to find the area of the blue part of the rectangle.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744" y="5275937"/>
            <a:ext cx="747045" cy="74704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121587" y="5418626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1167" y="2318625"/>
            <a:ext cx="3402536" cy="2140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 rot="5400000">
            <a:off x="4547310" y="3008743"/>
            <a:ext cx="1500547" cy="570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 rot="5400000">
            <a:off x="6371314" y="3004339"/>
            <a:ext cx="1500547" cy="570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4295" y="1962228"/>
            <a:ext cx="145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35 cm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83704" y="2961029"/>
            <a:ext cx="145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16 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84830" y="3085850"/>
            <a:ext cx="89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12 cm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394943" y="3085850"/>
            <a:ext cx="908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12 cm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19832" y="3982946"/>
            <a:ext cx="89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7 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034379" y="3997654"/>
            <a:ext cx="89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7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113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1512" y="397928"/>
            <a:ext cx="832758" cy="601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032" y="472615"/>
            <a:ext cx="678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Tommy wants to find the area of the blue part of the rectangle.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5023" y="1694885"/>
            <a:ext cx="3402536" cy="2140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 rot="5400000">
            <a:off x="2451166" y="2385003"/>
            <a:ext cx="1500547" cy="570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 rot="5400000">
            <a:off x="4275170" y="2380599"/>
            <a:ext cx="1500547" cy="570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911" y="1406728"/>
            <a:ext cx="145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35 cm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87560" y="2337289"/>
            <a:ext cx="145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16 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88686" y="2462110"/>
            <a:ext cx="89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12 cm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98799" y="2462110"/>
            <a:ext cx="908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12 cm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23688" y="3359206"/>
            <a:ext cx="89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7 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8235" y="3373914"/>
            <a:ext cx="89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7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6732304" y="1163035"/>
                <a:ext cx="14509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35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16</a:t>
                </a: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304" y="1163035"/>
                <a:ext cx="1450941" cy="523220"/>
              </a:xfrm>
              <a:prstGeom prst="rect">
                <a:avLst/>
              </a:prstGeom>
              <a:blipFill>
                <a:blip r:embed="rId4"/>
                <a:stretch>
                  <a:fillRect l="-840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580248" y="1767406"/>
          <a:ext cx="1611345" cy="413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115">
                  <a:extLst>
                    <a:ext uri="{9D8B030D-6E8A-4147-A177-3AD203B41FA5}">
                      <a16:colId xmlns:a16="http://schemas.microsoft.com/office/drawing/2014/main" val="70042895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3654639686"/>
                    </a:ext>
                  </a:extLst>
                </a:gridCol>
                <a:gridCol w="537115">
                  <a:extLst>
                    <a:ext uri="{9D8B030D-6E8A-4147-A177-3AD203B41FA5}">
                      <a16:colId xmlns:a16="http://schemas.microsoft.com/office/drawing/2014/main" val="699825816"/>
                    </a:ext>
                  </a:extLst>
                </a:gridCol>
              </a:tblGrid>
              <a:tr h="689279"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6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565384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3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05399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300" dirty="0">
                        <a:latin typeface="+mn-lt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30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501321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4511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2809147"/>
                  </a:ext>
                </a:extLst>
              </a:tr>
              <a:tr h="689279"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300" dirty="0">
                        <a:solidFill>
                          <a:schemeClr val="tx1"/>
                        </a:solidFill>
                        <a:latin typeface="KG Primary Penmanship" panose="02000506000000020003" pitchFamily="2" charset="0"/>
                      </a:endParaRPr>
                    </a:p>
                  </a:txBody>
                  <a:tcPr marL="83914" marR="83914" marT="41957" marB="41957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51082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8183245" y="3867197"/>
                <a:ext cx="168313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35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6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245" y="3867197"/>
                <a:ext cx="1683137" cy="523220"/>
              </a:xfrm>
              <a:prstGeom prst="rect">
                <a:avLst/>
              </a:prstGeom>
              <a:blipFill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8183245" y="4549558"/>
                <a:ext cx="19228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(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35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10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245" y="4549558"/>
                <a:ext cx="1922801" cy="523220"/>
              </a:xfrm>
              <a:prstGeom prst="rect">
                <a:avLst/>
              </a:prstGeom>
              <a:blipFill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7742634" y="386987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73125" y="386987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70617" y="386987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37491" y="4189186"/>
            <a:ext cx="369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3</a:t>
            </a: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7074127" y="4305383"/>
            <a:ext cx="282741" cy="2577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742634" y="455965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73125" y="455965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70617" y="4559659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5688003" y="4652771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GB" sz="2800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8003" y="4652771"/>
                <a:ext cx="127614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5656458" y="3241285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458" y="3241285"/>
                <a:ext cx="127614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7742634" y="5228506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73125" y="5228506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70617" y="5228506"/>
            <a:ext cx="428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98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16" grpId="0"/>
      <p:bldP spid="18" grpId="0"/>
      <p:bldP spid="19" grpId="0"/>
      <p:bldP spid="20" grpId="0"/>
      <p:bldP spid="21" grpId="0"/>
      <p:bldP spid="22" grpId="0"/>
      <p:bldP spid="26" grpId="0"/>
      <p:bldP spid="27" grpId="0"/>
      <p:bldP spid="28" grpId="0"/>
      <p:bldP spid="30" grpId="0"/>
      <p:bldP spid="31" grpId="0"/>
      <p:bldP spid="32" grpId="0"/>
      <p:bldP spid="33" grpId="0"/>
      <p:bldP spid="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91512" y="397928"/>
            <a:ext cx="832758" cy="601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1032" y="472615"/>
            <a:ext cx="6784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Tommy wants to find the area of the blue part of the rectangle.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5023" y="1694885"/>
            <a:ext cx="3402536" cy="21403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2" name="Rectangle 41"/>
          <p:cNvSpPr/>
          <p:nvPr/>
        </p:nvSpPr>
        <p:spPr>
          <a:xfrm rot="5400000">
            <a:off x="2451166" y="2385003"/>
            <a:ext cx="1500547" cy="570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3" name="Rectangle 42"/>
          <p:cNvSpPr/>
          <p:nvPr/>
        </p:nvSpPr>
        <p:spPr>
          <a:xfrm rot="5400000">
            <a:off x="4275170" y="2380599"/>
            <a:ext cx="1500547" cy="570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9911" y="1406728"/>
            <a:ext cx="145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35 cm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787560" y="2337289"/>
            <a:ext cx="145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16 cm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088686" y="2462110"/>
            <a:ext cx="89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12 cm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298799" y="2462110"/>
            <a:ext cx="908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12 cm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723688" y="3359206"/>
            <a:ext cx="89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7 cm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38235" y="3373914"/>
            <a:ext cx="8934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1600" dirty="0">
                <a:solidFill>
                  <a:prstClr val="black"/>
                </a:solidFill>
                <a:latin typeface="Calibri" panose="020F0502020204030204"/>
              </a:rPr>
              <a:t>7 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6705273" y="1743655"/>
                <a:ext cx="3250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35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16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560</a:t>
                </a:r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273" y="1743655"/>
                <a:ext cx="3250092" cy="523220"/>
              </a:xfrm>
              <a:prstGeom prst="rect">
                <a:avLst/>
              </a:prstGeom>
              <a:blipFill>
                <a:blip r:embed="rId4"/>
                <a:stretch>
                  <a:fillRect l="-394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/>
              <p:cNvSpPr txBox="1"/>
              <p:nvPr/>
            </p:nvSpPr>
            <p:spPr>
              <a:xfrm>
                <a:off x="2781031" y="3964906"/>
                <a:ext cx="3250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84</a:t>
                </a:r>
              </a:p>
            </p:txBody>
          </p:sp>
        </mc:Choice>
        <mc:Fallback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031" y="3964906"/>
                <a:ext cx="3250092" cy="523220"/>
              </a:xfrm>
              <a:prstGeom prst="rect">
                <a:avLst/>
              </a:prstGeom>
              <a:blipFill>
                <a:blip r:embed="rId5"/>
                <a:stretch>
                  <a:fillRect l="-3752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/>
              <p:cNvSpPr txBox="1"/>
              <p:nvPr/>
            </p:nvSpPr>
            <p:spPr>
              <a:xfrm>
                <a:off x="2760334" y="4453572"/>
                <a:ext cx="32500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84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168</a:t>
                </a:r>
              </a:p>
            </p:txBody>
          </p:sp>
        </mc:Choice>
        <mc:Fallback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334" y="4453572"/>
                <a:ext cx="3250092" cy="523220"/>
              </a:xfrm>
              <a:prstGeom prst="rect">
                <a:avLst/>
              </a:prstGeom>
              <a:blipFill>
                <a:blip r:embed="rId6"/>
                <a:stretch>
                  <a:fillRect l="-3940" t="-11765" b="-341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>
                <a:off x="6010426" y="4162057"/>
                <a:ext cx="35553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560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168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/>
                  </a:rPr>
                  <a:t> </a:t>
                </a:r>
                <a:r>
                  <a:rPr lang="en-GB" sz="2800" dirty="0">
                    <a:solidFill>
                      <a:srgbClr val="4472C4"/>
                    </a:solidFill>
                    <a:latin typeface="Calibri" panose="020F0502020204030204"/>
                  </a:rPr>
                  <a:t>392 cm</a:t>
                </a: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426" y="4162057"/>
                <a:ext cx="3555362" cy="523220"/>
              </a:xfrm>
              <a:prstGeom prst="rect">
                <a:avLst/>
              </a:prstGeom>
              <a:blipFill>
                <a:blip r:embed="rId7"/>
                <a:stretch>
                  <a:fillRect l="-360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9042954" y="4048715"/>
            <a:ext cx="710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GB" sz="2200" dirty="0">
                <a:solidFill>
                  <a:srgbClr val="0070C0"/>
                </a:solidFill>
                <a:latin typeface="Calibri" panose="020F0502020204030204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194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30" grpId="0"/>
      <p:bldP spid="35" grpId="0"/>
      <p:bldP spid="37" grpId="0"/>
      <p:bldP spid="38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Have a go at the questions 5 and 6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798827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0085A-E480-4F23-B7B8-372CAFC86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276" y="170155"/>
            <a:ext cx="5776799" cy="65287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38E09-2C3A-4378-AB95-BD72B4D22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1" y="110727"/>
            <a:ext cx="4200524" cy="64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769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ADA9C-2BDF-478A-B483-5E9BBFE56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53" y="0"/>
            <a:ext cx="4203797" cy="67158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BFDE84-EA15-49C9-AD9A-48CFB366B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5434" y="142178"/>
            <a:ext cx="4373593" cy="657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88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3FDBBC-AFBC-465C-8EE2-B286FC0D9E62}"/>
              </a:ext>
            </a:extLst>
          </p:cNvPr>
          <p:cNvSpPr/>
          <p:nvPr/>
        </p:nvSpPr>
        <p:spPr>
          <a:xfrm>
            <a:off x="381000" y="457200"/>
            <a:ext cx="3533775" cy="1466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/>
              <a:t>Optional Challenge</a:t>
            </a:r>
            <a:r>
              <a:rPr lang="en-GB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90A30-9257-4E9E-898C-B47A6C3B6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226" y="2308934"/>
            <a:ext cx="3829050" cy="3962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A1EDD4-C355-4AA2-86C4-9375F04AD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16901"/>
            <a:ext cx="4332550" cy="64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4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614D6-B932-400B-B71D-0395DD65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Rockstars</a:t>
            </a:r>
          </a:p>
        </p:txBody>
      </p:sp>
    </p:spTree>
    <p:extLst>
      <p:ext uri="{BB962C8B-B14F-4D97-AF65-F5344CB8AC3E}">
        <p14:creationId xmlns:p14="http://schemas.microsoft.com/office/powerpoint/2010/main" val="797977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5BF91-686D-48B4-8CB4-A948E20D2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Break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13D52B-69BA-440D-A3D3-C0E95D586E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35" r="2531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71349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6BDCA6B-3C9C-4213-A0D9-30BD5F0B0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426302" cy="6858000"/>
          </a:xfrm>
          <a:custGeom>
            <a:avLst/>
            <a:gdLst>
              <a:gd name="connsiteX0" fmla="*/ 184095 w 8426302"/>
              <a:gd name="connsiteY0" fmla="*/ 6858000 h 6858000"/>
              <a:gd name="connsiteX1" fmla="*/ 8426302 w 8426302"/>
              <a:gd name="connsiteY1" fmla="*/ 6858000 h 6858000"/>
              <a:gd name="connsiteX2" fmla="*/ 8426302 w 8426302"/>
              <a:gd name="connsiteY2" fmla="*/ 0 h 6858000"/>
              <a:gd name="connsiteX3" fmla="*/ 2743435 w 8426302"/>
              <a:gd name="connsiteY3" fmla="*/ 0 h 6858000"/>
              <a:gd name="connsiteX4" fmla="*/ 2688451 w 8426302"/>
              <a:gd name="connsiteY4" fmla="*/ 37385 h 6858000"/>
              <a:gd name="connsiteX5" fmla="*/ 0 w 8426302"/>
              <a:gd name="connsiteY5" fmla="*/ 5321277 h 6858000"/>
              <a:gd name="connsiteX6" fmla="*/ 116943 w 8426302"/>
              <a:gd name="connsiteY6" fmla="*/ 65584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426302" h="6858000">
                <a:moveTo>
                  <a:pt x="184095" y="6858000"/>
                </a:moveTo>
                <a:lnTo>
                  <a:pt x="8426302" y="6858000"/>
                </a:lnTo>
                <a:lnTo>
                  <a:pt x="8426302" y="0"/>
                </a:lnTo>
                <a:lnTo>
                  <a:pt x="2743435" y="0"/>
                </a:lnTo>
                <a:lnTo>
                  <a:pt x="2688451" y="37385"/>
                </a:lnTo>
                <a:cubicBezTo>
                  <a:pt x="1058888" y="1225893"/>
                  <a:pt x="0" y="3149927"/>
                  <a:pt x="0" y="5321277"/>
                </a:cubicBezTo>
                <a:cubicBezTo>
                  <a:pt x="0" y="5744268"/>
                  <a:pt x="40184" y="6157873"/>
                  <a:pt x="116943" y="655848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DA12F62-867F-4684-B28B-E085D09DC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8174932" cy="6858000"/>
          </a:xfrm>
          <a:custGeom>
            <a:avLst/>
            <a:gdLst>
              <a:gd name="connsiteX0" fmla="*/ 190266 w 8174932"/>
              <a:gd name="connsiteY0" fmla="*/ 6858000 h 6858000"/>
              <a:gd name="connsiteX1" fmla="*/ 8174932 w 8174932"/>
              <a:gd name="connsiteY1" fmla="*/ 6858000 h 6858000"/>
              <a:gd name="connsiteX2" fmla="*/ 8174932 w 8174932"/>
              <a:gd name="connsiteY2" fmla="*/ 0 h 6858000"/>
              <a:gd name="connsiteX3" fmla="*/ 2944847 w 8174932"/>
              <a:gd name="connsiteY3" fmla="*/ 0 h 6858000"/>
              <a:gd name="connsiteX4" fmla="*/ 2646373 w 8174932"/>
              <a:gd name="connsiteY4" fmla="*/ 196447 h 6858000"/>
              <a:gd name="connsiteX5" fmla="*/ 0 w 8174932"/>
              <a:gd name="connsiteY5" fmla="*/ 5321277 h 6858000"/>
              <a:gd name="connsiteX6" fmla="*/ 112445 w 8174932"/>
              <a:gd name="connsiteY6" fmla="*/ 65108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174932" h="6858000">
                <a:moveTo>
                  <a:pt x="190266" y="6858000"/>
                </a:moveTo>
                <a:lnTo>
                  <a:pt x="8174932" y="6858000"/>
                </a:lnTo>
                <a:lnTo>
                  <a:pt x="8174932" y="0"/>
                </a:lnTo>
                <a:lnTo>
                  <a:pt x="2944847" y="0"/>
                </a:lnTo>
                <a:lnTo>
                  <a:pt x="2646373" y="196447"/>
                </a:lnTo>
                <a:cubicBezTo>
                  <a:pt x="1044779" y="1335395"/>
                  <a:pt x="0" y="3206327"/>
                  <a:pt x="0" y="5321277"/>
                </a:cubicBezTo>
                <a:cubicBezTo>
                  <a:pt x="0" y="5727999"/>
                  <a:pt x="38639" y="6125696"/>
                  <a:pt x="112445" y="6510898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9AA87-CAA3-46ED-991D-BA0B6AA49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4110"/>
            <a:ext cx="5936370" cy="346621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English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5F05C-0F4C-4661-B124-68955A42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4180354"/>
            <a:ext cx="5649289" cy="12799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u="sng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 can use evidence from the text to predict what is going to happen next.</a:t>
            </a:r>
          </a:p>
        </p:txBody>
      </p:sp>
    </p:spTree>
    <p:extLst>
      <p:ext uri="{BB962C8B-B14F-4D97-AF65-F5344CB8AC3E}">
        <p14:creationId xmlns:p14="http://schemas.microsoft.com/office/powerpoint/2010/main" val="4145449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44C3F-B123-40AA-8C32-AFFB1CBF7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 err="1"/>
              <a:t>Brightstorm</a:t>
            </a:r>
            <a:r>
              <a:rPr lang="en-US" sz="5600" dirty="0"/>
              <a:t> – Chapter 15 – “Desert Sands”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07410-96B4-484C-A974-A3A145D57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66" r="19753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8815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493B1-8EB6-4797-8389-AB7268AAB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6CCC59F-5B63-482C-B3DA-C703D9A3A5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76726" y="123964"/>
            <a:ext cx="3113630" cy="663592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1605F0-5744-4F4E-B081-8ED594BD8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209550"/>
            <a:ext cx="3219450" cy="617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62EC27-93B0-4E9E-AF60-C05FA1C4C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484" y="123964"/>
            <a:ext cx="3024466" cy="662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07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9832F-537A-4200-8422-E14DBBA37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4C1737-61A9-4662-8280-BDD6C5F3C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" y="103452"/>
            <a:ext cx="3124200" cy="668231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C56665-4B1D-4727-ABA2-8252D4628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850" y="121037"/>
            <a:ext cx="3209925" cy="66143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3BE1D-79E6-461E-8889-C883876BE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525" y="165919"/>
            <a:ext cx="3189126" cy="661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66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AFEC1-D476-4F63-85F0-71B4895E0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7DF274-7E41-44E9-9F2B-172B68342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824" y="143157"/>
            <a:ext cx="3190875" cy="657168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D5ABA4-0A14-4DD2-8FBF-6847FE895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199" y="275942"/>
            <a:ext cx="30861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045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3BE02-233C-4E2A-8A73-8DF948B3B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 – Predicting using evidence.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F4240-CA55-46B1-9BB2-2E0609DEE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Your task is to complete 6 predictions of what you think may happen next in our story!</a:t>
            </a:r>
          </a:p>
          <a:p>
            <a:endParaRPr lang="en-GB" dirty="0"/>
          </a:p>
          <a:p>
            <a:r>
              <a:rPr lang="en-GB" dirty="0"/>
              <a:t>You will NEED at least </a:t>
            </a:r>
            <a:r>
              <a:rPr lang="en-GB" b="1" dirty="0"/>
              <a:t>one piece of evidence for each prediction </a:t>
            </a:r>
            <a:r>
              <a:rPr lang="en-GB" dirty="0"/>
              <a:t>that you make and you will also need to justify your answer using </a:t>
            </a:r>
            <a:r>
              <a:rPr lang="en-GB" b="1" dirty="0"/>
              <a:t>“because”.</a:t>
            </a:r>
          </a:p>
          <a:p>
            <a:endParaRPr lang="en-GB" b="1" dirty="0"/>
          </a:p>
          <a:p>
            <a:r>
              <a:rPr lang="en-GB" b="1" dirty="0"/>
              <a:t>Tip – When reading through the chapter, highlight key information that will help you make predictions!!!</a:t>
            </a:r>
          </a:p>
        </p:txBody>
      </p:sp>
    </p:spTree>
    <p:extLst>
      <p:ext uri="{BB962C8B-B14F-4D97-AF65-F5344CB8AC3E}">
        <p14:creationId xmlns:p14="http://schemas.microsoft.com/office/powerpoint/2010/main" val="1523767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92757-C181-43B4-BCD0-989D5082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Sentence Starters: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30CBD-8712-4488-900C-F66C6846C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 predict …. Is going to happen because it says in the text that….</a:t>
            </a:r>
          </a:p>
          <a:p>
            <a:endParaRPr lang="en-GB" dirty="0"/>
          </a:p>
          <a:p>
            <a:r>
              <a:rPr lang="en-GB" dirty="0"/>
              <a:t>It says … in chapter 15 so I predict that … is going to happen because…</a:t>
            </a:r>
          </a:p>
          <a:p>
            <a:endParaRPr lang="en-GB" dirty="0"/>
          </a:p>
          <a:p>
            <a:r>
              <a:rPr lang="en-GB" dirty="0"/>
              <a:t>Using the evidence provided I predict that the following statement means… because…</a:t>
            </a:r>
          </a:p>
        </p:txBody>
      </p:sp>
    </p:spTree>
    <p:extLst>
      <p:ext uri="{BB962C8B-B14F-4D97-AF65-F5344CB8AC3E}">
        <p14:creationId xmlns:p14="http://schemas.microsoft.com/office/powerpoint/2010/main" val="1099718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C00F9-9DA9-4C66-9B4B-36536170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Lunch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24ACD-B0A1-43AA-B8DE-2294315CDC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0" r="13260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3197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8D56-D117-4178-8BF4-7278548FA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Computing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BE0833-C4CD-4D74-89CE-7D3DA4C9A8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66" r="2538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616457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D57C2-2B2B-4B7A-BAA0-B0DD7D33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Spellings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Pencil">
            <a:extLst>
              <a:ext uri="{FF2B5EF4-FFF2-40B4-BE49-F238E27FC236}">
                <a16:creationId xmlns:a16="http://schemas.microsoft.com/office/drawing/2014/main" id="{02155D43-F8C5-4734-90BC-A214F92EB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1" y="1301551"/>
            <a:ext cx="3440610" cy="34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04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580A-77F4-4F92-A063-6A71F1A1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7B637B-DDBC-4F79-8378-3E66C3D86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5886" y="809626"/>
            <a:ext cx="9988851" cy="4368006"/>
          </a:xfrm>
        </p:spPr>
      </p:pic>
    </p:spTree>
    <p:extLst>
      <p:ext uri="{BB962C8B-B14F-4D97-AF65-F5344CB8AC3E}">
        <p14:creationId xmlns:p14="http://schemas.microsoft.com/office/powerpoint/2010/main" val="1915852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BFF3-F8FA-46C4-9251-5356A7F3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variables?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C47E81-5E0B-427E-92FA-44C292719D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9831" y="2437211"/>
            <a:ext cx="10003969" cy="2596356"/>
          </a:xfrm>
        </p:spPr>
      </p:pic>
    </p:spTree>
    <p:extLst>
      <p:ext uri="{BB962C8B-B14F-4D97-AF65-F5344CB8AC3E}">
        <p14:creationId xmlns:p14="http://schemas.microsoft.com/office/powerpoint/2010/main" val="9845525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381E4-26F2-4D1C-B3D3-0AF3E0D83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279810-15F2-4E0B-808D-C20D4B55D1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472" y="233363"/>
            <a:ext cx="11431907" cy="467201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F6571B9-309F-4974-8707-010B9CDBA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612" y="5472112"/>
            <a:ext cx="1152525" cy="752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7F54A3-5F4D-4FB2-810C-0CC12E16E5DD}"/>
              </a:ext>
            </a:extLst>
          </p:cNvPr>
          <p:cNvSpPr/>
          <p:nvPr/>
        </p:nvSpPr>
        <p:spPr>
          <a:xfrm>
            <a:off x="5524500" y="5476875"/>
            <a:ext cx="1968253" cy="1144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gives tutorial videos to help you out!!!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08974EB-60A0-467E-A8C1-F6CEDDEBAD15}"/>
              </a:ext>
            </a:extLst>
          </p:cNvPr>
          <p:cNvCxnSpPr>
            <a:cxnSpLocks/>
            <a:stCxn id="8" idx="1"/>
          </p:cNvCxnSpPr>
          <p:nvPr/>
        </p:nvCxnSpPr>
        <p:spPr>
          <a:xfrm flipH="1" flipV="1">
            <a:off x="4412202" y="5921406"/>
            <a:ext cx="1112298" cy="127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0236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0A975-BB49-4192-A73E-28559BB69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59CA5E-6476-4F55-B421-A8C5AFBE4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0675" y="187741"/>
            <a:ext cx="8277225" cy="6305134"/>
          </a:xfrm>
        </p:spPr>
      </p:pic>
    </p:spTree>
    <p:extLst>
      <p:ext uri="{BB962C8B-B14F-4D97-AF65-F5344CB8AC3E}">
        <p14:creationId xmlns:p14="http://schemas.microsoft.com/office/powerpoint/2010/main" val="800282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0ADD4C-4C12-4FFC-A78B-505A613C6E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9239" b="57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A3491E-7478-4E5F-A973-342B4A077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Complete the 2Dos then save and then send them </a:t>
            </a:r>
          </a:p>
        </p:txBody>
      </p:sp>
    </p:spTree>
    <p:extLst>
      <p:ext uri="{BB962C8B-B14F-4D97-AF65-F5344CB8AC3E}">
        <p14:creationId xmlns:p14="http://schemas.microsoft.com/office/powerpoint/2010/main" val="2224114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E7410D-E973-4CE5-88B1-B0AC29D7B0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64F074-2392-4AC5-81E3-E93DA432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6203328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86E1F-DCA7-4F32-9A07-ED03D0679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the video of the Oak Academy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179E2-ADF0-4279-9CE7-0B07533E6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endParaRPr lang="en-GB" dirty="0">
              <a:hlinkClick r:id="rId2"/>
            </a:endParaRPr>
          </a:p>
          <a:p>
            <a:r>
              <a:rPr lang="en-GB" dirty="0">
                <a:hlinkClick r:id="rId2"/>
              </a:rPr>
              <a:t>https://classroom.thenational.academy/lessons/exploring-4-beats-in-a-bar-cgwk2t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486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32DBD3-E5EE-4FDA-B8B0-9045433BC6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CC9DBA-67F1-48B8-9D88-33EE11EA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What have you learned?</a:t>
            </a:r>
          </a:p>
        </p:txBody>
      </p:sp>
    </p:spTree>
    <p:extLst>
      <p:ext uri="{BB962C8B-B14F-4D97-AF65-F5344CB8AC3E}">
        <p14:creationId xmlns:p14="http://schemas.microsoft.com/office/powerpoint/2010/main" val="232386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E1905B-9549-47CB-82AD-A3B6CBBC6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Hometime</a:t>
            </a:r>
          </a:p>
        </p:txBody>
      </p:sp>
    </p:spTree>
    <p:extLst>
      <p:ext uri="{BB962C8B-B14F-4D97-AF65-F5344CB8AC3E}">
        <p14:creationId xmlns:p14="http://schemas.microsoft.com/office/powerpoint/2010/main" val="1359256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09DE1-9112-4BC1-AC66-739A99986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Maths</a:t>
            </a:r>
            <a:br>
              <a:rPr lang="en-US" sz="5400" dirty="0"/>
            </a:br>
            <a:r>
              <a:rPr lang="en-US" sz="2400" b="1" u="sng" dirty="0">
                <a:latin typeface="WRM"/>
              </a:rPr>
              <a:t>I can </a:t>
            </a:r>
            <a:r>
              <a:rPr lang="en-GB" sz="2400" b="1" u="sng" dirty="0">
                <a:latin typeface="WRM"/>
              </a:rPr>
              <a:t>multiply 2-digits by 2-digits</a:t>
            </a:r>
            <a:endParaRPr lang="en-US" sz="2400" b="1" u="sng" dirty="0">
              <a:latin typeface="WRM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9968C4-42A8-400D-96AE-665D7AA14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54" r="5630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368960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1396-63ED-4D03-B630-17EAEDA8A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8" y="803325"/>
            <a:ext cx="5314536" cy="1325563"/>
          </a:xfrm>
        </p:spPr>
        <p:txBody>
          <a:bodyPr>
            <a:normAutofit/>
          </a:bodyPr>
          <a:lstStyle/>
          <a:p>
            <a:r>
              <a:rPr lang="en-GB" dirty="0"/>
              <a:t>Video Clip 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0D60ECE-8986-45DC-B7FE-EC7699B4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38829" cy="5840278"/>
          </a:xfrm>
          <a:custGeom>
            <a:avLst/>
            <a:gdLst>
              <a:gd name="connsiteX0" fmla="*/ 0 w 5438829"/>
              <a:gd name="connsiteY0" fmla="*/ 0 h 5840278"/>
              <a:gd name="connsiteX1" fmla="*/ 4466700 w 5438829"/>
              <a:gd name="connsiteY1" fmla="*/ 0 h 5840278"/>
              <a:gd name="connsiteX2" fmla="*/ 4652178 w 5438829"/>
              <a:gd name="connsiteY2" fmla="*/ 204077 h 5840278"/>
              <a:gd name="connsiteX3" fmla="*/ 5438829 w 5438829"/>
              <a:gd name="connsiteY3" fmla="*/ 2395363 h 5840278"/>
              <a:gd name="connsiteX4" fmla="*/ 1993914 w 5438829"/>
              <a:gd name="connsiteY4" fmla="*/ 5840278 h 5840278"/>
              <a:gd name="connsiteX5" fmla="*/ 67829 w 5438829"/>
              <a:gd name="connsiteY5" fmla="*/ 5251941 h 5840278"/>
              <a:gd name="connsiteX6" fmla="*/ 0 w 5438829"/>
              <a:gd name="connsiteY6" fmla="*/ 5201220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38829" h="5840278">
                <a:moveTo>
                  <a:pt x="0" y="0"/>
                </a:moveTo>
                <a:lnTo>
                  <a:pt x="4466700" y="0"/>
                </a:lnTo>
                <a:lnTo>
                  <a:pt x="4652178" y="204077"/>
                </a:lnTo>
                <a:cubicBezTo>
                  <a:pt x="5143616" y="799562"/>
                  <a:pt x="5438829" y="1562987"/>
                  <a:pt x="5438829" y="2395363"/>
                </a:cubicBezTo>
                <a:cubicBezTo>
                  <a:pt x="5438829" y="4297937"/>
                  <a:pt x="3896488" y="5840278"/>
                  <a:pt x="1993914" y="5840278"/>
                </a:cubicBezTo>
                <a:cubicBezTo>
                  <a:pt x="1280449" y="5840278"/>
                  <a:pt x="617641" y="5623387"/>
                  <a:pt x="67829" y="5251941"/>
                </a:cubicBezTo>
                <a:lnTo>
                  <a:pt x="0" y="520122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6964194-5878-40D2-8EC0-DDC58387F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69134" cy="5654940"/>
          </a:xfrm>
          <a:custGeom>
            <a:avLst/>
            <a:gdLst>
              <a:gd name="connsiteX0" fmla="*/ 0 w 5269134"/>
              <a:gd name="connsiteY0" fmla="*/ 0 h 5654940"/>
              <a:gd name="connsiteX1" fmla="*/ 4227767 w 5269134"/>
              <a:gd name="connsiteY1" fmla="*/ 0 h 5654940"/>
              <a:gd name="connsiteX2" fmla="*/ 4312042 w 5269134"/>
              <a:gd name="connsiteY2" fmla="*/ 76595 h 5654940"/>
              <a:gd name="connsiteX3" fmla="*/ 5269134 w 5269134"/>
              <a:gd name="connsiteY3" fmla="*/ 2387221 h 5654940"/>
              <a:gd name="connsiteX4" fmla="*/ 2001415 w 5269134"/>
              <a:gd name="connsiteY4" fmla="*/ 5654940 h 5654940"/>
              <a:gd name="connsiteX5" fmla="*/ 198928 w 5269134"/>
              <a:gd name="connsiteY5" fmla="*/ 5113274 h 5654940"/>
              <a:gd name="connsiteX6" fmla="*/ 0 w 5269134"/>
              <a:gd name="connsiteY6" fmla="*/ 4969563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9134" h="5654940">
                <a:moveTo>
                  <a:pt x="0" y="0"/>
                </a:moveTo>
                <a:lnTo>
                  <a:pt x="4227767" y="0"/>
                </a:lnTo>
                <a:lnTo>
                  <a:pt x="4312042" y="76595"/>
                </a:lnTo>
                <a:cubicBezTo>
                  <a:pt x="4903383" y="667936"/>
                  <a:pt x="5269134" y="1484866"/>
                  <a:pt x="5269134" y="2387221"/>
                </a:cubicBezTo>
                <a:cubicBezTo>
                  <a:pt x="5269134" y="4191932"/>
                  <a:pt x="3806126" y="5654940"/>
                  <a:pt x="2001415" y="5654940"/>
                </a:cubicBezTo>
                <a:cubicBezTo>
                  <a:pt x="1335223" y="5654940"/>
                  <a:pt x="715593" y="5455584"/>
                  <a:pt x="198928" y="5113274"/>
                </a:cubicBezTo>
                <a:lnTo>
                  <a:pt x="0" y="496956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Video camera">
            <a:extLst>
              <a:ext uri="{FF2B5EF4-FFF2-40B4-BE49-F238E27FC236}">
                <a16:creationId xmlns:a16="http://schemas.microsoft.com/office/drawing/2014/main" id="{1BC6F6B6-704F-4547-95DB-7BFE7228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3" y="543135"/>
            <a:ext cx="3835488" cy="383548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164A8-FCDE-4383-9FB0-6ECF59D29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67" y="2279018"/>
            <a:ext cx="5314543" cy="3375920"/>
          </a:xfrm>
        </p:spPr>
        <p:txBody>
          <a:bodyPr anchor="t">
            <a:normAutofit/>
          </a:bodyPr>
          <a:lstStyle/>
          <a:p>
            <a:r>
              <a:rPr lang="en-GB" sz="4000" dirty="0">
                <a:hlinkClick r:id="rId4"/>
              </a:rPr>
              <a:t>https://vimeo.com/488553863</a:t>
            </a:r>
            <a:endParaRPr lang="en-GB" sz="40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689591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85308"/>
            <a:ext cx="6206266" cy="2487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219550" y="334776"/>
                <a:ext cx="7497474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1) 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30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2)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7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      6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420</a:t>
                </a: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3) 22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13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4) 22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14 </a:t>
                </a:r>
                <a14:m>
                  <m:oMath xmlns:m="http://schemas.openxmlformats.org/officeDocument/2006/math">
                    <m:r>
                      <a:rPr lang="en-GB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defTabSz="457200"/>
                <a:endParaRPr lang="en-GB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550" y="334776"/>
                <a:ext cx="7497474" cy="3539430"/>
              </a:xfrm>
              <a:prstGeom prst="rect">
                <a:avLst/>
              </a:prstGeom>
              <a:blipFill>
                <a:blip r:embed="rId2"/>
                <a:stretch>
                  <a:fillRect l="-1626" t="-1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4790250" y="3419711"/>
          <a:ext cx="4926775" cy="26672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5848">
                  <a:extLst>
                    <a:ext uri="{9D8B030D-6E8A-4147-A177-3AD203B41FA5}">
                      <a16:colId xmlns:a16="http://schemas.microsoft.com/office/drawing/2014/main" val="774564795"/>
                    </a:ext>
                  </a:extLst>
                </a:gridCol>
                <a:gridCol w="2134935">
                  <a:extLst>
                    <a:ext uri="{9D8B030D-6E8A-4147-A177-3AD203B41FA5}">
                      <a16:colId xmlns:a16="http://schemas.microsoft.com/office/drawing/2014/main" val="2484942990"/>
                    </a:ext>
                  </a:extLst>
                </a:gridCol>
                <a:gridCol w="2175992">
                  <a:extLst>
                    <a:ext uri="{9D8B030D-6E8A-4147-A177-3AD203B41FA5}">
                      <a16:colId xmlns:a16="http://schemas.microsoft.com/office/drawing/2014/main" val="2912648828"/>
                    </a:ext>
                  </a:extLst>
                </a:gridCol>
              </a:tblGrid>
              <a:tr h="723292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31362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2019914"/>
                  </a:ext>
                </a:extLst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dirty="0">
                        <a:latin typeface="KG Primary Penmanship" panose="02000506000000020003" pitchFamily="2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30842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/>
              <p:cNvSpPr txBox="1"/>
              <p:nvPr/>
            </p:nvSpPr>
            <p:spPr>
              <a:xfrm>
                <a:off x="4481062" y="3536916"/>
                <a:ext cx="1276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</mc:Choice>
        <mc:Fallback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062" y="3536916"/>
                <a:ext cx="1276141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0CC945D-63C5-45E9-9F3C-C644325DF42F}"/>
              </a:ext>
            </a:extLst>
          </p:cNvPr>
          <p:cNvSpPr/>
          <p:nvPr/>
        </p:nvSpPr>
        <p:spPr>
          <a:xfrm>
            <a:off x="7303615" y="1244029"/>
            <a:ext cx="444137" cy="391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2|4.1|2.2|5.5|1.2|1.7|1.4|3.3|2.5|2.7|1.7|3.4|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8|5.3|7.1|1.6|0.5|1.4|2.5|4.3|2.3|2.9|0.7|0.7|7.3|0.3|4.9|2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5|6.3|1.5|7.5|0.7|0.9|2.5|4|0.6|0.5|3.1|1|1|9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.2|1.2|4.2|1.1|8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|0.5|1.7|0.7|5.8|1.6|2.1|1.6|3.6|2.8|1.1|11.7|16.3|3.5|4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9|6.4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0.6|3.9|1|1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8.7|2.5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9|1.1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3.3|8|2.5|12.9|8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14.9|1.1|8.2|1.4|0.4|1.7|8.2|0.9|2.7|2.3|7.8|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1|5.4|5.2|2.3|0.4|10.9|7.1|4.4|4.3|9.2|2.1|2.6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871</Words>
  <Application>Microsoft Office PowerPoint</Application>
  <PresentationFormat>Widescreen</PresentationFormat>
  <Paragraphs>369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Arial</vt:lpstr>
      <vt:lpstr>Calibri</vt:lpstr>
      <vt:lpstr>Calibri Light</vt:lpstr>
      <vt:lpstr>Cambria Math</vt:lpstr>
      <vt:lpstr>Comic Sans MS</vt:lpstr>
      <vt:lpstr>KG Primary Penmanship</vt:lpstr>
      <vt:lpstr>WRM</vt:lpstr>
      <vt:lpstr>Office Theme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Friday 22nd January 2021</vt:lpstr>
      <vt:lpstr>Morning Job</vt:lpstr>
      <vt:lpstr>Rockstars</vt:lpstr>
      <vt:lpstr>Spellings</vt:lpstr>
      <vt:lpstr>Maths I can multiply 2-digits by 2-digits</vt:lpstr>
      <vt:lpstr>Video Clip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the questions 1 - 4 on the worksheet</vt:lpstr>
      <vt:lpstr>PowerPoint Presentation</vt:lpstr>
      <vt:lpstr>PowerPoint Presentation</vt:lpstr>
      <vt:lpstr>PowerPoint Presentation</vt:lpstr>
      <vt:lpstr>Have a go at the questions 5 and 6 the worksheet</vt:lpstr>
      <vt:lpstr>PowerPoint Presentation</vt:lpstr>
      <vt:lpstr>PowerPoint Presentation</vt:lpstr>
      <vt:lpstr>PowerPoint Presentation</vt:lpstr>
      <vt:lpstr>Break</vt:lpstr>
      <vt:lpstr>English</vt:lpstr>
      <vt:lpstr>Brightstorm – Chapter 15 – “Desert Sands”</vt:lpstr>
      <vt:lpstr>PowerPoint Presentation</vt:lpstr>
      <vt:lpstr>PowerPoint Presentation</vt:lpstr>
      <vt:lpstr>PowerPoint Presentation</vt:lpstr>
      <vt:lpstr>Activity – Predicting using evidence.</vt:lpstr>
      <vt:lpstr>Sentence Starters:</vt:lpstr>
      <vt:lpstr>Lunch</vt:lpstr>
      <vt:lpstr>Computing</vt:lpstr>
      <vt:lpstr>PowerPoint Presentation</vt:lpstr>
      <vt:lpstr>What are variables?</vt:lpstr>
      <vt:lpstr>PowerPoint Presentation</vt:lpstr>
      <vt:lpstr>PowerPoint Presentation</vt:lpstr>
      <vt:lpstr>Complete the 2Dos then save and then send them </vt:lpstr>
      <vt:lpstr>Music</vt:lpstr>
      <vt:lpstr>Watch the video of the Oak Academy</vt:lpstr>
      <vt:lpstr>What have you learned?</vt:lpstr>
      <vt:lpstr>Hometime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Friday 22nd January 2021</dc:title>
  <dc:creator>jack.hall-1</dc:creator>
  <cp:lastModifiedBy>jack.hall-1</cp:lastModifiedBy>
  <cp:revision>5</cp:revision>
  <dcterms:created xsi:type="dcterms:W3CDTF">2021-01-20T10:26:35Z</dcterms:created>
  <dcterms:modified xsi:type="dcterms:W3CDTF">2021-01-20T10:48:17Z</dcterms:modified>
</cp:coreProperties>
</file>