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embeddedFontLst>
    <p:embeddedFont>
      <p:font typeface="Comic Sans MS" panose="030F0902030302020204" pitchFamily="66" charset="0"/>
      <p:regular r:id="rId26"/>
    </p:embeddedFont>
    <p:embeddedFont>
      <p:font typeface="Coming Soon" panose="02000000000000000000" pitchFamily="2" charset="0"/>
      <p:regular r:id="rId27"/>
    </p:embeddedFont>
    <p:embeddedFont>
      <p:font typeface="Schoolbell" panose="02000000000000000000" pitchFamily="2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xGAX7O5zUnt3ksTHu7QyEV3rP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0"/>
  </p:normalViewPr>
  <p:slideViewPr>
    <p:cSldViewPr snapToGrid="0">
      <p:cViewPr varScale="1">
        <p:scale>
          <a:sx n="109" d="100"/>
          <a:sy n="109" d="100"/>
        </p:scale>
        <p:origin x="172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89c37707c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b89c37707c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Try and touch the part of your face you read, not the picture you see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b89c37707c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b89c37707c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b89c37707c_0_281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 sz="14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b89c37707c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b89c37707c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b89c37707c_0_271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 sz="14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b89c37707c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b89c37707c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b89c37707c_0_25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b89c37707c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b89c37707c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b89c37707c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b89c37707c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b89c37707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b89c37707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b89c37707c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b89c37707c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b89c37707c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b89c37707c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89c37707c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b89c37707c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89c37707c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b89c37707c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89c3770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b89c3770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b89c37707c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89c37707c_0_214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7" name="Google Shape;57;gb89c37707c_0_21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89c37707c_0_217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0" name="Google Shape;60;gb89c37707c_0_217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gb89c37707c_0_21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89c37707c_0_22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b89c37707c_0_18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gb89c37707c_0_18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" name="Google Shape;26;gb89c37707c_0_18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b89c37707c_0_186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gb89c37707c_0_18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b89c37707c_0_18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b89c37707c_0_18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gb89c37707c_0_18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b89c37707c_0_19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gb89c37707c_0_19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gb89c37707c_0_19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gb89c37707c_0_19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b89c37707c_0_19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gb89c37707c_0_19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b89c37707c_0_201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" name="Google Shape;44;gb89c37707c_0_201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5" name="Google Shape;45;gb89c37707c_0_20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b89c37707c_0_205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8" name="Google Shape;48;gb89c37707c_0_20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b89c37707c_0_208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gb89c37707c_0_208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2" name="Google Shape;52;gb89c37707c_0_20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gb89c37707c_0_208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gb89c37707c_0_20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b89c37707c_0_17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gb89c37707c_0_17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gb89c37707c_0_17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X_b7VHZNp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vph-d69kO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eesaw.me/pages/shared_item?item_id=item.84f76f10-fb5b-44c0-bebc-bfd9101ba2e4&amp;share_token=_eaIfN95Reabrd5DnwxMhA&amp;mode=share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b-V1n6zpQ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b89c37707c_0_118"/>
          <p:cNvSpPr txBox="1">
            <a:spLocks noGrp="1"/>
          </p:cNvSpPr>
          <p:nvPr>
            <p:ph type="ctrTitle"/>
          </p:nvPr>
        </p:nvSpPr>
        <p:spPr>
          <a:xfrm>
            <a:off x="311708" y="33184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You are going to:-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Revise animals in a song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Find out where to put adjectives in French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Start some French phonics (sound-spelling links)!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Watch the video to talk you through and then come back to the slides to work at your own pace.</a:t>
            </a:r>
            <a:endParaRPr sz="2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69" name="Google Shape;69;gb89c37707c_0_118" title="un gros nez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6524" y="243025"/>
            <a:ext cx="2963500" cy="222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/>
          <p:nvPr/>
        </p:nvSpPr>
        <p:spPr>
          <a:xfrm>
            <a:off x="3429000" y="4876800"/>
            <a:ext cx="2514600" cy="7620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 yeux</a:t>
            </a:r>
            <a:endParaRPr/>
          </a:p>
        </p:txBody>
      </p:sp>
      <p:pic>
        <p:nvPicPr>
          <p:cNvPr id="129" name="Google Shape;12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2362200"/>
            <a:ext cx="1830388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3600" y="2133600"/>
            <a:ext cx="1311275" cy="2008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2362200"/>
            <a:ext cx="2743200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5"/>
          <p:cNvSpPr txBox="1"/>
          <p:nvPr/>
        </p:nvSpPr>
        <p:spPr>
          <a:xfrm>
            <a:off x="3429000" y="4876800"/>
            <a:ext cx="2514600" cy="7620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 nez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5200" y="1981200"/>
            <a:ext cx="2581275" cy="246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6"/>
          <p:cNvSpPr txBox="1"/>
          <p:nvPr/>
        </p:nvSpPr>
        <p:spPr>
          <a:xfrm>
            <a:off x="3124200" y="4724400"/>
            <a:ext cx="3429000" cy="7620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 oreilles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2362200"/>
            <a:ext cx="1830387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3600" y="2133600"/>
            <a:ext cx="1311275" cy="2008187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7"/>
          <p:cNvSpPr txBox="1"/>
          <p:nvPr/>
        </p:nvSpPr>
        <p:spPr>
          <a:xfrm>
            <a:off x="3429000" y="4876800"/>
            <a:ext cx="2895600" cy="7620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 yeux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800" y="2514600"/>
            <a:ext cx="2800350" cy="127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8"/>
          <p:cNvSpPr txBox="1"/>
          <p:nvPr/>
        </p:nvSpPr>
        <p:spPr>
          <a:xfrm>
            <a:off x="2590800" y="4724400"/>
            <a:ext cx="3886200" cy="7620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bouche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6200" y="1905000"/>
            <a:ext cx="1727200" cy="173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9"/>
          <p:cNvSpPr txBox="1"/>
          <p:nvPr/>
        </p:nvSpPr>
        <p:spPr>
          <a:xfrm>
            <a:off x="3429000" y="4876800"/>
            <a:ext cx="3810000" cy="7620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US"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bouche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2362200"/>
            <a:ext cx="2743200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0"/>
          <p:cNvSpPr txBox="1"/>
          <p:nvPr/>
        </p:nvSpPr>
        <p:spPr>
          <a:xfrm>
            <a:off x="3429000" y="4876800"/>
            <a:ext cx="2514600" cy="7620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tête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b89c37707c_0_281"/>
          <p:cNvSpPr txBox="1"/>
          <p:nvPr/>
        </p:nvSpPr>
        <p:spPr>
          <a:xfrm>
            <a:off x="1197225" y="1260775"/>
            <a:ext cx="6858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u="sng"/>
              <a:t>Where do adjectives go in French?</a:t>
            </a:r>
            <a:endParaRPr sz="2500" b="1" u="sng"/>
          </a:p>
        </p:txBody>
      </p:sp>
      <p:sp>
        <p:nvSpPr>
          <p:cNvPr id="174" name="Google Shape;174;gb89c37707c_0_281"/>
          <p:cNvSpPr txBox="1"/>
          <p:nvPr/>
        </p:nvSpPr>
        <p:spPr>
          <a:xfrm>
            <a:off x="719850" y="2084725"/>
            <a:ext cx="77043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C’est un chien avec un </a:t>
            </a:r>
            <a:r>
              <a:rPr lang="en-US" sz="2900" b="1" i="1"/>
              <a:t>gros </a:t>
            </a:r>
            <a:r>
              <a:rPr lang="en-US" sz="2900"/>
              <a:t>nez </a:t>
            </a:r>
            <a:r>
              <a:rPr lang="en-US" sz="2900" i="1" u="sng"/>
              <a:t>rouge</a:t>
            </a:r>
            <a:r>
              <a:rPr lang="en-US" sz="2900"/>
              <a:t>.</a:t>
            </a: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</p:txBody>
      </p:sp>
      <p:sp>
        <p:nvSpPr>
          <p:cNvPr id="175" name="Google Shape;175;gb89c37707c_0_281"/>
          <p:cNvSpPr txBox="1"/>
          <p:nvPr/>
        </p:nvSpPr>
        <p:spPr>
          <a:xfrm>
            <a:off x="348150" y="3795275"/>
            <a:ext cx="8532600" cy="1647000"/>
          </a:xfrm>
          <a:prstGeom prst="rect">
            <a:avLst/>
          </a:prstGeom>
          <a:solidFill>
            <a:srgbClr val="E6B8A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See the two types of adjectives!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                Adjectives for </a:t>
            </a:r>
            <a:r>
              <a:rPr lang="en-US" sz="1900" b="1" i="1"/>
              <a:t>size </a:t>
            </a:r>
            <a:r>
              <a:rPr lang="en-US" sz="1900"/>
              <a:t>go BEFORE the noun in French.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                                                                        Adjectives for </a:t>
            </a:r>
            <a:r>
              <a:rPr lang="en-US" sz="1900" u="sng"/>
              <a:t>colour </a:t>
            </a:r>
            <a:r>
              <a:rPr lang="en-US" sz="1900"/>
              <a:t>go AFTER.</a:t>
            </a:r>
            <a:endParaRPr sz="1900"/>
          </a:p>
        </p:txBody>
      </p:sp>
      <p:cxnSp>
        <p:nvCxnSpPr>
          <p:cNvPr id="176" name="Google Shape;176;gb89c37707c_0_281"/>
          <p:cNvCxnSpPr/>
          <p:nvPr/>
        </p:nvCxnSpPr>
        <p:spPr>
          <a:xfrm rot="-5400000">
            <a:off x="3306725" y="2726775"/>
            <a:ext cx="1782600" cy="1601100"/>
          </a:xfrm>
          <a:prstGeom prst="curvedConnector3">
            <a:avLst>
              <a:gd name="adj1" fmla="val 18643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77" name="Google Shape;177;gb89c37707c_0_281"/>
          <p:cNvCxnSpPr/>
          <p:nvPr/>
        </p:nvCxnSpPr>
        <p:spPr>
          <a:xfrm rot="5400000" flipH="1">
            <a:off x="5981050" y="3799800"/>
            <a:ext cx="2477400" cy="1500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89c37707c_0_271"/>
          <p:cNvSpPr txBox="1"/>
          <p:nvPr/>
        </p:nvSpPr>
        <p:spPr>
          <a:xfrm>
            <a:off x="366425" y="278900"/>
            <a:ext cx="35748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u="sng"/>
              <a:t>gros = large/fat</a:t>
            </a:r>
            <a:endParaRPr sz="2500"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u="sng"/>
              <a:t>grand = big</a:t>
            </a:r>
            <a:endParaRPr sz="2500"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u="sng"/>
          </a:p>
        </p:txBody>
      </p:sp>
      <p:sp>
        <p:nvSpPr>
          <p:cNvPr id="184" name="Google Shape;184;gb89c37707c_0_271"/>
          <p:cNvSpPr txBox="1"/>
          <p:nvPr/>
        </p:nvSpPr>
        <p:spPr>
          <a:xfrm>
            <a:off x="719850" y="2084725"/>
            <a:ext cx="7704300" cy="42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C’est un chien avec un </a:t>
            </a:r>
            <a:r>
              <a:rPr lang="en-US" sz="2900" b="1" i="1"/>
              <a:t>gros </a:t>
            </a:r>
            <a:r>
              <a:rPr lang="en-US" sz="2900"/>
              <a:t>nez </a:t>
            </a:r>
            <a:r>
              <a:rPr lang="en-US" sz="2900" i="1" u="sng"/>
              <a:t>rouge</a:t>
            </a:r>
            <a:r>
              <a:rPr lang="en-US" sz="2900"/>
              <a:t>.</a:t>
            </a: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C’est un chien avec les </a:t>
            </a:r>
            <a:r>
              <a:rPr lang="en-US" sz="2900" b="1" i="1"/>
              <a:t>grands </a:t>
            </a:r>
            <a:r>
              <a:rPr lang="en-US" sz="2900"/>
              <a:t>yeux </a:t>
            </a:r>
            <a:r>
              <a:rPr lang="en-US" sz="2900" u="sng"/>
              <a:t>noirs</a:t>
            </a:r>
            <a:r>
              <a:rPr lang="en-US" sz="2900"/>
              <a:t>.</a:t>
            </a: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C’est un chien avec les </a:t>
            </a:r>
            <a:r>
              <a:rPr lang="en-US" sz="2900" b="1" i="1"/>
              <a:t>grandes </a:t>
            </a:r>
            <a:r>
              <a:rPr lang="en-US" sz="2900"/>
              <a:t>oreilles </a:t>
            </a:r>
            <a:r>
              <a:rPr lang="en-US" sz="2900" u="sng"/>
              <a:t>jaunes</a:t>
            </a:r>
            <a:r>
              <a:rPr lang="en-US" sz="2900"/>
              <a:t>.</a:t>
            </a: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C’est un chien avec une </a:t>
            </a:r>
            <a:r>
              <a:rPr lang="en-US" sz="2900" b="1" i="1"/>
              <a:t>grosse </a:t>
            </a:r>
            <a:r>
              <a:rPr lang="en-US" sz="2900"/>
              <a:t>bouche </a:t>
            </a:r>
            <a:r>
              <a:rPr lang="en-US" sz="2900" u="sng"/>
              <a:t>verte</a:t>
            </a:r>
            <a:r>
              <a:rPr lang="en-US" sz="2900"/>
              <a:t>.</a:t>
            </a:r>
            <a:endParaRPr sz="2900"/>
          </a:p>
        </p:txBody>
      </p:sp>
      <p:sp>
        <p:nvSpPr>
          <p:cNvPr id="185" name="Google Shape;185;gb89c37707c_0_271"/>
          <p:cNvSpPr txBox="1"/>
          <p:nvPr/>
        </p:nvSpPr>
        <p:spPr>
          <a:xfrm>
            <a:off x="7553575" y="185000"/>
            <a:ext cx="1404900" cy="2539800"/>
          </a:xfrm>
          <a:prstGeom prst="rect">
            <a:avLst/>
          </a:prstGeom>
          <a:solidFill>
            <a:srgbClr val="E6B8A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Adjectives for </a:t>
            </a:r>
            <a:r>
              <a:rPr lang="en-US" sz="1700" b="1" i="1"/>
              <a:t>size </a:t>
            </a:r>
            <a:r>
              <a:rPr lang="en-US" sz="1700"/>
              <a:t>go BEFORE the noun in French.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Adjectives for </a:t>
            </a:r>
            <a:r>
              <a:rPr lang="en-US" sz="1700" u="sng"/>
              <a:t>colour </a:t>
            </a:r>
            <a:r>
              <a:rPr lang="en-US" sz="1700"/>
              <a:t>go AFTER.</a:t>
            </a:r>
            <a:endParaRPr sz="1700"/>
          </a:p>
        </p:txBody>
      </p:sp>
      <p:sp>
        <p:nvSpPr>
          <p:cNvPr id="186" name="Google Shape;186;gb89c37707c_0_271"/>
          <p:cNvSpPr txBox="1"/>
          <p:nvPr/>
        </p:nvSpPr>
        <p:spPr>
          <a:xfrm>
            <a:off x="7553575" y="3857050"/>
            <a:ext cx="1404900" cy="2801400"/>
          </a:xfrm>
          <a:prstGeom prst="rect">
            <a:avLst/>
          </a:prstGeom>
          <a:solidFill>
            <a:srgbClr val="E6B8A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Sometimes we add extra letters. Don’t worry about that now, just get the adjectives in the right places!</a:t>
            </a:r>
            <a:endParaRPr sz="17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b89c37707c_0_256"/>
          <p:cNvSpPr txBox="1"/>
          <p:nvPr/>
        </p:nvSpPr>
        <p:spPr>
          <a:xfrm>
            <a:off x="245225" y="355975"/>
            <a:ext cx="1480800" cy="985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C’est  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0000"/>
                </a:solidFill>
              </a:rPr>
              <a:t>(it is)</a:t>
            </a:r>
            <a:endParaRPr sz="2600">
              <a:solidFill>
                <a:srgbClr val="FF0000"/>
              </a:solidFill>
            </a:endParaRPr>
          </a:p>
        </p:txBody>
      </p:sp>
      <p:sp>
        <p:nvSpPr>
          <p:cNvPr id="193" name="Google Shape;193;gb89c37707c_0_256"/>
          <p:cNvSpPr txBox="1"/>
          <p:nvPr/>
        </p:nvSpPr>
        <p:spPr>
          <a:xfrm>
            <a:off x="1808600" y="355975"/>
            <a:ext cx="2104200" cy="387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un poisson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</a:rPr>
              <a:t>(a fish)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un cochon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</a:rPr>
              <a:t>(a pig)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un chien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</a:rPr>
              <a:t>(a dog)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un chat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FF0000"/>
                </a:solidFill>
              </a:rPr>
              <a:t>(a cat)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</a:endParaRPr>
          </a:p>
        </p:txBody>
      </p:sp>
      <p:sp>
        <p:nvSpPr>
          <p:cNvPr id="194" name="Google Shape;194;gb89c37707c_0_256"/>
          <p:cNvSpPr txBox="1"/>
          <p:nvPr/>
        </p:nvSpPr>
        <p:spPr>
          <a:xfrm>
            <a:off x="1814275" y="4514850"/>
            <a:ext cx="2104200" cy="2031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une souris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</a:rPr>
              <a:t>(a mouse)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une vache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</a:rPr>
              <a:t>(a cow)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</a:endParaRPr>
          </a:p>
        </p:txBody>
      </p:sp>
      <p:sp>
        <p:nvSpPr>
          <p:cNvPr id="195" name="Google Shape;195;gb89c37707c_0_256"/>
          <p:cNvSpPr txBox="1"/>
          <p:nvPr/>
        </p:nvSpPr>
        <p:spPr>
          <a:xfrm>
            <a:off x="4191000" y="355975"/>
            <a:ext cx="1480800" cy="985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avec 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0000"/>
                </a:solidFill>
              </a:rPr>
              <a:t>(with)</a:t>
            </a:r>
            <a:endParaRPr sz="2600">
              <a:solidFill>
                <a:srgbClr val="FF0000"/>
              </a:solidFill>
            </a:endParaRPr>
          </a:p>
        </p:txBody>
      </p:sp>
      <p:sp>
        <p:nvSpPr>
          <p:cNvPr id="196" name="Google Shape;196;gb89c37707c_0_256"/>
          <p:cNvSpPr txBox="1"/>
          <p:nvPr/>
        </p:nvSpPr>
        <p:spPr>
          <a:xfrm>
            <a:off x="5910675" y="355975"/>
            <a:ext cx="2104200" cy="11082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un gros nez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</a:rPr>
              <a:t>(a big nose)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</a:endParaRPr>
          </a:p>
        </p:txBody>
      </p:sp>
      <p:sp>
        <p:nvSpPr>
          <p:cNvPr id="197" name="Google Shape;197;gb89c37707c_0_256"/>
          <p:cNvSpPr txBox="1"/>
          <p:nvPr/>
        </p:nvSpPr>
        <p:spPr>
          <a:xfrm>
            <a:off x="5910675" y="1775950"/>
            <a:ext cx="2104200" cy="19857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une grosse tête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</a:rPr>
              <a:t>(a large head)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une grosse bouche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</a:rPr>
              <a:t>(a large mouth)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</a:endParaRPr>
          </a:p>
        </p:txBody>
      </p:sp>
      <p:sp>
        <p:nvSpPr>
          <p:cNvPr id="198" name="Google Shape;198;gb89c37707c_0_256"/>
          <p:cNvSpPr txBox="1"/>
          <p:nvPr/>
        </p:nvSpPr>
        <p:spPr>
          <a:xfrm>
            <a:off x="5910675" y="4073425"/>
            <a:ext cx="2104200" cy="1985700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les grands yeux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</a:rPr>
              <a:t>(big eyes)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les grandes oreilles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</a:rPr>
              <a:t>(big ears)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</a:endParaRPr>
          </a:p>
        </p:txBody>
      </p:sp>
      <p:sp>
        <p:nvSpPr>
          <p:cNvPr id="199" name="Google Shape;199;gb89c37707c_0_256"/>
          <p:cNvSpPr txBox="1"/>
          <p:nvPr/>
        </p:nvSpPr>
        <p:spPr>
          <a:xfrm>
            <a:off x="8136775" y="297400"/>
            <a:ext cx="923400" cy="43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rouge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orange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jaune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rose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/>
              <a:t>bleu</a:t>
            </a:r>
            <a:endParaRPr sz="1800"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/>
              <a:t>noir</a:t>
            </a:r>
            <a:endParaRPr sz="1800"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/>
              <a:t>vert</a:t>
            </a:r>
            <a:endParaRPr sz="1800"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b89c37707c_0_12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gb89c37707c_0_12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gb89c37707c_0_122" descr="Practice of CH" title="ch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1430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b89c37707c_0_23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Practise!</a:t>
            </a:r>
            <a:endParaRPr/>
          </a:p>
        </p:txBody>
      </p:sp>
      <p:sp>
        <p:nvSpPr>
          <p:cNvPr id="205" name="Google Shape;205;gb89c37707c_0_23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Play pictionary with someone to guess animals and face parts.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Some more practice here: 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Animaux - repeat and practise:)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/>
              <a:t>Un chat			un chien				une vache			  un cochon</a:t>
            </a:r>
            <a:endParaRPr/>
          </a:p>
        </p:txBody>
      </p:sp>
      <p:pic>
        <p:nvPicPr>
          <p:cNvPr id="206" name="Google Shape;206;gb89c37707c_0_2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1375" y="5538967"/>
            <a:ext cx="920000" cy="9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b89c37707c_0_2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4326" y="5548205"/>
            <a:ext cx="920000" cy="906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b89c37707c_0_2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78875" y="5538954"/>
            <a:ext cx="1188630" cy="9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b89c37707c_0_2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23940" y="5465172"/>
            <a:ext cx="920000" cy="968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b89c37707c_0_22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Tasks</a:t>
            </a:r>
            <a:endParaRPr/>
          </a:p>
        </p:txBody>
      </p:sp>
      <p:sp>
        <p:nvSpPr>
          <p:cNvPr id="215" name="Google Shape;215;gb89c37707c_0_223"/>
          <p:cNvSpPr txBox="1">
            <a:spLocks noGrp="1"/>
          </p:cNvSpPr>
          <p:nvPr>
            <p:ph type="body" idx="1"/>
          </p:nvPr>
        </p:nvSpPr>
        <p:spPr>
          <a:xfrm>
            <a:off x="311700" y="1231833"/>
            <a:ext cx="4354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you like, print the bookmark, or make your own with animals you like.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Colour the French flag at the top.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Write a sentence for each animal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600" b="1" i="1"/>
              <a:t>C’est un chien avec un gros nez.</a:t>
            </a:r>
            <a:endParaRPr sz="1600" b="1"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600" b="1" i="1"/>
              <a:t>C’est un cochon avec une grosse tête.</a:t>
            </a:r>
            <a:endParaRPr sz="1600" b="1" i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1600" b="1" i="1"/>
              <a:t>C’est un chat avec une grosse bouche.</a:t>
            </a:r>
            <a:endParaRPr sz="1600" b="1" i="1"/>
          </a:p>
        </p:txBody>
      </p:sp>
      <p:pic>
        <p:nvPicPr>
          <p:cNvPr id="216" name="Google Shape;216;gb89c37707c_0_223"/>
          <p:cNvPicPr preferRelativeResize="0"/>
          <p:nvPr/>
        </p:nvPicPr>
        <p:blipFill rotWithShape="1">
          <a:blip r:embed="rId3">
            <a:alphaModFix/>
          </a:blip>
          <a:srcRect l="33514" t="28656" r="41391" b="11153"/>
          <a:stretch/>
        </p:blipFill>
        <p:spPr>
          <a:xfrm>
            <a:off x="4912500" y="164267"/>
            <a:ext cx="381401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b89c37707c_0_2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2880" y="3428999"/>
            <a:ext cx="525450" cy="35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b89c37707c_0_248"/>
          <p:cNvSpPr txBox="1">
            <a:spLocks noGrp="1"/>
          </p:cNvSpPr>
          <p:nvPr>
            <p:ph type="title"/>
          </p:nvPr>
        </p:nvSpPr>
        <p:spPr>
          <a:xfrm>
            <a:off x="311700" y="390167"/>
            <a:ext cx="57249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Schoolbell"/>
                <a:ea typeface="Schoolbell"/>
                <a:cs typeface="Schoolbell"/>
                <a:sym typeface="Schoolbell"/>
              </a:rPr>
              <a:t>In case you were wondering….</a:t>
            </a:r>
            <a:endParaRPr>
              <a:latin typeface="Schoolbell"/>
              <a:ea typeface="Schoolbell"/>
              <a:cs typeface="Schoolbell"/>
              <a:sym typeface="Schoolbel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choolbell"/>
              <a:ea typeface="Schoolbell"/>
              <a:cs typeface="Schoolbell"/>
              <a:sym typeface="Schoolbel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Schoolbell"/>
                <a:ea typeface="Schoolbell"/>
                <a:cs typeface="Schoolbell"/>
                <a:sym typeface="Schoolbell"/>
              </a:rPr>
              <a:t>Voici les paroles! </a:t>
            </a:r>
            <a:r>
              <a:rPr lang="en-US">
                <a:solidFill>
                  <a:srgbClr val="0000FF"/>
                </a:solidFill>
                <a:latin typeface="Schoolbell"/>
                <a:ea typeface="Schoolbell"/>
                <a:cs typeface="Schoolbell"/>
                <a:sym typeface="Schoolbell"/>
              </a:rPr>
              <a:t>Here are the lyrics!</a:t>
            </a:r>
            <a:endParaRPr>
              <a:solidFill>
                <a:srgbClr val="0000FF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sp>
        <p:nvSpPr>
          <p:cNvPr id="223" name="Google Shape;223;gb89c37707c_0_248"/>
          <p:cNvSpPr txBox="1">
            <a:spLocks noGrp="1"/>
          </p:cNvSpPr>
          <p:nvPr>
            <p:ph type="body" idx="1"/>
          </p:nvPr>
        </p:nvSpPr>
        <p:spPr>
          <a:xfrm>
            <a:off x="159300" y="1827267"/>
            <a:ext cx="40311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25252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1. C'est </a:t>
            </a:r>
            <a:r>
              <a:rPr lang="en-US" u="sng">
                <a:solidFill>
                  <a:srgbClr val="525252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un </a:t>
            </a:r>
            <a:r>
              <a:rPr lang="en-US" u="sng">
                <a:solidFill>
                  <a:srgbClr val="FF0000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ch</a:t>
            </a:r>
            <a:r>
              <a:rPr lang="en-US" u="sng">
                <a:solidFill>
                  <a:srgbClr val="525252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ien</a:t>
            </a:r>
            <a:r>
              <a:rPr lang="en-US">
                <a:solidFill>
                  <a:srgbClr val="525252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, </a:t>
            </a:r>
            <a:r>
              <a:rPr lang="en-US" b="1" i="1">
                <a:solidFill>
                  <a:srgbClr val="525252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ouah, ouah, ouah</a:t>
            </a:r>
            <a:endParaRPr b="1" i="1">
              <a:solidFill>
                <a:srgbClr val="525252"/>
              </a:solidFill>
              <a:highlight>
                <a:srgbClr val="FFFFFF"/>
              </a:highlight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25252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C'est un chien avec un gros nez</a:t>
            </a:r>
            <a:endParaRPr>
              <a:solidFill>
                <a:srgbClr val="525252"/>
              </a:solidFill>
              <a:highlight>
                <a:srgbClr val="FFFFFF"/>
              </a:highlight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25252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C'est </a:t>
            </a:r>
            <a:r>
              <a:rPr lang="en-US" u="sng">
                <a:solidFill>
                  <a:srgbClr val="525252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un </a:t>
            </a:r>
            <a:r>
              <a:rPr lang="en-US" u="sng">
                <a:solidFill>
                  <a:srgbClr val="FF0000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ch</a:t>
            </a:r>
            <a:r>
              <a:rPr lang="en-US" u="sng">
                <a:solidFill>
                  <a:srgbClr val="525252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at</a:t>
            </a:r>
            <a:r>
              <a:rPr lang="en-US">
                <a:solidFill>
                  <a:srgbClr val="525252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, </a:t>
            </a:r>
            <a:r>
              <a:rPr lang="en-US" b="1" i="1">
                <a:solidFill>
                  <a:srgbClr val="525252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miaou, miaou</a:t>
            </a:r>
            <a:endParaRPr b="1" i="1">
              <a:solidFill>
                <a:srgbClr val="525252"/>
              </a:solidFill>
              <a:highlight>
                <a:srgbClr val="FFFFFF"/>
              </a:highlight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25252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C'est un chat avec un gros nez</a:t>
            </a:r>
            <a:endParaRPr>
              <a:solidFill>
                <a:srgbClr val="525252"/>
              </a:solidFill>
              <a:highlight>
                <a:srgbClr val="FFFFFF"/>
              </a:highlight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25252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Un chien et un chat avec un gros nez</a:t>
            </a:r>
            <a:endParaRPr>
              <a:solidFill>
                <a:srgbClr val="525252"/>
              </a:solidFill>
              <a:highlight>
                <a:srgbClr val="FFFFFF"/>
              </a:highlight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FF00F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Ce n'est pas souvent qu'on en voit passer.</a:t>
            </a:r>
            <a:endParaRPr b="1">
              <a:solidFill>
                <a:srgbClr val="FF00FF"/>
              </a:solidFill>
              <a:highlight>
                <a:srgbClr val="FFFFFF"/>
              </a:highlight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24" name="Google Shape;224;gb89c37707c_0_248"/>
          <p:cNvSpPr txBox="1"/>
          <p:nvPr/>
        </p:nvSpPr>
        <p:spPr>
          <a:xfrm>
            <a:off x="4572000" y="1700867"/>
            <a:ext cx="4260300" cy="3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25252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2. C'est </a:t>
            </a:r>
            <a:r>
              <a:rPr lang="en-US" sz="1800" u="sng">
                <a:solidFill>
                  <a:srgbClr val="525252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une va</a:t>
            </a:r>
            <a:r>
              <a:rPr lang="en-US" sz="1800" u="sng">
                <a:solidFill>
                  <a:srgbClr val="FF0000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ch</a:t>
            </a:r>
            <a:r>
              <a:rPr lang="en-US" sz="1800" u="sng">
                <a:solidFill>
                  <a:srgbClr val="525252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e</a:t>
            </a:r>
            <a:r>
              <a:rPr lang="en-US" sz="1800">
                <a:solidFill>
                  <a:srgbClr val="525252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, </a:t>
            </a:r>
            <a:r>
              <a:rPr lang="en-US" sz="1800" b="1" i="1">
                <a:solidFill>
                  <a:srgbClr val="525252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meuh</a:t>
            </a:r>
            <a:endParaRPr sz="1800" b="1" i="1">
              <a:solidFill>
                <a:srgbClr val="525252"/>
              </a:solidFill>
              <a:highlight>
                <a:srgbClr val="FFFFFF"/>
              </a:highlight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25252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C'est une vache avec un gros nez</a:t>
            </a:r>
            <a:endParaRPr sz="1800">
              <a:solidFill>
                <a:srgbClr val="525252"/>
              </a:solidFill>
              <a:highlight>
                <a:srgbClr val="FFFFFF"/>
              </a:highlight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525252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Un co</a:t>
            </a:r>
            <a:r>
              <a:rPr lang="en-US" sz="1800" u="sng">
                <a:solidFill>
                  <a:srgbClr val="FF0000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ch</a:t>
            </a:r>
            <a:r>
              <a:rPr lang="en-US" sz="1800" u="sng">
                <a:solidFill>
                  <a:srgbClr val="525252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on</a:t>
            </a:r>
            <a:r>
              <a:rPr lang="en-US" sz="1800">
                <a:solidFill>
                  <a:srgbClr val="525252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, </a:t>
            </a:r>
            <a:r>
              <a:rPr lang="en-US" sz="1800" b="1" i="1">
                <a:solidFill>
                  <a:srgbClr val="525252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ron, ron, ron</a:t>
            </a:r>
            <a:endParaRPr sz="1800" b="1" i="1">
              <a:solidFill>
                <a:srgbClr val="525252"/>
              </a:solidFill>
              <a:highlight>
                <a:srgbClr val="FFFFFF"/>
              </a:highlight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25252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Un cochon avec un gros nez</a:t>
            </a:r>
            <a:endParaRPr sz="1800">
              <a:solidFill>
                <a:srgbClr val="525252"/>
              </a:solidFill>
              <a:highlight>
                <a:srgbClr val="FFFFFF"/>
              </a:highlight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25252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Une vache, un cochon avec un gros nez</a:t>
            </a:r>
            <a:endParaRPr sz="1800">
              <a:solidFill>
                <a:srgbClr val="525252"/>
              </a:solidFill>
              <a:highlight>
                <a:srgbClr val="FFFFFF"/>
              </a:highlight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1800" b="1">
                <a:solidFill>
                  <a:srgbClr val="FF00F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Ce n'est pas souvent qu'on en voit passer.</a:t>
            </a:r>
            <a:endParaRPr sz="1800" b="1">
              <a:solidFill>
                <a:srgbClr val="FF00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25" name="Google Shape;225;gb89c37707c_0_248"/>
          <p:cNvSpPr txBox="1"/>
          <p:nvPr/>
        </p:nvSpPr>
        <p:spPr>
          <a:xfrm>
            <a:off x="6437075" y="54733"/>
            <a:ext cx="2248200" cy="15693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The pink bit means </a:t>
            </a:r>
            <a:r>
              <a:rPr lang="en-US" b="1">
                <a:latin typeface="Comic Sans MS"/>
                <a:ea typeface="Comic Sans MS"/>
                <a:cs typeface="Comic Sans MS"/>
                <a:sym typeface="Comic Sans MS"/>
              </a:rPr>
              <a:t>‘you don’t often see them passing by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!’.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Ch 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=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26" name="Google Shape;226;gb89c37707c_0_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5225" y="1063667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89c37707c_0_128"/>
          <p:cNvSpPr txBox="1">
            <a:spLocks noGrp="1"/>
          </p:cNvSpPr>
          <p:nvPr>
            <p:ph type="ctrTitle"/>
          </p:nvPr>
        </p:nvSpPr>
        <p:spPr>
          <a:xfrm>
            <a:off x="523626" y="2094367"/>
            <a:ext cx="2910600" cy="223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latin typeface="Schoolbell"/>
                <a:ea typeface="Schoolbell"/>
                <a:cs typeface="Schoolbell"/>
                <a:sym typeface="Schoolbell"/>
              </a:rPr>
              <a:t>Avec un gros nez!</a:t>
            </a:r>
            <a:endParaRPr sz="6000" b="1">
              <a:latin typeface="Schoolbell"/>
              <a:ea typeface="Schoolbell"/>
              <a:cs typeface="Schoolbell"/>
              <a:sym typeface="Schoolbell"/>
            </a:endParaRPr>
          </a:p>
        </p:txBody>
      </p:sp>
      <p:sp>
        <p:nvSpPr>
          <p:cNvPr id="82" name="Google Shape;82;gb89c37707c_0_128"/>
          <p:cNvSpPr txBox="1">
            <a:spLocks noGrp="1"/>
          </p:cNvSpPr>
          <p:nvPr>
            <p:ph type="subTitle" idx="1"/>
          </p:nvPr>
        </p:nvSpPr>
        <p:spPr>
          <a:xfrm>
            <a:off x="311700" y="5503600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can sing along with an animal song in French.</a:t>
            </a:r>
            <a:endParaRPr/>
          </a:p>
        </p:txBody>
      </p:sp>
      <p:pic>
        <p:nvPicPr>
          <p:cNvPr id="83" name="Google Shape;83;gb89c37707c_0_128" descr="Avec un gros nez - alain lelait &#10;Music &amp; animation © 2012 &#10;English translation at http://www.yadeeda.com&#10;&#10;C'est un chien - Ouah, ouah, ouah&#10;C'est un chien - Avec un gros nez&#10;C'est un chat - Miaou, miaou&#10;C'est un chat - Avec un gros nez&#10;&#10;Un chien et un chat - Avec un gros nez&#10;Ce n'est pas souvent - Qu'on en voit passer x2&#10;&#10;C'est une vache - Meuh&#10;C'est une vache - Avec un gros nez&#10;Un cochon - Ron, ron, ron&#10;Un cochon - Avec un gros nez&#10;&#10;Une vache, un cochon - Avec un gros nez&#10;Ce n'est pas souvent - Qu'on en voit passer" title="Avec un gros nez - alain le lait - bruits d'animaux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3026" y="6344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89c37707c_0_134"/>
          <p:cNvSpPr txBox="1">
            <a:spLocks noGrp="1"/>
          </p:cNvSpPr>
          <p:nvPr>
            <p:ph type="title"/>
          </p:nvPr>
        </p:nvSpPr>
        <p:spPr>
          <a:xfrm>
            <a:off x="311700" y="141633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Listen to the song carefully.</a:t>
            </a:r>
            <a:endParaRPr/>
          </a:p>
        </p:txBody>
      </p:sp>
      <p:sp>
        <p:nvSpPr>
          <p:cNvPr id="89" name="Google Shape;89;gb89c37707c_0_134"/>
          <p:cNvSpPr txBox="1">
            <a:spLocks noGrp="1"/>
          </p:cNvSpPr>
          <p:nvPr>
            <p:ph type="body" idx="1"/>
          </p:nvPr>
        </p:nvSpPr>
        <p:spPr>
          <a:xfrm>
            <a:off x="311700" y="1871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Do you hear any animal noises?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Do you hear any words for animals?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Do you hear a ‘sh’ sound?</a:t>
            </a:r>
            <a:endParaRPr/>
          </a:p>
        </p:txBody>
      </p:sp>
      <p:pic>
        <p:nvPicPr>
          <p:cNvPr id="90" name="Google Shape;90;gb89c37707c_0_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5625" y="5523400"/>
            <a:ext cx="677575" cy="67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b89c37707c_0_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198321">
            <a:off x="4779028" y="3084460"/>
            <a:ext cx="4510269" cy="3923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89c37707c_0_14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P.S.</a:t>
            </a:r>
            <a:endParaRPr/>
          </a:p>
        </p:txBody>
      </p:sp>
      <p:sp>
        <p:nvSpPr>
          <p:cNvPr id="97" name="Google Shape;97;gb89c37707c_0_141"/>
          <p:cNvSpPr txBox="1">
            <a:spLocks noGrp="1"/>
          </p:cNvSpPr>
          <p:nvPr>
            <p:ph type="body" idx="1"/>
          </p:nvPr>
        </p:nvSpPr>
        <p:spPr>
          <a:xfrm>
            <a:off x="311700" y="1536625"/>
            <a:ext cx="2542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Did you realise the song title means: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>
                <a:latin typeface="Schoolbell"/>
                <a:ea typeface="Schoolbell"/>
                <a:cs typeface="Schoolbell"/>
                <a:sym typeface="Schoolbell"/>
              </a:rPr>
              <a:t>“With a big nose”?!</a:t>
            </a:r>
            <a:endParaRPr sz="2400">
              <a:latin typeface="Schoolbell"/>
              <a:ea typeface="Schoolbell"/>
              <a:cs typeface="Schoolbell"/>
              <a:sym typeface="Schoolbel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Schoolbell"/>
                <a:ea typeface="Schoolbell"/>
                <a:cs typeface="Schoolbell"/>
                <a:sym typeface="Schoolbell"/>
              </a:rPr>
              <a:t>Avec un gros nez !</a:t>
            </a:r>
            <a:endParaRPr sz="2400">
              <a:solidFill>
                <a:srgbClr val="FF0000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latin typeface="Schoolbell"/>
              <a:ea typeface="Schoolbell"/>
              <a:cs typeface="Schoolbell"/>
              <a:sym typeface="Schoolbel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2400"/>
              <a:t>The rest of the words to the song are at the end of this presentation.</a:t>
            </a:r>
            <a:endParaRPr sz="2400"/>
          </a:p>
        </p:txBody>
      </p:sp>
      <p:pic>
        <p:nvPicPr>
          <p:cNvPr id="98" name="Google Shape;98;gb89c37707c_0_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7666" y="143733"/>
            <a:ext cx="659633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b89c37707c_0_0"/>
          <p:cNvSpPr txBox="1"/>
          <p:nvPr/>
        </p:nvSpPr>
        <p:spPr>
          <a:xfrm>
            <a:off x="1091450" y="1366550"/>
            <a:ext cx="6717000" cy="28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BRAIN GYM!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Say and touch the part of the face you read/hear, not the picture you see!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You have done this game already in the video!</a:t>
            </a:r>
            <a:endParaRPr sz="2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6200" y="1905000"/>
            <a:ext cx="1727200" cy="173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"/>
          <p:cNvSpPr txBox="1"/>
          <p:nvPr/>
        </p:nvSpPr>
        <p:spPr>
          <a:xfrm>
            <a:off x="3429000" y="4876800"/>
            <a:ext cx="2514600" cy="7620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tête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800" y="2514600"/>
            <a:ext cx="2800350" cy="127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>
          <a:xfrm>
            <a:off x="2590800" y="4724400"/>
            <a:ext cx="3886200" cy="7620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 cheveux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2362200"/>
            <a:ext cx="1830387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3600" y="2133600"/>
            <a:ext cx="1311275" cy="200818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"/>
          <p:cNvSpPr txBox="1"/>
          <p:nvPr/>
        </p:nvSpPr>
        <p:spPr>
          <a:xfrm>
            <a:off x="3429000" y="4876800"/>
            <a:ext cx="2895600" cy="7620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bouche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CC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CCFF"/>
      </a:accent3>
      <a:accent4>
        <a:srgbClr val="BBE0E3"/>
      </a:accent4>
      <a:accent5>
        <a:srgbClr val="333399"/>
      </a:accent5>
      <a:accent6>
        <a:srgbClr val="FFCC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641</Words>
  <Application>Microsoft Macintosh PowerPoint</Application>
  <PresentationFormat>On-screen Show (4:3)</PresentationFormat>
  <Paragraphs>143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Schoolbell</vt:lpstr>
      <vt:lpstr>Arial</vt:lpstr>
      <vt:lpstr>Comic Sans MS</vt:lpstr>
      <vt:lpstr>Coming Soon</vt:lpstr>
      <vt:lpstr>Default Design</vt:lpstr>
      <vt:lpstr>Simple Light</vt:lpstr>
      <vt:lpstr>You are going to:-  Revise animals in a song Find out where to put adjectives in French Start some French phonics (sound-spelling links)!   Watch the video to talk you through and then come back to the slides to work at your own pace.  </vt:lpstr>
      <vt:lpstr>PowerPoint Presentation</vt:lpstr>
      <vt:lpstr>Avec un gros nez!</vt:lpstr>
      <vt:lpstr>Listen to the song carefully.</vt:lpstr>
      <vt:lpstr>P.S.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Practise!</vt:lpstr>
      <vt:lpstr>Tasks</vt:lpstr>
      <vt:lpstr>In case you were wondering….  Voici les paroles! Here are the lyrics!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are going to:-  Revise animals in a song Find out where to put adjectives in French Start some French phonics (sound-spelling links)!   Watch the video to talk you through and then come back to the slides to work at your own pace.  </dc:title>
  <dc:creator>JTHS</dc:creator>
  <cp:lastModifiedBy>zac fluen</cp:lastModifiedBy>
  <cp:revision>1</cp:revision>
  <dcterms:created xsi:type="dcterms:W3CDTF">2007-10-25T07:08:30Z</dcterms:created>
  <dcterms:modified xsi:type="dcterms:W3CDTF">2021-01-26T21:38:08Z</dcterms:modified>
</cp:coreProperties>
</file>