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Lobster"/>
      <p:regular r:id="rId20"/>
    </p:embeddedFont>
    <p:embeddedFont>
      <p:font typeface="Coming Soon"/>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00B4A7-6204-47DF-8076-B5215E9CE50A}">
  <a:tblStyle styleId="{B000B4A7-6204-47DF-8076-B5215E9CE50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ComingSoon-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34948067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34948067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6544acf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544acf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64c553f0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64c553f0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64c553f0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64c553f0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655a9b2b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655a9b2b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391768a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391768a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33b7ceb40_0_178:notes"/>
          <p:cNvSpPr txBox="1"/>
          <p:nvPr>
            <p:ph idx="1" type="body"/>
          </p:nvPr>
        </p:nvSpPr>
        <p:spPr>
          <a:xfrm>
            <a:off x="685800" y="4400556"/>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b33b7ceb40_0_178:notes"/>
          <p:cNvSpPr/>
          <p:nvPr>
            <p:ph idx="2" type="sldImg"/>
          </p:nvPr>
        </p:nvSpPr>
        <p:spPr>
          <a:xfrm>
            <a:off x="433123" y="1143183"/>
            <a:ext cx="5991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33b7ceb40_0_28:notes"/>
          <p:cNvSpPr txBox="1"/>
          <p:nvPr>
            <p:ph idx="1" type="body"/>
          </p:nvPr>
        </p:nvSpPr>
        <p:spPr>
          <a:xfrm>
            <a:off x="685800" y="4400556"/>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b33b7ceb40_0_28:notes"/>
          <p:cNvSpPr/>
          <p:nvPr>
            <p:ph idx="2" type="sldImg"/>
          </p:nvPr>
        </p:nvSpPr>
        <p:spPr>
          <a:xfrm>
            <a:off x="433123" y="1143183"/>
            <a:ext cx="5991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6419ea4f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6419ea4f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34948067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34948067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abb53262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abb53262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abb53262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abb53262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abb53262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abb53262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9.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8.jp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BI7m8g8mZaM"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4.jpg"/><Relationship Id="rId6" Type="http://schemas.openxmlformats.org/officeDocument/2006/relationships/image" Target="../media/image7.png"/><Relationship Id="rId7" Type="http://schemas.openxmlformats.org/officeDocument/2006/relationships/image" Target="../media/image15.png"/><Relationship Id="rId8"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qooy_7gn1fk" TargetMode="External"/><Relationship Id="rId4" Type="http://schemas.openxmlformats.org/officeDocument/2006/relationships/image" Target="../media/image2.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8.jpg"/><Relationship Id="rId13" Type="http://schemas.openxmlformats.org/officeDocument/2006/relationships/image" Target="../media/image17.jpg"/><Relationship Id="rId12" Type="http://schemas.openxmlformats.org/officeDocument/2006/relationships/image" Target="../media/image19.jp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2.jpg"/><Relationship Id="rId9" Type="http://schemas.openxmlformats.org/officeDocument/2006/relationships/image" Target="../media/image5.png"/><Relationship Id="rId14" Type="http://schemas.openxmlformats.org/officeDocument/2006/relationships/image" Target="../media/image16.png"/><Relationship Id="rId5" Type="http://schemas.openxmlformats.org/officeDocument/2006/relationships/image" Target="../media/image24.jpg"/><Relationship Id="rId6" Type="http://schemas.openxmlformats.org/officeDocument/2006/relationships/image" Target="../media/image21.jpg"/><Relationship Id="rId7" Type="http://schemas.openxmlformats.org/officeDocument/2006/relationships/image" Target="../media/image4.jpg"/><Relationship Id="rId8"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BI7m8g8mZaM"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9900FF"/>
                </a:solidFill>
                <a:latin typeface="Lobster"/>
                <a:ea typeface="Lobster"/>
                <a:cs typeface="Lobster"/>
                <a:sym typeface="Lobster"/>
              </a:rPr>
              <a:t>Bonne année!</a:t>
            </a:r>
            <a:endParaRPr sz="4800">
              <a:solidFill>
                <a:srgbClr val="9900FF"/>
              </a:solidFill>
              <a:latin typeface="Lobster"/>
              <a:ea typeface="Lobster"/>
              <a:cs typeface="Lobster"/>
              <a:sym typeface="Lobste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Happy New year!</a:t>
            </a:r>
            <a:endParaRPr/>
          </a:p>
        </p:txBody>
      </p:sp>
      <p:pic>
        <p:nvPicPr>
          <p:cNvPr id="56" name="Google Shape;56;p13"/>
          <p:cNvPicPr preferRelativeResize="0"/>
          <p:nvPr/>
        </p:nvPicPr>
        <p:blipFill>
          <a:blip r:embed="rId3">
            <a:alphaModFix/>
          </a:blip>
          <a:stretch>
            <a:fillRect/>
          </a:stretch>
        </p:blipFill>
        <p:spPr>
          <a:xfrm>
            <a:off x="2320575" y="1431900"/>
            <a:ext cx="6101774" cy="305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3244898" y="348768"/>
            <a:ext cx="5607875" cy="3738609"/>
          </a:xfrm>
          <a:prstGeom prst="rect">
            <a:avLst/>
          </a:prstGeom>
          <a:noFill/>
          <a:ln>
            <a:noFill/>
          </a:ln>
        </p:spPr>
      </p:pic>
      <p:pic>
        <p:nvPicPr>
          <p:cNvPr id="137" name="Google Shape;137;p22"/>
          <p:cNvPicPr preferRelativeResize="0"/>
          <p:nvPr/>
        </p:nvPicPr>
        <p:blipFill>
          <a:blip r:embed="rId4">
            <a:alphaModFix/>
          </a:blip>
          <a:stretch>
            <a:fillRect/>
          </a:stretch>
        </p:blipFill>
        <p:spPr>
          <a:xfrm>
            <a:off x="87074" y="3641600"/>
            <a:ext cx="1424275" cy="927275"/>
          </a:xfrm>
          <a:prstGeom prst="rect">
            <a:avLst/>
          </a:prstGeom>
          <a:noFill/>
          <a:ln>
            <a:noFill/>
          </a:ln>
        </p:spPr>
      </p:pic>
      <p:pic>
        <p:nvPicPr>
          <p:cNvPr id="138" name="Google Shape;138;p22"/>
          <p:cNvPicPr preferRelativeResize="0"/>
          <p:nvPr/>
        </p:nvPicPr>
        <p:blipFill>
          <a:blip r:embed="rId5">
            <a:alphaModFix/>
          </a:blip>
          <a:stretch>
            <a:fillRect/>
          </a:stretch>
        </p:blipFill>
        <p:spPr>
          <a:xfrm>
            <a:off x="1740750" y="3135175"/>
            <a:ext cx="1355424" cy="762424"/>
          </a:xfrm>
          <a:prstGeom prst="rect">
            <a:avLst/>
          </a:prstGeom>
          <a:noFill/>
          <a:ln>
            <a:noFill/>
          </a:ln>
        </p:spPr>
      </p:pic>
      <p:pic>
        <p:nvPicPr>
          <p:cNvPr id="139" name="Google Shape;139;p22"/>
          <p:cNvPicPr preferRelativeResize="0"/>
          <p:nvPr/>
        </p:nvPicPr>
        <p:blipFill>
          <a:blip r:embed="rId6">
            <a:alphaModFix/>
          </a:blip>
          <a:stretch>
            <a:fillRect/>
          </a:stretch>
        </p:blipFill>
        <p:spPr>
          <a:xfrm>
            <a:off x="2202182" y="3730174"/>
            <a:ext cx="1870315" cy="1245899"/>
          </a:xfrm>
          <a:prstGeom prst="rect">
            <a:avLst/>
          </a:prstGeom>
          <a:noFill/>
          <a:ln>
            <a:noFill/>
          </a:ln>
        </p:spPr>
      </p:pic>
      <p:sp>
        <p:nvSpPr>
          <p:cNvPr id="140" name="Google Shape;140;p22"/>
          <p:cNvSpPr txBox="1"/>
          <p:nvPr/>
        </p:nvSpPr>
        <p:spPr>
          <a:xfrm>
            <a:off x="347025" y="285050"/>
            <a:ext cx="3780300" cy="16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Answers:</a:t>
            </a:r>
            <a:endParaRPr/>
          </a:p>
          <a:p>
            <a:pPr indent="0" lvl="0" marL="0" rtl="0" algn="l">
              <a:spcBef>
                <a:spcPts val="0"/>
              </a:spcBef>
              <a:spcAft>
                <a:spcPts val="0"/>
              </a:spcAft>
              <a:buNone/>
            </a:pPr>
            <a:r>
              <a:rPr lang="en-GB"/>
              <a:t>Dans la galette il y a</a:t>
            </a:r>
            <a:endParaRPr/>
          </a:p>
          <a:p>
            <a:pPr indent="-317500" lvl="0" marL="457200" rtl="0" algn="l">
              <a:spcBef>
                <a:spcPts val="0"/>
              </a:spcBef>
              <a:spcAft>
                <a:spcPts val="0"/>
              </a:spcAft>
              <a:buClr>
                <a:schemeClr val="dk1"/>
              </a:buClr>
              <a:buSzPts val="1400"/>
              <a:buChar char="-"/>
            </a:pPr>
            <a:r>
              <a:rPr lang="en-GB">
                <a:solidFill>
                  <a:schemeClr val="dk1"/>
                </a:solidFill>
              </a:rPr>
              <a:t>125g de sucre</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125g de beurre</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3 oeufs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2 couches de pâte feuilletée</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125g de poudre d’amande</a:t>
            </a:r>
            <a:endParaRPr>
              <a:solidFill>
                <a:schemeClr val="dk1"/>
              </a:solidFill>
            </a:endParaRPr>
          </a:p>
          <a:p>
            <a:pPr indent="0" lvl="0" marL="457200" rtl="0" algn="l">
              <a:spcBef>
                <a:spcPts val="0"/>
              </a:spcBef>
              <a:spcAft>
                <a:spcPts val="0"/>
              </a:spcAft>
              <a:buNone/>
            </a:pPr>
            <a:r>
              <a:t/>
            </a:r>
            <a:endParaRPr/>
          </a:p>
        </p:txBody>
      </p:sp>
      <p:pic>
        <p:nvPicPr>
          <p:cNvPr id="141" name="Google Shape;141;p22"/>
          <p:cNvPicPr preferRelativeResize="0"/>
          <p:nvPr/>
        </p:nvPicPr>
        <p:blipFill>
          <a:blip r:embed="rId7">
            <a:alphaModFix/>
          </a:blip>
          <a:stretch>
            <a:fillRect/>
          </a:stretch>
        </p:blipFill>
        <p:spPr>
          <a:xfrm>
            <a:off x="1" y="1952596"/>
            <a:ext cx="1857475" cy="1238317"/>
          </a:xfrm>
          <a:prstGeom prst="rect">
            <a:avLst/>
          </a:prstGeom>
          <a:noFill/>
          <a:ln>
            <a:noFill/>
          </a:ln>
        </p:spPr>
      </p:pic>
      <p:pic>
        <p:nvPicPr>
          <p:cNvPr id="142" name="Google Shape;142;p22"/>
          <p:cNvPicPr preferRelativeResize="0"/>
          <p:nvPr/>
        </p:nvPicPr>
        <p:blipFill>
          <a:blip r:embed="rId8">
            <a:alphaModFix/>
          </a:blip>
          <a:stretch>
            <a:fillRect/>
          </a:stretch>
        </p:blipFill>
        <p:spPr>
          <a:xfrm>
            <a:off x="2059969" y="1952600"/>
            <a:ext cx="1560575" cy="698750"/>
          </a:xfrm>
          <a:prstGeom prst="rect">
            <a:avLst/>
          </a:prstGeom>
          <a:noFill/>
          <a:ln>
            <a:noFill/>
          </a:ln>
        </p:spPr>
      </p:pic>
      <p:pic>
        <p:nvPicPr>
          <p:cNvPr id="143" name="Google Shape;143;p22"/>
          <p:cNvPicPr preferRelativeResize="0"/>
          <p:nvPr/>
        </p:nvPicPr>
        <p:blipFill>
          <a:blip r:embed="rId8">
            <a:alphaModFix/>
          </a:blip>
          <a:stretch>
            <a:fillRect/>
          </a:stretch>
        </p:blipFill>
        <p:spPr>
          <a:xfrm>
            <a:off x="2059969" y="2345400"/>
            <a:ext cx="1560575" cy="69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70213" y="122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ming Soon"/>
                <a:ea typeface="Coming Soon"/>
                <a:cs typeface="Coming Soon"/>
                <a:sym typeface="Coming Soon"/>
              </a:rPr>
              <a:t>Ma recette pour une galette</a:t>
            </a:r>
            <a:endParaRPr>
              <a:latin typeface="Coming Soon"/>
              <a:ea typeface="Coming Soon"/>
              <a:cs typeface="Coming Soon"/>
              <a:sym typeface="Coming Soon"/>
            </a:endParaRPr>
          </a:p>
        </p:txBody>
      </p:sp>
      <p:graphicFrame>
        <p:nvGraphicFramePr>
          <p:cNvPr id="149" name="Google Shape;149;p23"/>
          <p:cNvGraphicFramePr/>
          <p:nvPr/>
        </p:nvGraphicFramePr>
        <p:xfrm>
          <a:off x="428763" y="695425"/>
          <a:ext cx="3000000" cy="3000000"/>
        </p:xfrm>
        <a:graphic>
          <a:graphicData uri="http://schemas.openxmlformats.org/drawingml/2006/table">
            <a:tbl>
              <a:tblPr>
                <a:noFill/>
                <a:tableStyleId>{B000B4A7-6204-47DF-8076-B5215E9CE50A}</a:tableStyleId>
              </a:tblPr>
              <a:tblGrid>
                <a:gridCol w="3542225"/>
                <a:gridCol w="4779600"/>
              </a:tblGrid>
              <a:tr h="430775">
                <a:tc>
                  <a:txBody>
                    <a:bodyPr/>
                    <a:lstStyle/>
                    <a:p>
                      <a:pPr indent="0" lvl="0" marL="0" rtl="0" algn="l">
                        <a:spcBef>
                          <a:spcPts val="0"/>
                        </a:spcBef>
                        <a:spcAft>
                          <a:spcPts val="0"/>
                        </a:spcAft>
                        <a:buNone/>
                      </a:pPr>
                      <a:r>
                        <a:rPr lang="en-GB">
                          <a:latin typeface="Coming Soon"/>
                          <a:ea typeface="Coming Soon"/>
                          <a:cs typeface="Coming Soon"/>
                          <a:sym typeface="Coming Soon"/>
                        </a:rPr>
                        <a:t>Ingredients</a:t>
                      </a:r>
                      <a:endParaRPr>
                        <a:latin typeface="Coming Soon"/>
                        <a:ea typeface="Coming Soon"/>
                        <a:cs typeface="Coming Soon"/>
                        <a:sym typeface="Coming Soon"/>
                      </a:endParaRPr>
                    </a:p>
                  </a:txBody>
                  <a:tcPr marT="91425" marB="91425" marR="91425" marL="91425"/>
                </a:tc>
                <a:tc>
                  <a:txBody>
                    <a:bodyPr/>
                    <a:lstStyle/>
                    <a:p>
                      <a:pPr indent="0" lvl="0" marL="0" rtl="0" algn="l">
                        <a:spcBef>
                          <a:spcPts val="0"/>
                        </a:spcBef>
                        <a:spcAft>
                          <a:spcPts val="0"/>
                        </a:spcAft>
                        <a:buNone/>
                      </a:pPr>
                      <a:r>
                        <a:rPr lang="en-GB">
                          <a:latin typeface="Coming Soon"/>
                          <a:ea typeface="Coming Soon"/>
                          <a:cs typeface="Coming Soon"/>
                          <a:sym typeface="Coming Soon"/>
                        </a:rPr>
                        <a:t>Method</a:t>
                      </a:r>
                      <a:endParaRPr>
                        <a:latin typeface="Coming Soon"/>
                        <a:ea typeface="Coming Soon"/>
                        <a:cs typeface="Coming Soon"/>
                        <a:sym typeface="Coming Soon"/>
                      </a:endParaRPr>
                    </a:p>
                  </a:txBody>
                  <a:tcPr marT="91425" marB="91425" marR="91425" marL="91425"/>
                </a:tc>
              </a:tr>
              <a:tr h="559200">
                <a:tc rowSpan="2">
                  <a:txBody>
                    <a:bodyPr/>
                    <a:lstStyle/>
                    <a:p>
                      <a:pPr indent="0" lvl="0" marL="457200" rtl="0" algn="l">
                        <a:spcBef>
                          <a:spcPts val="0"/>
                        </a:spcBef>
                        <a:spcAft>
                          <a:spcPts val="0"/>
                        </a:spcAft>
                        <a:buNone/>
                      </a:pPr>
                      <a:r>
                        <a:rPr lang="en-GB">
                          <a:solidFill>
                            <a:schemeClr val="dk1"/>
                          </a:solidFill>
                        </a:rPr>
                        <a:t>125g de sucre</a:t>
                      </a:r>
                      <a:endParaRPr>
                        <a:solidFill>
                          <a:schemeClr val="dk1"/>
                        </a:solidFill>
                      </a:endParaRPr>
                    </a:p>
                    <a:p>
                      <a:pPr indent="0" lvl="0" marL="0" rtl="0" algn="l">
                        <a:spcBef>
                          <a:spcPts val="0"/>
                        </a:spcBef>
                        <a:spcAft>
                          <a:spcPts val="0"/>
                        </a:spcAft>
                        <a:buNone/>
                      </a:pPr>
                      <a:r>
                        <a:t/>
                      </a:r>
                      <a:endParaRPr>
                        <a:latin typeface="Coming Soon"/>
                        <a:ea typeface="Coming Soon"/>
                        <a:cs typeface="Coming Soon"/>
                        <a:sym typeface="Coming Soon"/>
                      </a:endParaRPr>
                    </a:p>
                  </a:txBody>
                  <a:tcPr marT="91425" marB="91425" marR="91425" marL="91425"/>
                </a:tc>
                <a:tc rowSpan="2">
                  <a:txBody>
                    <a:bodyPr/>
                    <a:lstStyle/>
                    <a:p>
                      <a:pPr indent="0" lvl="0" marL="0" rtl="0" algn="l">
                        <a:lnSpc>
                          <a:spcPct val="115000"/>
                        </a:lnSpc>
                        <a:spcBef>
                          <a:spcPts val="0"/>
                        </a:spcBef>
                        <a:spcAft>
                          <a:spcPts val="1600"/>
                        </a:spcAft>
                        <a:buClr>
                          <a:schemeClr val="dk1"/>
                        </a:buClr>
                        <a:buSzPts val="1100"/>
                        <a:buFont typeface="Arial"/>
                        <a:buNone/>
                      </a:pPr>
                      <a:r>
                        <a:rPr lang="en-GB">
                          <a:solidFill>
                            <a:schemeClr val="dk2"/>
                          </a:solidFill>
                          <a:latin typeface="Coming Soon"/>
                          <a:ea typeface="Coming Soon"/>
                          <a:cs typeface="Coming Soon"/>
                          <a:sym typeface="Coming Soon"/>
                        </a:rPr>
                        <a:t>M</a:t>
                      </a:r>
                      <a:r>
                        <a:rPr lang="en-GB">
                          <a:solidFill>
                            <a:schemeClr val="dk2"/>
                          </a:solidFill>
                          <a:latin typeface="Coming Soon"/>
                          <a:ea typeface="Coming Soon"/>
                          <a:cs typeface="Coming Soon"/>
                          <a:sym typeface="Coming Soon"/>
                        </a:rPr>
                        <a:t>élangez tous les ingrédients (sauf les disques de pâte)</a:t>
                      </a:r>
                      <a:endParaRPr>
                        <a:latin typeface="Coming Soon"/>
                        <a:ea typeface="Coming Soon"/>
                        <a:cs typeface="Coming Soon"/>
                        <a:sym typeface="Coming Soon"/>
                      </a:endParaRPr>
                    </a:p>
                  </a:txBody>
                  <a:tcPr marT="91425" marB="91425" marR="91425" marL="91425"/>
                </a:tc>
              </a:tr>
              <a:tr h="100000">
                <a:tc vMerge="1"/>
                <a:tc vMerge="1"/>
              </a:tr>
              <a:tr h="418275">
                <a:tc rowSpan="2">
                  <a:txBody>
                    <a:bodyPr/>
                    <a:lstStyle/>
                    <a:p>
                      <a:pPr indent="0" lvl="0" marL="0" rtl="0" algn="l">
                        <a:spcBef>
                          <a:spcPts val="0"/>
                        </a:spcBef>
                        <a:spcAft>
                          <a:spcPts val="0"/>
                        </a:spcAft>
                        <a:buNone/>
                      </a:pPr>
                      <a:r>
                        <a:rPr lang="en-GB">
                          <a:solidFill>
                            <a:schemeClr val="dk1"/>
                          </a:solidFill>
                        </a:rPr>
                        <a:t>125g de beurre</a:t>
                      </a:r>
                      <a:endParaRPr>
                        <a:latin typeface="Coming Soon"/>
                        <a:ea typeface="Coming Soon"/>
                        <a:cs typeface="Coming Soon"/>
                        <a:sym typeface="Coming Soon"/>
                      </a:endParaRPr>
                    </a:p>
                  </a:txBody>
                  <a:tcPr marT="91425" marB="91425" marR="91425" marL="91425"/>
                </a:tc>
                <a:tc rowSpan="2">
                  <a:txBody>
                    <a:bodyPr/>
                    <a:lstStyle/>
                    <a:p>
                      <a:pPr indent="0" lvl="0" marL="0" rtl="0" algn="l">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Poser un disque de pâte</a:t>
                      </a:r>
                      <a:endParaRPr>
                        <a:latin typeface="Coming Soon"/>
                        <a:ea typeface="Coming Soon"/>
                        <a:cs typeface="Coming Soon"/>
                        <a:sym typeface="Coming Soon"/>
                      </a:endParaRPr>
                    </a:p>
                  </a:txBody>
                  <a:tcPr marT="91425" marB="91425" marR="91425" marL="91425"/>
                </a:tc>
              </a:tr>
              <a:tr h="230250">
                <a:tc vMerge="1"/>
                <a:tc vMerge="1"/>
              </a:tr>
              <a:tr h="418275">
                <a:tc>
                  <a:txBody>
                    <a:bodyPr/>
                    <a:lstStyle/>
                    <a:p>
                      <a:pPr indent="0" lvl="0" marL="0" rtl="0" algn="l">
                        <a:spcBef>
                          <a:spcPts val="0"/>
                        </a:spcBef>
                        <a:spcAft>
                          <a:spcPts val="0"/>
                        </a:spcAft>
                        <a:buNone/>
                      </a:pPr>
                      <a:r>
                        <a:rPr lang="en-GB">
                          <a:solidFill>
                            <a:schemeClr val="dk1"/>
                          </a:solidFill>
                        </a:rPr>
                        <a:t>125g de poudre d’amande</a:t>
                      </a:r>
                      <a:endParaRPr>
                        <a:latin typeface="Coming Soon"/>
                        <a:ea typeface="Coming Soon"/>
                        <a:cs typeface="Coming Soon"/>
                        <a:sym typeface="Coming Soo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V</a:t>
                      </a:r>
                      <a:r>
                        <a:rPr lang="en-GB">
                          <a:solidFill>
                            <a:schemeClr val="dk1"/>
                          </a:solidFill>
                          <a:latin typeface="Coming Soon"/>
                          <a:ea typeface="Coming Soon"/>
                          <a:cs typeface="Coming Soon"/>
                          <a:sym typeface="Coming Soon"/>
                        </a:rPr>
                        <a:t>ersez la préparation dedans.</a:t>
                      </a:r>
                      <a:endParaRPr>
                        <a:latin typeface="Coming Soon"/>
                        <a:ea typeface="Coming Soon"/>
                        <a:cs typeface="Coming Soon"/>
                        <a:sym typeface="Coming Soon"/>
                      </a:endParaRPr>
                    </a:p>
                  </a:txBody>
                  <a:tcPr marT="91425" marB="91425" marR="91425" marL="91425"/>
                </a:tc>
              </a:tr>
              <a:tr h="418275">
                <a:tc>
                  <a:txBody>
                    <a:bodyPr/>
                    <a:lstStyle/>
                    <a:p>
                      <a:pPr indent="-228600" lvl="0" marL="457200" rtl="0" algn="l">
                        <a:spcBef>
                          <a:spcPts val="0"/>
                        </a:spcBef>
                        <a:spcAft>
                          <a:spcPts val="0"/>
                        </a:spcAft>
                        <a:buNone/>
                      </a:pPr>
                      <a:r>
                        <a:rPr lang="en-GB">
                          <a:solidFill>
                            <a:schemeClr val="dk1"/>
                          </a:solidFill>
                        </a:rPr>
                        <a:t>3 oeufs</a:t>
                      </a:r>
                      <a:endParaRPr>
                        <a:latin typeface="Coming Soon"/>
                        <a:ea typeface="Coming Soon"/>
                        <a:cs typeface="Coming Soon"/>
                        <a:sym typeface="Coming Soo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R</a:t>
                      </a:r>
                      <a:r>
                        <a:rPr lang="en-GB">
                          <a:solidFill>
                            <a:schemeClr val="dk1"/>
                          </a:solidFill>
                          <a:latin typeface="Coming Soon"/>
                          <a:ea typeface="Coming Soon"/>
                          <a:cs typeface="Coming Soon"/>
                          <a:sym typeface="Coming Soon"/>
                        </a:rPr>
                        <a:t>efermez avec le seconde disque de pâte.</a:t>
                      </a:r>
                      <a:endParaRPr>
                        <a:solidFill>
                          <a:schemeClr val="dk1"/>
                        </a:solidFill>
                        <a:latin typeface="Coming Soon"/>
                        <a:ea typeface="Coming Soon"/>
                        <a:cs typeface="Coming Soon"/>
                        <a:sym typeface="Coming Soon"/>
                      </a:endParaRPr>
                    </a:p>
                    <a:p>
                      <a:pPr indent="0" lvl="0" marL="0" rtl="0" algn="l">
                        <a:spcBef>
                          <a:spcPts val="0"/>
                        </a:spcBef>
                        <a:spcAft>
                          <a:spcPts val="0"/>
                        </a:spcAft>
                        <a:buNone/>
                      </a:pPr>
                      <a:r>
                        <a:t/>
                      </a:r>
                      <a:endParaRPr>
                        <a:latin typeface="Coming Soon"/>
                        <a:ea typeface="Coming Soon"/>
                        <a:cs typeface="Coming Soon"/>
                        <a:sym typeface="Coming Soon"/>
                      </a:endParaRPr>
                    </a:p>
                  </a:txBody>
                  <a:tcPr marT="91425" marB="91425" marR="91425" marL="91425"/>
                </a:tc>
              </a:tr>
              <a:tr h="418275">
                <a:tc>
                  <a:txBody>
                    <a:bodyPr/>
                    <a:lstStyle/>
                    <a:p>
                      <a:pPr indent="-228600" lvl="0" marL="457200" rtl="0" algn="l">
                        <a:spcBef>
                          <a:spcPts val="0"/>
                        </a:spcBef>
                        <a:spcAft>
                          <a:spcPts val="0"/>
                        </a:spcAft>
                        <a:buNone/>
                      </a:pPr>
                      <a:r>
                        <a:rPr lang="en-GB">
                          <a:solidFill>
                            <a:schemeClr val="dk1"/>
                          </a:solidFill>
                        </a:rPr>
                        <a:t>2 couches de pâte feuilletée</a:t>
                      </a:r>
                      <a:endParaRPr>
                        <a:latin typeface="Coming Soon"/>
                        <a:ea typeface="Coming Soon"/>
                        <a:cs typeface="Coming Soon"/>
                        <a:sym typeface="Coming Soo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latin typeface="Coming Soon"/>
                          <a:ea typeface="Coming Soon"/>
                          <a:cs typeface="Coming Soon"/>
                          <a:sym typeface="Coming Soon"/>
                        </a:rPr>
                        <a:t>Mettez au four pour 20 minutes (200℃) </a:t>
                      </a:r>
                      <a:endParaRPr>
                        <a:solidFill>
                          <a:schemeClr val="dk1"/>
                        </a:solidFill>
                        <a:latin typeface="Coming Soon"/>
                        <a:ea typeface="Coming Soon"/>
                        <a:cs typeface="Coming Soon"/>
                        <a:sym typeface="Coming Soon"/>
                      </a:endParaRPr>
                    </a:p>
                    <a:p>
                      <a:pPr indent="0" lvl="0" marL="0" rtl="0" algn="l">
                        <a:spcBef>
                          <a:spcPts val="0"/>
                        </a:spcBef>
                        <a:spcAft>
                          <a:spcPts val="0"/>
                        </a:spcAft>
                        <a:buNone/>
                      </a:pPr>
                      <a:r>
                        <a:t/>
                      </a:r>
                      <a:endParaRPr>
                        <a:solidFill>
                          <a:schemeClr val="dk1"/>
                        </a:solidFill>
                        <a:latin typeface="Coming Soon"/>
                        <a:ea typeface="Coming Soon"/>
                        <a:cs typeface="Coming Soon"/>
                        <a:sym typeface="Coming Soon"/>
                      </a:endParaRPr>
                    </a:p>
                  </a:txBody>
                  <a:tcPr marT="91425" marB="91425" marR="91425" marL="91425"/>
                </a:tc>
              </a:tr>
            </a:tbl>
          </a:graphicData>
        </a:graphic>
      </p:graphicFrame>
      <p:sp>
        <p:nvSpPr>
          <p:cNvPr id="150" name="Google Shape;150;p23"/>
          <p:cNvSpPr txBox="1"/>
          <p:nvPr/>
        </p:nvSpPr>
        <p:spPr>
          <a:xfrm>
            <a:off x="669275" y="4288325"/>
            <a:ext cx="25035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You can use an egg to glaze the pastry too.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1" type="body"/>
          </p:nvPr>
        </p:nvSpPr>
        <p:spPr>
          <a:xfrm>
            <a:off x="311700" y="962700"/>
            <a:ext cx="348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125g beurre</a:t>
            </a:r>
            <a:endParaRPr/>
          </a:p>
          <a:p>
            <a:pPr indent="-342900" lvl="0" marL="457200" rtl="0" algn="l">
              <a:spcBef>
                <a:spcPts val="0"/>
              </a:spcBef>
              <a:spcAft>
                <a:spcPts val="0"/>
              </a:spcAft>
              <a:buSzPts val="1800"/>
              <a:buChar char="●"/>
            </a:pPr>
            <a:r>
              <a:rPr lang="en-GB"/>
              <a:t>125g sucre</a:t>
            </a:r>
            <a:endParaRPr/>
          </a:p>
          <a:p>
            <a:pPr indent="-342900" lvl="0" marL="457200" rtl="0" algn="l">
              <a:spcBef>
                <a:spcPts val="0"/>
              </a:spcBef>
              <a:spcAft>
                <a:spcPts val="0"/>
              </a:spcAft>
              <a:buSzPts val="1800"/>
              <a:buChar char="●"/>
            </a:pPr>
            <a:r>
              <a:rPr lang="en-GB"/>
              <a:t>125g poudre d’amande</a:t>
            </a:r>
            <a:endParaRPr/>
          </a:p>
          <a:p>
            <a:pPr indent="-342900" lvl="0" marL="457200" rtl="0" algn="l">
              <a:spcBef>
                <a:spcPts val="0"/>
              </a:spcBef>
              <a:spcAft>
                <a:spcPts val="0"/>
              </a:spcAft>
              <a:buSzPts val="1800"/>
              <a:buChar char="●"/>
            </a:pPr>
            <a:r>
              <a:rPr lang="en-GB"/>
              <a:t>3 oeufs</a:t>
            </a:r>
            <a:endParaRPr/>
          </a:p>
          <a:p>
            <a:pPr indent="-342900" lvl="0" marL="457200" rtl="0" algn="l">
              <a:spcBef>
                <a:spcPts val="0"/>
              </a:spcBef>
              <a:spcAft>
                <a:spcPts val="0"/>
              </a:spcAft>
              <a:buSzPts val="1800"/>
              <a:buChar char="●"/>
            </a:pPr>
            <a:r>
              <a:rPr lang="en-GB"/>
              <a:t>2 pâtes </a:t>
            </a:r>
            <a:r>
              <a:rPr lang="en-GB"/>
              <a:t>feuilletées</a:t>
            </a:r>
            <a:endParaRPr/>
          </a:p>
          <a:p>
            <a:pPr indent="-342900" lvl="0" marL="457200" rtl="0" algn="l">
              <a:spcBef>
                <a:spcPts val="0"/>
              </a:spcBef>
              <a:spcAft>
                <a:spcPts val="0"/>
              </a:spcAft>
              <a:buSzPts val="1800"/>
              <a:buAutoNum type="arabicPeriod"/>
            </a:pPr>
            <a:r>
              <a:rPr lang="en-GB"/>
              <a:t>Roulez une couche de </a:t>
            </a:r>
            <a:r>
              <a:rPr lang="en-GB"/>
              <a:t>pâte</a:t>
            </a:r>
            <a:endParaRPr/>
          </a:p>
          <a:p>
            <a:pPr indent="-342900" lvl="0" marL="457200" rtl="0" algn="l">
              <a:spcBef>
                <a:spcPts val="0"/>
              </a:spcBef>
              <a:spcAft>
                <a:spcPts val="0"/>
              </a:spcAft>
              <a:buSzPts val="1800"/>
              <a:buAutoNum type="arabicPeriod"/>
            </a:pPr>
            <a:r>
              <a:rPr lang="en-GB"/>
              <a:t>Mélangez</a:t>
            </a:r>
            <a:r>
              <a:rPr lang="en-GB"/>
              <a:t> le beurre, le sucre, </a:t>
            </a:r>
            <a:r>
              <a:rPr lang="en-GB"/>
              <a:t>la</a:t>
            </a:r>
            <a:r>
              <a:rPr lang="en-GB"/>
              <a:t> poudre, 2 oeufs</a:t>
            </a:r>
            <a:endParaRPr/>
          </a:p>
          <a:p>
            <a:pPr indent="-342900" lvl="0" marL="457200" rtl="0" algn="l">
              <a:spcBef>
                <a:spcPts val="0"/>
              </a:spcBef>
              <a:spcAft>
                <a:spcPts val="0"/>
              </a:spcAft>
              <a:buSzPts val="1800"/>
              <a:buAutoNum type="arabicPeriod"/>
            </a:pPr>
            <a:r>
              <a:rPr lang="en-GB"/>
              <a:t>Déposez</a:t>
            </a:r>
            <a:r>
              <a:rPr lang="en-GB"/>
              <a:t> la seconde couche et refermez.</a:t>
            </a:r>
            <a:endParaRPr/>
          </a:p>
          <a:p>
            <a:pPr indent="-342900" lvl="0" marL="457200" rtl="0" algn="l">
              <a:spcBef>
                <a:spcPts val="0"/>
              </a:spcBef>
              <a:spcAft>
                <a:spcPts val="0"/>
              </a:spcAft>
              <a:buSzPts val="1800"/>
              <a:buAutoNum type="arabicPeriod"/>
            </a:pPr>
            <a:r>
              <a:rPr lang="en-GB"/>
              <a:t>Mettez dans le four pour 20 minutes à 200 </a:t>
            </a:r>
            <a:r>
              <a:rPr lang="en-GB"/>
              <a:t>degrés</a:t>
            </a:r>
            <a:endParaRPr/>
          </a:p>
        </p:txBody>
      </p:sp>
      <p:pic>
        <p:nvPicPr>
          <p:cNvPr descr="Recette Galette des Rois facile - L'atelier de Juliette&#10;&#10;Voici pour toi la délicieuse, la fameuse, la galette des rois ! Pour réaliser une Galette des Rois fait maison, c'est facile ! Voici un tuto fait par les enfants et pour les enfants qui aiment cuisiner. Une recette de Galette des Rois facile à suivre grâce à cette vidéo Familiscope.&#10;Pour la recette : http://www.familiscope.fr/activites-enfants/recettes/latelier-de-juliette-recette-facile-de-galette-des-rois/&#10;&#10;Plus Recettes pour enfant: http://bit.ly/1IHd96v" id="156" name="Google Shape;156;p24" title="Recette Galette des Rois facile - L'atelier de Juliette">
            <a:hlinkClick r:id="rId3"/>
          </p:cNvPr>
          <p:cNvPicPr preferRelativeResize="0"/>
          <p:nvPr/>
        </p:nvPicPr>
        <p:blipFill>
          <a:blip r:embed="rId4">
            <a:alphaModFix/>
          </a:blip>
          <a:stretch>
            <a:fillRect/>
          </a:stretch>
        </p:blipFill>
        <p:spPr>
          <a:xfrm>
            <a:off x="3798050" y="95640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3" name="Google Shape;163;p25"/>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164" name="Google Shape;164;p25"/>
          <p:cNvSpPr txBox="1"/>
          <p:nvPr/>
        </p:nvSpPr>
        <p:spPr>
          <a:xfrm>
            <a:off x="402875" y="2873900"/>
            <a:ext cx="17994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du sucre</a:t>
            </a:r>
            <a:endParaRPr sz="3600">
              <a:latin typeface="Lobster"/>
              <a:ea typeface="Lobster"/>
              <a:cs typeface="Lobster"/>
              <a:sym typeface="Lobster"/>
            </a:endParaRPr>
          </a:p>
        </p:txBody>
      </p:sp>
      <p:sp>
        <p:nvSpPr>
          <p:cNvPr id="165" name="Google Shape;165;p25"/>
          <p:cNvSpPr txBox="1"/>
          <p:nvPr/>
        </p:nvSpPr>
        <p:spPr>
          <a:xfrm>
            <a:off x="1974125" y="3617200"/>
            <a:ext cx="19383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du beurre</a:t>
            </a:r>
            <a:endParaRPr sz="3600">
              <a:latin typeface="Lobster"/>
              <a:ea typeface="Lobster"/>
              <a:cs typeface="Lobster"/>
              <a:sym typeface="Lobster"/>
            </a:endParaRPr>
          </a:p>
        </p:txBody>
      </p:sp>
      <p:sp>
        <p:nvSpPr>
          <p:cNvPr id="166" name="Google Shape;166;p25"/>
          <p:cNvSpPr txBox="1"/>
          <p:nvPr/>
        </p:nvSpPr>
        <p:spPr>
          <a:xfrm>
            <a:off x="6074800" y="3783025"/>
            <a:ext cx="19383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des oeufs</a:t>
            </a:r>
            <a:endParaRPr sz="3600">
              <a:latin typeface="Lobster"/>
              <a:ea typeface="Lobster"/>
              <a:cs typeface="Lobster"/>
              <a:sym typeface="Lobster"/>
            </a:endParaRPr>
          </a:p>
        </p:txBody>
      </p:sp>
      <p:sp>
        <p:nvSpPr>
          <p:cNvPr id="167" name="Google Shape;167;p25"/>
          <p:cNvSpPr txBox="1"/>
          <p:nvPr/>
        </p:nvSpPr>
        <p:spPr>
          <a:xfrm>
            <a:off x="6943025" y="2162225"/>
            <a:ext cx="24936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du poudre d’amandes</a:t>
            </a:r>
            <a:endParaRPr sz="3600">
              <a:latin typeface="Lobster"/>
              <a:ea typeface="Lobster"/>
              <a:cs typeface="Lobster"/>
              <a:sym typeface="Lobster"/>
            </a:endParaRPr>
          </a:p>
        </p:txBody>
      </p:sp>
      <p:sp>
        <p:nvSpPr>
          <p:cNvPr id="168" name="Google Shape;168;p25"/>
          <p:cNvSpPr txBox="1"/>
          <p:nvPr/>
        </p:nvSpPr>
        <p:spPr>
          <a:xfrm>
            <a:off x="3580550" y="4440925"/>
            <a:ext cx="2051100" cy="657900"/>
          </a:xfrm>
          <a:prstGeom prst="rect">
            <a:avLst/>
          </a:prstGeom>
          <a:solidFill>
            <a:srgbClr val="F9CB9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de la pâte </a:t>
            </a:r>
            <a:endParaRPr sz="3600">
              <a:latin typeface="Lobster"/>
              <a:ea typeface="Lobster"/>
              <a:cs typeface="Lobster"/>
              <a:sym typeface="Lobster"/>
            </a:endParaRPr>
          </a:p>
        </p:txBody>
      </p:sp>
      <p:sp>
        <p:nvSpPr>
          <p:cNvPr id="169" name="Google Shape;169;p25"/>
          <p:cNvSpPr txBox="1"/>
          <p:nvPr/>
        </p:nvSpPr>
        <p:spPr>
          <a:xfrm>
            <a:off x="122000" y="162375"/>
            <a:ext cx="4383300" cy="855300"/>
          </a:xfrm>
          <a:prstGeom prst="rect">
            <a:avLst/>
          </a:prstGeom>
          <a:solidFill>
            <a:srgbClr val="F9CB9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Lobster"/>
                <a:ea typeface="Lobster"/>
                <a:cs typeface="Lobster"/>
                <a:sym typeface="Lobster"/>
              </a:rPr>
              <a:t>Dans la galette il y a … </a:t>
            </a:r>
            <a:endParaRPr sz="3600">
              <a:latin typeface="Lobster"/>
              <a:ea typeface="Lobster"/>
              <a:cs typeface="Lobster"/>
              <a:sym typeface="Lobster"/>
            </a:endParaRPr>
          </a:p>
        </p:txBody>
      </p:sp>
      <p:sp>
        <p:nvSpPr>
          <p:cNvPr id="170" name="Google Shape;170;p25"/>
          <p:cNvSpPr txBox="1"/>
          <p:nvPr/>
        </p:nvSpPr>
        <p:spPr>
          <a:xfrm>
            <a:off x="6052775" y="244825"/>
            <a:ext cx="2493600" cy="772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Now you know how a galette is made, you can go and make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going to :-</a:t>
            </a:r>
            <a:endParaRPr/>
          </a:p>
          <a:p>
            <a:pPr indent="0" lvl="0" marL="0" rtl="0" algn="l">
              <a:spcBef>
                <a:spcPts val="0"/>
              </a:spcBef>
              <a:spcAft>
                <a:spcPts val="0"/>
              </a:spcAft>
              <a:buNone/>
            </a:pPr>
            <a:r>
              <a:t/>
            </a:r>
            <a:endParaRPr/>
          </a:p>
          <a:p>
            <a:pPr indent="-406400" lvl="0" marL="457200" rtl="0" algn="l">
              <a:spcBef>
                <a:spcPts val="0"/>
              </a:spcBef>
              <a:spcAft>
                <a:spcPts val="0"/>
              </a:spcAft>
              <a:buSzPts val="2800"/>
              <a:buChar char="✓"/>
            </a:pPr>
            <a:r>
              <a:rPr lang="en-GB"/>
              <a:t>Practice some French vocabulary associated with Epiphany</a:t>
            </a:r>
            <a:endParaRPr/>
          </a:p>
          <a:p>
            <a:pPr indent="-406400" lvl="0" marL="457200" rtl="0" algn="l">
              <a:spcBef>
                <a:spcPts val="0"/>
              </a:spcBef>
              <a:spcAft>
                <a:spcPts val="0"/>
              </a:spcAft>
              <a:buSzPts val="2800"/>
              <a:buChar char="✓"/>
            </a:pPr>
            <a:r>
              <a:rPr lang="en-GB"/>
              <a:t>Listen to a traditional French song about galette</a:t>
            </a:r>
            <a:endParaRPr/>
          </a:p>
          <a:p>
            <a:pPr indent="-406400" lvl="0" marL="457200" rtl="0" algn="l">
              <a:spcBef>
                <a:spcPts val="0"/>
              </a:spcBef>
              <a:spcAft>
                <a:spcPts val="0"/>
              </a:spcAft>
              <a:buSzPts val="2800"/>
              <a:buChar char="✓"/>
            </a:pPr>
            <a:r>
              <a:rPr lang="en-GB"/>
              <a:t>Categorise ingredients using </a:t>
            </a:r>
            <a:r>
              <a:rPr b="1" lang="en-GB"/>
              <a:t>il y a </a:t>
            </a:r>
            <a:r>
              <a:rPr lang="en-GB"/>
              <a:t>(there is) </a:t>
            </a:r>
            <a:r>
              <a:rPr b="1" lang="en-GB"/>
              <a:t>il n’y a pas </a:t>
            </a:r>
            <a:r>
              <a:rPr lang="en-GB"/>
              <a:t>(there is not)</a:t>
            </a:r>
            <a:endParaRPr/>
          </a:p>
          <a:p>
            <a:pPr indent="-406400" lvl="0" marL="457200" rtl="0" algn="l">
              <a:spcBef>
                <a:spcPts val="0"/>
              </a:spcBef>
              <a:spcAft>
                <a:spcPts val="0"/>
              </a:spcAft>
              <a:buSzPts val="2800"/>
              <a:buChar char="✓"/>
            </a:pPr>
            <a:r>
              <a:rPr lang="en-GB"/>
              <a:t>Work out a recipe for making                                           a galette.</a:t>
            </a:r>
            <a:endParaRPr/>
          </a:p>
        </p:txBody>
      </p:sp>
      <p:pic>
        <p:nvPicPr>
          <p:cNvPr id="62" name="Google Shape;62;p14"/>
          <p:cNvPicPr preferRelativeResize="0"/>
          <p:nvPr/>
        </p:nvPicPr>
        <p:blipFill rotWithShape="1">
          <a:blip r:embed="rId3">
            <a:alphaModFix/>
          </a:blip>
          <a:srcRect b="0" l="0" r="0" t="0"/>
          <a:stretch/>
        </p:blipFill>
        <p:spPr>
          <a:xfrm>
            <a:off x="5760280" y="3151801"/>
            <a:ext cx="2868320" cy="1606150"/>
          </a:xfrm>
          <a:prstGeom prst="rect">
            <a:avLst/>
          </a:prstGeom>
          <a:noFill/>
          <a:ln cap="flat" cmpd="sng" w="28575">
            <a:solidFill>
              <a:srgbClr val="000000"/>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0" r="0" t="0"/>
          <a:stretch/>
        </p:blipFill>
        <p:spPr>
          <a:xfrm>
            <a:off x="-91523" y="1858249"/>
            <a:ext cx="3117799" cy="2376400"/>
          </a:xfrm>
          <a:prstGeom prst="rect">
            <a:avLst/>
          </a:prstGeom>
          <a:noFill/>
          <a:ln>
            <a:noFill/>
          </a:ln>
        </p:spPr>
      </p:pic>
      <p:pic>
        <p:nvPicPr>
          <p:cNvPr id="68" name="Google Shape;68;p15"/>
          <p:cNvPicPr preferRelativeResize="0"/>
          <p:nvPr/>
        </p:nvPicPr>
        <p:blipFill rotWithShape="1">
          <a:blip r:embed="rId4">
            <a:alphaModFix/>
          </a:blip>
          <a:srcRect b="0" l="0" r="0" t="0"/>
          <a:stretch/>
        </p:blipFill>
        <p:spPr>
          <a:xfrm>
            <a:off x="3357401" y="2059175"/>
            <a:ext cx="2885714" cy="2175475"/>
          </a:xfrm>
          <a:prstGeom prst="rect">
            <a:avLst/>
          </a:prstGeom>
          <a:noFill/>
          <a:ln>
            <a:noFill/>
          </a:ln>
        </p:spPr>
      </p:pic>
      <p:sp>
        <p:nvSpPr>
          <p:cNvPr id="69" name="Google Shape;69;p15"/>
          <p:cNvSpPr txBox="1"/>
          <p:nvPr/>
        </p:nvSpPr>
        <p:spPr>
          <a:xfrm>
            <a:off x="1181525" y="4167150"/>
            <a:ext cx="26178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Un roi</a:t>
            </a:r>
            <a:endParaRPr/>
          </a:p>
        </p:txBody>
      </p:sp>
      <p:sp>
        <p:nvSpPr>
          <p:cNvPr id="70" name="Google Shape;70;p15"/>
          <p:cNvSpPr txBox="1"/>
          <p:nvPr/>
        </p:nvSpPr>
        <p:spPr>
          <a:xfrm>
            <a:off x="3625325" y="4234650"/>
            <a:ext cx="26178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Une reine</a:t>
            </a:r>
            <a:endParaRPr/>
          </a:p>
        </p:txBody>
      </p:sp>
      <p:pic>
        <p:nvPicPr>
          <p:cNvPr descr="http://paroisse-leblanc-tournon.catholique.fr/wp-content/uploads/2014/01/F%C3%A8ves.jpg" id="71" name="Google Shape;71;p15"/>
          <p:cNvPicPr preferRelativeResize="0"/>
          <p:nvPr/>
        </p:nvPicPr>
        <p:blipFill rotWithShape="1">
          <a:blip r:embed="rId5">
            <a:alphaModFix/>
          </a:blip>
          <a:srcRect b="0" l="0" r="0" t="0"/>
          <a:stretch/>
        </p:blipFill>
        <p:spPr>
          <a:xfrm>
            <a:off x="2351050" y="95373"/>
            <a:ext cx="2051775" cy="1400525"/>
          </a:xfrm>
          <a:prstGeom prst="rect">
            <a:avLst/>
          </a:prstGeom>
          <a:noFill/>
          <a:ln>
            <a:noFill/>
          </a:ln>
        </p:spPr>
      </p:pic>
      <p:pic>
        <p:nvPicPr>
          <p:cNvPr id="72" name="Google Shape;72;p15"/>
          <p:cNvPicPr preferRelativeResize="0"/>
          <p:nvPr/>
        </p:nvPicPr>
        <p:blipFill rotWithShape="1">
          <a:blip r:embed="rId6">
            <a:alphaModFix/>
          </a:blip>
          <a:srcRect b="0" l="0" r="0" t="0"/>
          <a:stretch/>
        </p:blipFill>
        <p:spPr>
          <a:xfrm>
            <a:off x="-144976" y="95376"/>
            <a:ext cx="2198187" cy="1962314"/>
          </a:xfrm>
          <a:prstGeom prst="rect">
            <a:avLst/>
          </a:prstGeom>
          <a:noFill/>
          <a:ln>
            <a:noFill/>
          </a:ln>
        </p:spPr>
      </p:pic>
      <p:pic>
        <p:nvPicPr>
          <p:cNvPr id="73" name="Google Shape;73;p15"/>
          <p:cNvPicPr preferRelativeResize="0"/>
          <p:nvPr/>
        </p:nvPicPr>
        <p:blipFill rotWithShape="1">
          <a:blip r:embed="rId7">
            <a:alphaModFix/>
          </a:blip>
          <a:srcRect b="0" l="0" r="0" t="0"/>
          <a:stretch/>
        </p:blipFill>
        <p:spPr>
          <a:xfrm>
            <a:off x="4932392" y="2"/>
            <a:ext cx="2617800" cy="2011368"/>
          </a:xfrm>
          <a:prstGeom prst="rect">
            <a:avLst/>
          </a:prstGeom>
          <a:noFill/>
          <a:ln>
            <a:noFill/>
          </a:ln>
        </p:spPr>
      </p:pic>
      <p:sp>
        <p:nvSpPr>
          <p:cNvPr id="74" name="Google Shape;74;p15"/>
          <p:cNvSpPr/>
          <p:nvPr/>
        </p:nvSpPr>
        <p:spPr>
          <a:xfrm>
            <a:off x="6296548" y="4150788"/>
            <a:ext cx="3528300" cy="35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les tr</a:t>
            </a:r>
            <a:r>
              <a:rPr lang="en-GB" sz="2000">
                <a:solidFill>
                  <a:srgbClr val="FF0000"/>
                </a:solidFill>
                <a:latin typeface="Arial"/>
                <a:ea typeface="Arial"/>
                <a:cs typeface="Arial"/>
                <a:sym typeface="Arial"/>
              </a:rPr>
              <a:t>oi</a:t>
            </a:r>
            <a:r>
              <a:rPr lang="en-GB" sz="2000">
                <a:solidFill>
                  <a:schemeClr val="dk1"/>
                </a:solidFill>
                <a:latin typeface="Arial"/>
                <a:ea typeface="Arial"/>
                <a:cs typeface="Arial"/>
                <a:sym typeface="Arial"/>
              </a:rPr>
              <a:t>s r</a:t>
            </a:r>
            <a:r>
              <a:rPr lang="en-GB" sz="2000">
                <a:solidFill>
                  <a:srgbClr val="FF0000"/>
                </a:solidFill>
                <a:latin typeface="Arial"/>
                <a:ea typeface="Arial"/>
                <a:cs typeface="Arial"/>
                <a:sym typeface="Arial"/>
              </a:rPr>
              <a:t>oi</a:t>
            </a:r>
            <a:r>
              <a:rPr lang="en-GB" sz="2000">
                <a:solidFill>
                  <a:schemeClr val="dk1"/>
                </a:solidFill>
                <a:latin typeface="Arial"/>
                <a:ea typeface="Arial"/>
                <a:cs typeface="Arial"/>
                <a:sym typeface="Arial"/>
              </a:rPr>
              <a:t>s</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GB" sz="2000">
                <a:solidFill>
                  <a:schemeClr val="dk1"/>
                </a:solidFill>
              </a:rPr>
              <a:t>Le 6 janvier</a:t>
            </a:r>
            <a:endParaRPr sz="2000">
              <a:solidFill>
                <a:schemeClr val="dk1"/>
              </a:solidFill>
            </a:endParaRPr>
          </a:p>
        </p:txBody>
      </p:sp>
      <p:pic>
        <p:nvPicPr>
          <p:cNvPr id="75" name="Google Shape;75;p15"/>
          <p:cNvPicPr preferRelativeResize="0"/>
          <p:nvPr/>
        </p:nvPicPr>
        <p:blipFill rotWithShape="1">
          <a:blip r:embed="rId8">
            <a:alphaModFix/>
          </a:blip>
          <a:srcRect b="0" l="0" r="0" t="0"/>
          <a:stretch/>
        </p:blipFill>
        <p:spPr>
          <a:xfrm>
            <a:off x="6296558" y="2090241"/>
            <a:ext cx="2690477" cy="1912425"/>
          </a:xfrm>
          <a:prstGeom prst="rect">
            <a:avLst/>
          </a:prstGeom>
          <a:noFill/>
          <a:ln>
            <a:noFill/>
          </a:ln>
        </p:spPr>
      </p:pic>
      <p:sp>
        <p:nvSpPr>
          <p:cNvPr id="76" name="Google Shape;76;p15"/>
          <p:cNvSpPr txBox="1"/>
          <p:nvPr/>
        </p:nvSpPr>
        <p:spPr>
          <a:xfrm>
            <a:off x="371825" y="4647750"/>
            <a:ext cx="50814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Can you remember what this celebration is about?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nvSpPr>
        <p:spPr>
          <a:xfrm>
            <a:off x="468313" y="411956"/>
            <a:ext cx="82296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6000"/>
              <a:buFont typeface="Comic Sans MS"/>
              <a:buNone/>
            </a:pPr>
            <a:r>
              <a:rPr b="1" i="0" lang="en-GB" sz="6000" u="none" cap="none" strike="noStrike">
                <a:solidFill>
                  <a:srgbClr val="0070C0"/>
                </a:solidFill>
                <a:latin typeface="Comic Sans MS"/>
                <a:ea typeface="Comic Sans MS"/>
                <a:cs typeface="Comic Sans MS"/>
                <a:sym typeface="Comic Sans MS"/>
              </a:rPr>
              <a:t>La galette</a:t>
            </a:r>
            <a:endParaRPr/>
          </a:p>
        </p:txBody>
      </p:sp>
      <p:pic>
        <p:nvPicPr>
          <p:cNvPr id="82" name="Google Shape;82;p16"/>
          <p:cNvPicPr preferRelativeResize="0"/>
          <p:nvPr/>
        </p:nvPicPr>
        <p:blipFill rotWithShape="1">
          <a:blip r:embed="rId3">
            <a:alphaModFix/>
          </a:blip>
          <a:srcRect b="0" l="0" r="0" t="0"/>
          <a:stretch/>
        </p:blipFill>
        <p:spPr>
          <a:xfrm>
            <a:off x="28575" y="0"/>
            <a:ext cx="6815138" cy="5236369"/>
          </a:xfrm>
          <a:prstGeom prst="rect">
            <a:avLst/>
          </a:prstGeom>
          <a:noFill/>
          <a:ln>
            <a:noFill/>
          </a:ln>
        </p:spPr>
      </p:pic>
      <p:sp>
        <p:nvSpPr>
          <p:cNvPr id="83" name="Google Shape;83;p16"/>
          <p:cNvSpPr txBox="1"/>
          <p:nvPr/>
        </p:nvSpPr>
        <p:spPr>
          <a:xfrm>
            <a:off x="7064575" y="309850"/>
            <a:ext cx="1685700" cy="44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We are going to work out what we should include in a recipe for a galette.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97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People often sing this song whilst they are baking galette.</a:t>
            </a:r>
            <a:endParaRPr sz="2400"/>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J’aime la galette</a:t>
            </a:r>
            <a:endParaRPr/>
          </a:p>
          <a:p>
            <a:pPr indent="0" lvl="0" marL="0" rtl="0" algn="l">
              <a:spcBef>
                <a:spcPts val="1600"/>
              </a:spcBef>
              <a:spcAft>
                <a:spcPts val="0"/>
              </a:spcAft>
              <a:buNone/>
            </a:pPr>
            <a:r>
              <a:rPr lang="en-GB"/>
              <a:t>Savez-vous comment?</a:t>
            </a:r>
            <a:endParaRPr/>
          </a:p>
          <a:p>
            <a:pPr indent="0" lvl="0" marL="0" rtl="0" algn="l">
              <a:spcBef>
                <a:spcPts val="1600"/>
              </a:spcBef>
              <a:spcAft>
                <a:spcPts val="0"/>
              </a:spcAft>
              <a:buNone/>
            </a:pPr>
            <a:r>
              <a:rPr lang="en-GB"/>
              <a:t>Quand elle est bien faite</a:t>
            </a:r>
            <a:endParaRPr/>
          </a:p>
          <a:p>
            <a:pPr indent="0" lvl="0" marL="0" rtl="0" algn="l">
              <a:spcBef>
                <a:spcPts val="1600"/>
              </a:spcBef>
              <a:spcAft>
                <a:spcPts val="1600"/>
              </a:spcAft>
              <a:buNone/>
            </a:pPr>
            <a:r>
              <a:rPr lang="en-GB"/>
              <a:t>Avec </a:t>
            </a:r>
            <a:r>
              <a:rPr b="1" lang="en-GB"/>
              <a:t>du beurre</a:t>
            </a:r>
            <a:r>
              <a:rPr lang="en-GB"/>
              <a:t> dedans</a:t>
            </a:r>
            <a:endParaRPr/>
          </a:p>
        </p:txBody>
      </p:sp>
      <p:pic>
        <p:nvPicPr>
          <p:cNvPr descr="J'aime la Galette. Comptine pour bébés et petits enfants.&#10;http://www.lespatapons.fr/&#10;&#10;PAROLES:&#10;J'aime la galette, savez-vous comment ?&#10;Quand elle est bien faite &#10;Avec du beurre dedans&#10;Tra-la-la-la &#10;La-la-la-la-lère&#10;Tra-la-la-la &#10;La-la-la-la-la&#10;&#10;------ LES APPLICATIONS DES PATAPONS ------&#10;GooglePlay: https://play.google.com/store/apps/details?id=fr.comptinestv.mobile&#10;iTunes: https://itunes.apple.com/fr/app/comptinestv/id839040159?l=fr&amp;ls=1&amp;mt=8&#10;&#10;------ POUR SUIVRE L’ACTUALITÉ DES PATAPONS ------&#10;Pour vous abonner: http://www.youtube.com/user/comptinestvfr?sub_confirmation=1&#10;Facebook: https://www.facebook.com/LesPatapons&#10;Twitter: https://twitter.com/LesPatapons&#10;&#10;------ POUR RETROUVER LES MUSIQUES DES PATAPONS ------&#10;Volume 1: https://www.amazon.fr/gp/product/B00OI1I7DO&#10;Volume 2: https://www.amazon.fr/gp/product/B00VN9XWRK&#10;Volume 3: https://www.amazon.fr/gp/product/B0173AS4CK&#10;Volume 4: https://www.amazon.fr/gp/product/B01FXL3KA2&#10;&#10;------ NOTRE PARTENAIRE ------&#10;Radio Doudou: http://www.radiodoudou.com/" id="90" name="Google Shape;90;p17" title="J'aime la Galette">
            <a:hlinkClick r:id="rId3"/>
          </p:cNvPr>
          <p:cNvPicPr preferRelativeResize="0"/>
          <p:nvPr/>
        </p:nvPicPr>
        <p:blipFill>
          <a:blip r:embed="rId4">
            <a:alphaModFix/>
          </a:blip>
          <a:stretch>
            <a:fillRect/>
          </a:stretch>
        </p:blipFill>
        <p:spPr>
          <a:xfrm>
            <a:off x="3590575" y="577700"/>
            <a:ext cx="5691125" cy="4268350"/>
          </a:xfrm>
          <a:prstGeom prst="rect">
            <a:avLst/>
          </a:prstGeom>
          <a:noFill/>
          <a:ln>
            <a:noFill/>
          </a:ln>
        </p:spPr>
      </p:pic>
      <p:pic>
        <p:nvPicPr>
          <p:cNvPr id="91" name="Google Shape;91;p17"/>
          <p:cNvPicPr preferRelativeResize="0"/>
          <p:nvPr/>
        </p:nvPicPr>
        <p:blipFill>
          <a:blip r:embed="rId5">
            <a:alphaModFix/>
          </a:blip>
          <a:stretch>
            <a:fillRect/>
          </a:stretch>
        </p:blipFill>
        <p:spPr>
          <a:xfrm>
            <a:off x="558051" y="3344150"/>
            <a:ext cx="2306887" cy="150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206425" y="141275"/>
            <a:ext cx="4094400" cy="13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Qu’y-a-t’il dans la galette?</a:t>
            </a:r>
            <a:endParaRPr/>
          </a:p>
          <a:p>
            <a:pPr indent="0" lvl="0" marL="0" rtl="0" algn="l">
              <a:spcBef>
                <a:spcPts val="0"/>
              </a:spcBef>
              <a:spcAft>
                <a:spcPts val="0"/>
              </a:spcAft>
              <a:buNone/>
            </a:pPr>
            <a:r>
              <a:rPr lang="en-GB"/>
              <a:t>What is in a galette?</a:t>
            </a:r>
            <a:endParaRPr/>
          </a:p>
          <a:p>
            <a:pPr indent="0" lvl="0" marL="0" rtl="0" algn="l">
              <a:spcBef>
                <a:spcPts val="0"/>
              </a:spcBef>
              <a:spcAft>
                <a:spcPts val="0"/>
              </a:spcAft>
              <a:buNone/>
            </a:pPr>
            <a:r>
              <a:rPr lang="en-GB"/>
              <a:t>What isn’t?</a:t>
            </a:r>
            <a:endParaRPr/>
          </a:p>
          <a:p>
            <a:pPr indent="0" lvl="0" marL="0" rtl="0" algn="l">
              <a:spcBef>
                <a:spcPts val="0"/>
              </a:spcBef>
              <a:spcAft>
                <a:spcPts val="0"/>
              </a:spcAft>
              <a:buNone/>
            </a:pPr>
            <a:r>
              <a:rPr b="1" lang="en-GB"/>
              <a:t>Ingredients on next page</a:t>
            </a:r>
            <a:endParaRPr b="1"/>
          </a:p>
          <a:p>
            <a:pPr indent="0" lvl="0" marL="0" rtl="0" algn="l">
              <a:spcBef>
                <a:spcPts val="0"/>
              </a:spcBef>
              <a:spcAft>
                <a:spcPts val="0"/>
              </a:spcAft>
              <a:buNone/>
            </a:pPr>
            <a:r>
              <a:rPr lang="en-GB"/>
              <a:t>Make two lists: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97" name="Google Shape;97;p18"/>
          <p:cNvSpPr txBox="1"/>
          <p:nvPr/>
        </p:nvSpPr>
        <p:spPr>
          <a:xfrm>
            <a:off x="4969850" y="223100"/>
            <a:ext cx="3606600" cy="11775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t>Dictionary challenge</a:t>
            </a:r>
            <a:r>
              <a:rPr lang="en-GB"/>
              <a:t>: Use a bilingual dictionary, or an online one to work out which item should be in each list. Cut out the picture, put it in the correct list and label it in French.</a:t>
            </a:r>
            <a:endParaRPr/>
          </a:p>
        </p:txBody>
      </p:sp>
      <p:sp>
        <p:nvSpPr>
          <p:cNvPr id="98" name="Google Shape;98;p18"/>
          <p:cNvSpPr txBox="1"/>
          <p:nvPr/>
        </p:nvSpPr>
        <p:spPr>
          <a:xfrm>
            <a:off x="332400" y="1400600"/>
            <a:ext cx="2249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Dans la galette il y a ….</a:t>
            </a:r>
            <a:r>
              <a:rPr lang="en-GB">
                <a:solidFill>
                  <a:schemeClr val="dk1"/>
                </a:solidFill>
              </a:rPr>
              <a:t>  (In the galette there is)           </a:t>
            </a:r>
            <a:endParaRPr/>
          </a:p>
        </p:txBody>
      </p:sp>
      <p:sp>
        <p:nvSpPr>
          <p:cNvPr id="99" name="Google Shape;99;p18"/>
          <p:cNvSpPr txBox="1"/>
          <p:nvPr/>
        </p:nvSpPr>
        <p:spPr>
          <a:xfrm>
            <a:off x="4572000" y="1400600"/>
            <a:ext cx="30000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Dans la galette il n’y a pas …. </a:t>
            </a:r>
            <a:endParaRPr b="1">
              <a:solidFill>
                <a:schemeClr val="dk1"/>
              </a:solidFill>
            </a:endParaRPr>
          </a:p>
          <a:p>
            <a:pPr indent="0" lvl="0" marL="0" rtl="0" algn="l">
              <a:spcBef>
                <a:spcPts val="0"/>
              </a:spcBef>
              <a:spcAft>
                <a:spcPts val="0"/>
              </a:spcAft>
              <a:buNone/>
            </a:pPr>
            <a:r>
              <a:rPr lang="en-GB">
                <a:solidFill>
                  <a:schemeClr val="dk1"/>
                </a:solidFill>
              </a:rPr>
              <a:t>(In the galette there is not)</a:t>
            </a:r>
            <a:endParaRPr>
              <a:solidFill>
                <a:schemeClr val="dk1"/>
              </a:solidFill>
            </a:endParaRPr>
          </a:p>
        </p:txBody>
      </p:sp>
      <p:cxnSp>
        <p:nvCxnSpPr>
          <p:cNvPr id="100" name="Google Shape;100;p18"/>
          <p:cNvCxnSpPr/>
          <p:nvPr/>
        </p:nvCxnSpPr>
        <p:spPr>
          <a:xfrm>
            <a:off x="3755375" y="1499675"/>
            <a:ext cx="24900" cy="3272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3181350" y="856121"/>
            <a:ext cx="808125" cy="539054"/>
          </a:xfrm>
          <a:prstGeom prst="rect">
            <a:avLst/>
          </a:prstGeom>
          <a:noFill/>
          <a:ln>
            <a:noFill/>
          </a:ln>
        </p:spPr>
      </p:pic>
      <p:pic>
        <p:nvPicPr>
          <p:cNvPr id="106" name="Google Shape;106;p19"/>
          <p:cNvPicPr preferRelativeResize="0"/>
          <p:nvPr/>
        </p:nvPicPr>
        <p:blipFill>
          <a:blip r:embed="rId4">
            <a:alphaModFix/>
          </a:blip>
          <a:stretch>
            <a:fillRect/>
          </a:stretch>
        </p:blipFill>
        <p:spPr>
          <a:xfrm>
            <a:off x="5079825" y="1283625"/>
            <a:ext cx="1318751" cy="879175"/>
          </a:xfrm>
          <a:prstGeom prst="rect">
            <a:avLst/>
          </a:prstGeom>
          <a:noFill/>
          <a:ln>
            <a:noFill/>
          </a:ln>
        </p:spPr>
      </p:pic>
      <p:pic>
        <p:nvPicPr>
          <p:cNvPr id="107" name="Google Shape;107;p19"/>
          <p:cNvPicPr preferRelativeResize="0"/>
          <p:nvPr/>
        </p:nvPicPr>
        <p:blipFill>
          <a:blip r:embed="rId5">
            <a:alphaModFix/>
          </a:blip>
          <a:stretch>
            <a:fillRect/>
          </a:stretch>
        </p:blipFill>
        <p:spPr>
          <a:xfrm>
            <a:off x="3329050" y="1570926"/>
            <a:ext cx="1501248" cy="1000823"/>
          </a:xfrm>
          <a:prstGeom prst="rect">
            <a:avLst/>
          </a:prstGeom>
          <a:noFill/>
          <a:ln>
            <a:noFill/>
          </a:ln>
        </p:spPr>
      </p:pic>
      <p:pic>
        <p:nvPicPr>
          <p:cNvPr id="108" name="Google Shape;108;p19"/>
          <p:cNvPicPr preferRelativeResize="0"/>
          <p:nvPr/>
        </p:nvPicPr>
        <p:blipFill>
          <a:blip r:embed="rId6">
            <a:alphaModFix/>
          </a:blip>
          <a:stretch>
            <a:fillRect/>
          </a:stretch>
        </p:blipFill>
        <p:spPr>
          <a:xfrm>
            <a:off x="5237518" y="2398425"/>
            <a:ext cx="1070300" cy="802725"/>
          </a:xfrm>
          <a:prstGeom prst="rect">
            <a:avLst/>
          </a:prstGeom>
          <a:noFill/>
          <a:ln>
            <a:noFill/>
          </a:ln>
        </p:spPr>
      </p:pic>
      <p:pic>
        <p:nvPicPr>
          <p:cNvPr id="109" name="Google Shape;109;p19"/>
          <p:cNvPicPr preferRelativeResize="0"/>
          <p:nvPr/>
        </p:nvPicPr>
        <p:blipFill>
          <a:blip r:embed="rId7">
            <a:alphaModFix/>
          </a:blip>
          <a:stretch>
            <a:fillRect/>
          </a:stretch>
        </p:blipFill>
        <p:spPr>
          <a:xfrm>
            <a:off x="3286600" y="2964400"/>
            <a:ext cx="1195551" cy="802726"/>
          </a:xfrm>
          <a:prstGeom prst="rect">
            <a:avLst/>
          </a:prstGeom>
          <a:noFill/>
          <a:ln>
            <a:noFill/>
          </a:ln>
        </p:spPr>
      </p:pic>
      <p:pic>
        <p:nvPicPr>
          <p:cNvPr id="110" name="Google Shape;110;p19"/>
          <p:cNvPicPr preferRelativeResize="0"/>
          <p:nvPr/>
        </p:nvPicPr>
        <p:blipFill>
          <a:blip r:embed="rId8">
            <a:alphaModFix/>
          </a:blip>
          <a:stretch>
            <a:fillRect/>
          </a:stretch>
        </p:blipFill>
        <p:spPr>
          <a:xfrm>
            <a:off x="4969847" y="3436773"/>
            <a:ext cx="1857480" cy="1238330"/>
          </a:xfrm>
          <a:prstGeom prst="rect">
            <a:avLst/>
          </a:prstGeom>
          <a:noFill/>
          <a:ln>
            <a:noFill/>
          </a:ln>
        </p:spPr>
      </p:pic>
      <p:pic>
        <p:nvPicPr>
          <p:cNvPr id="111" name="Google Shape;111;p19"/>
          <p:cNvPicPr preferRelativeResize="0"/>
          <p:nvPr/>
        </p:nvPicPr>
        <p:blipFill>
          <a:blip r:embed="rId9">
            <a:alphaModFix/>
          </a:blip>
          <a:stretch>
            <a:fillRect/>
          </a:stretch>
        </p:blipFill>
        <p:spPr>
          <a:xfrm>
            <a:off x="3505925" y="3976125"/>
            <a:ext cx="864600" cy="1000825"/>
          </a:xfrm>
          <a:prstGeom prst="rect">
            <a:avLst/>
          </a:prstGeom>
          <a:noFill/>
          <a:ln>
            <a:noFill/>
          </a:ln>
        </p:spPr>
      </p:pic>
      <p:sp>
        <p:nvSpPr>
          <p:cNvPr id="112" name="Google Shape;112;p19"/>
          <p:cNvSpPr txBox="1"/>
          <p:nvPr/>
        </p:nvSpPr>
        <p:spPr>
          <a:xfrm>
            <a:off x="0" y="0"/>
            <a:ext cx="2921700" cy="4734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eriod"/>
            </a:pPr>
            <a:r>
              <a:rPr lang="en-GB">
                <a:solidFill>
                  <a:schemeClr val="dk1"/>
                </a:solidFill>
              </a:rPr>
              <a:t>De </a:t>
            </a:r>
            <a:r>
              <a:rPr lang="en-GB">
                <a:solidFill>
                  <a:schemeClr val="dk1"/>
                </a:solidFill>
              </a:rPr>
              <a:t>petits dents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fromage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petits enfants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125g de sucre</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3 oeufs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diamants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125g de beurre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vers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miel</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2 couches de </a:t>
            </a:r>
            <a:r>
              <a:rPr lang="en-GB">
                <a:solidFill>
                  <a:schemeClr val="dk1"/>
                </a:solidFill>
              </a:rPr>
              <a:t>pâte</a:t>
            </a:r>
            <a:r>
              <a:rPr lang="en-GB">
                <a:solidFill>
                  <a:schemeClr val="dk1"/>
                </a:solidFill>
              </a:rPr>
              <a:t> </a:t>
            </a:r>
            <a:r>
              <a:rPr lang="en-GB">
                <a:solidFill>
                  <a:schemeClr val="dk1"/>
                </a:solidFill>
              </a:rPr>
              <a:t>feuilletée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De Petit Chaperon Rouge</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125g de poudre d’amande</a:t>
            </a:r>
            <a:endParaRPr>
              <a:solidFill>
                <a:schemeClr val="dk1"/>
              </a:solidFill>
            </a:endParaRPr>
          </a:p>
        </p:txBody>
      </p:sp>
      <p:pic>
        <p:nvPicPr>
          <p:cNvPr id="113" name="Google Shape;113;p19"/>
          <p:cNvPicPr preferRelativeResize="0"/>
          <p:nvPr/>
        </p:nvPicPr>
        <p:blipFill>
          <a:blip r:embed="rId10">
            <a:alphaModFix/>
          </a:blip>
          <a:stretch>
            <a:fillRect/>
          </a:stretch>
        </p:blipFill>
        <p:spPr>
          <a:xfrm>
            <a:off x="6827326" y="248959"/>
            <a:ext cx="1857475" cy="1238317"/>
          </a:xfrm>
          <a:prstGeom prst="rect">
            <a:avLst/>
          </a:prstGeom>
          <a:noFill/>
          <a:ln>
            <a:noFill/>
          </a:ln>
        </p:spPr>
      </p:pic>
      <p:pic>
        <p:nvPicPr>
          <p:cNvPr id="114" name="Google Shape;114;p19"/>
          <p:cNvPicPr preferRelativeResize="0"/>
          <p:nvPr/>
        </p:nvPicPr>
        <p:blipFill>
          <a:blip r:embed="rId11">
            <a:alphaModFix/>
          </a:blip>
          <a:stretch>
            <a:fillRect/>
          </a:stretch>
        </p:blipFill>
        <p:spPr>
          <a:xfrm>
            <a:off x="4162374" y="296013"/>
            <a:ext cx="1424275" cy="927275"/>
          </a:xfrm>
          <a:prstGeom prst="rect">
            <a:avLst/>
          </a:prstGeom>
          <a:noFill/>
          <a:ln>
            <a:noFill/>
          </a:ln>
        </p:spPr>
      </p:pic>
      <p:pic>
        <p:nvPicPr>
          <p:cNvPr id="115" name="Google Shape;115;p19"/>
          <p:cNvPicPr preferRelativeResize="0"/>
          <p:nvPr/>
        </p:nvPicPr>
        <p:blipFill>
          <a:blip r:embed="rId12">
            <a:alphaModFix/>
          </a:blip>
          <a:stretch>
            <a:fillRect/>
          </a:stretch>
        </p:blipFill>
        <p:spPr>
          <a:xfrm>
            <a:off x="7172550" y="1809338"/>
            <a:ext cx="1355424" cy="762424"/>
          </a:xfrm>
          <a:prstGeom prst="rect">
            <a:avLst/>
          </a:prstGeom>
          <a:noFill/>
          <a:ln>
            <a:noFill/>
          </a:ln>
        </p:spPr>
      </p:pic>
      <p:pic>
        <p:nvPicPr>
          <p:cNvPr id="116" name="Google Shape;116;p19"/>
          <p:cNvPicPr preferRelativeResize="0"/>
          <p:nvPr/>
        </p:nvPicPr>
        <p:blipFill>
          <a:blip r:embed="rId13">
            <a:alphaModFix/>
          </a:blip>
          <a:stretch>
            <a:fillRect/>
          </a:stretch>
        </p:blipFill>
        <p:spPr>
          <a:xfrm>
            <a:off x="6999032" y="3731049"/>
            <a:ext cx="1870315" cy="1245899"/>
          </a:xfrm>
          <a:prstGeom prst="rect">
            <a:avLst/>
          </a:prstGeom>
          <a:noFill/>
          <a:ln>
            <a:noFill/>
          </a:ln>
        </p:spPr>
      </p:pic>
      <p:pic>
        <p:nvPicPr>
          <p:cNvPr id="117" name="Google Shape;117;p19"/>
          <p:cNvPicPr preferRelativeResize="0"/>
          <p:nvPr/>
        </p:nvPicPr>
        <p:blipFill>
          <a:blip r:embed="rId14">
            <a:alphaModFix/>
          </a:blip>
          <a:stretch>
            <a:fillRect/>
          </a:stretch>
        </p:blipFill>
        <p:spPr>
          <a:xfrm>
            <a:off x="7153894" y="2738025"/>
            <a:ext cx="1560575" cy="698750"/>
          </a:xfrm>
          <a:prstGeom prst="rect">
            <a:avLst/>
          </a:prstGeom>
          <a:noFill/>
          <a:ln>
            <a:noFill/>
          </a:ln>
        </p:spPr>
      </p:pic>
      <p:pic>
        <p:nvPicPr>
          <p:cNvPr id="118" name="Google Shape;118;p19"/>
          <p:cNvPicPr preferRelativeResize="0"/>
          <p:nvPr/>
        </p:nvPicPr>
        <p:blipFill>
          <a:blip r:embed="rId14">
            <a:alphaModFix/>
          </a:blip>
          <a:stretch>
            <a:fillRect/>
          </a:stretch>
        </p:blipFill>
        <p:spPr>
          <a:xfrm>
            <a:off x="6975769" y="3068375"/>
            <a:ext cx="1560575" cy="698750"/>
          </a:xfrm>
          <a:prstGeom prst="rect">
            <a:avLst/>
          </a:prstGeom>
          <a:noFill/>
          <a:ln>
            <a:noFill/>
          </a:ln>
        </p:spPr>
      </p:pic>
      <p:sp>
        <p:nvSpPr>
          <p:cNvPr id="119" name="Google Shape;119;p19"/>
          <p:cNvSpPr txBox="1"/>
          <p:nvPr/>
        </p:nvSpPr>
        <p:spPr>
          <a:xfrm>
            <a:off x="262725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Dans la galette il y a ….</a:t>
            </a:r>
            <a:endParaRPr/>
          </a:p>
        </p:txBody>
      </p:sp>
      <p:sp>
        <p:nvSpPr>
          <p:cNvPr id="120" name="Google Shape;120;p19"/>
          <p:cNvSpPr txBox="1"/>
          <p:nvPr/>
        </p:nvSpPr>
        <p:spPr>
          <a:xfrm>
            <a:off x="586935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Dans la galette il n’y a pas …. </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nvSpPr>
        <p:spPr>
          <a:xfrm>
            <a:off x="470975" y="656875"/>
            <a:ext cx="6048300" cy="28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Listen to the recipe on the next page to check before you look at the answers.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Can you work out what to do with the ingredients?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the way, the strange ingredients relate to a story we will do in class soon.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311700" y="962700"/>
            <a:ext cx="348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125g beurre</a:t>
            </a:r>
            <a:endParaRPr/>
          </a:p>
          <a:p>
            <a:pPr indent="-342900" lvl="0" marL="457200" rtl="0" algn="l">
              <a:spcBef>
                <a:spcPts val="0"/>
              </a:spcBef>
              <a:spcAft>
                <a:spcPts val="0"/>
              </a:spcAft>
              <a:buSzPts val="1800"/>
              <a:buChar char="●"/>
            </a:pPr>
            <a:r>
              <a:rPr lang="en-GB"/>
              <a:t>125g sucre</a:t>
            </a:r>
            <a:endParaRPr/>
          </a:p>
          <a:p>
            <a:pPr indent="-342900" lvl="0" marL="457200" rtl="0" algn="l">
              <a:spcBef>
                <a:spcPts val="0"/>
              </a:spcBef>
              <a:spcAft>
                <a:spcPts val="0"/>
              </a:spcAft>
              <a:buSzPts val="1800"/>
              <a:buChar char="●"/>
            </a:pPr>
            <a:r>
              <a:rPr lang="en-GB"/>
              <a:t>125g poudre d’amande</a:t>
            </a:r>
            <a:endParaRPr/>
          </a:p>
          <a:p>
            <a:pPr indent="-342900" lvl="0" marL="457200" rtl="0" algn="l">
              <a:spcBef>
                <a:spcPts val="0"/>
              </a:spcBef>
              <a:spcAft>
                <a:spcPts val="0"/>
              </a:spcAft>
              <a:buSzPts val="1800"/>
              <a:buChar char="●"/>
            </a:pPr>
            <a:r>
              <a:rPr lang="en-GB"/>
              <a:t>3 oeufs</a:t>
            </a:r>
            <a:endParaRPr/>
          </a:p>
          <a:p>
            <a:pPr indent="-342900" lvl="0" marL="457200" rtl="0" algn="l">
              <a:spcBef>
                <a:spcPts val="0"/>
              </a:spcBef>
              <a:spcAft>
                <a:spcPts val="0"/>
              </a:spcAft>
              <a:buSzPts val="1800"/>
              <a:buChar char="●"/>
            </a:pPr>
            <a:r>
              <a:rPr lang="en-GB"/>
              <a:t>2 pâtes feuilletées</a:t>
            </a:r>
            <a:endParaRPr/>
          </a:p>
          <a:p>
            <a:pPr indent="-342900" lvl="0" marL="457200" rtl="0" algn="l">
              <a:spcBef>
                <a:spcPts val="0"/>
              </a:spcBef>
              <a:spcAft>
                <a:spcPts val="0"/>
              </a:spcAft>
              <a:buSzPts val="1800"/>
              <a:buAutoNum type="arabicPeriod"/>
            </a:pPr>
            <a:r>
              <a:rPr lang="en-GB"/>
              <a:t>Roulez une couche de pâte</a:t>
            </a:r>
            <a:endParaRPr/>
          </a:p>
          <a:p>
            <a:pPr indent="-342900" lvl="0" marL="457200" rtl="0" algn="l">
              <a:spcBef>
                <a:spcPts val="0"/>
              </a:spcBef>
              <a:spcAft>
                <a:spcPts val="0"/>
              </a:spcAft>
              <a:buSzPts val="1800"/>
              <a:buAutoNum type="arabicPeriod"/>
            </a:pPr>
            <a:r>
              <a:rPr lang="en-GB"/>
              <a:t>Mélangez le beurre, le sucre, la poudre, 2 oeufs</a:t>
            </a:r>
            <a:endParaRPr/>
          </a:p>
          <a:p>
            <a:pPr indent="-342900" lvl="0" marL="457200" rtl="0" algn="l">
              <a:spcBef>
                <a:spcPts val="0"/>
              </a:spcBef>
              <a:spcAft>
                <a:spcPts val="0"/>
              </a:spcAft>
              <a:buSzPts val="1800"/>
              <a:buAutoNum type="arabicPeriod"/>
            </a:pPr>
            <a:r>
              <a:rPr lang="en-GB"/>
              <a:t>Déposez la seconde couche et refermez.</a:t>
            </a:r>
            <a:endParaRPr/>
          </a:p>
          <a:p>
            <a:pPr indent="-342900" lvl="0" marL="457200" rtl="0" algn="l">
              <a:spcBef>
                <a:spcPts val="0"/>
              </a:spcBef>
              <a:spcAft>
                <a:spcPts val="0"/>
              </a:spcAft>
              <a:buSzPts val="1800"/>
              <a:buAutoNum type="arabicPeriod"/>
            </a:pPr>
            <a:r>
              <a:rPr lang="en-GB"/>
              <a:t>Mettez dans le four pour 20 minutes à 200 degrés</a:t>
            </a:r>
            <a:endParaRPr/>
          </a:p>
        </p:txBody>
      </p:sp>
      <p:pic>
        <p:nvPicPr>
          <p:cNvPr descr="Recette Galette des Rois facile - L'atelier de Juliette&#10;&#10;Voici pour toi la délicieuse, la fameuse, la galette des rois ! Pour réaliser une Galette des Rois fait maison, c'est facile ! Voici un tuto fait par les enfants et pour les enfants qui aiment cuisiner. Une recette de Galette des Rois facile à suivre grâce à cette vidéo Familiscope.&#10;Pour la recette : http://www.familiscope.fr/activites-enfants/recettes/latelier-de-juliette-recette-facile-de-galette-des-rois/&#10;&#10;Plus Recettes pour enfant: http://bit.ly/1IHd96v" id="131" name="Google Shape;131;p21" title="Recette Galette des Rois facile - L'atelier de Juliette">
            <a:hlinkClick r:id="rId3"/>
          </p:cNvPr>
          <p:cNvPicPr preferRelativeResize="0"/>
          <p:nvPr/>
        </p:nvPicPr>
        <p:blipFill>
          <a:blip r:embed="rId4">
            <a:alphaModFix/>
          </a:blip>
          <a:stretch>
            <a:fillRect/>
          </a:stretch>
        </p:blipFill>
        <p:spPr>
          <a:xfrm>
            <a:off x="3798050" y="95640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