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8"/>
  </p:normalViewPr>
  <p:slideViewPr>
    <p:cSldViewPr snapToGrid="0" snapToObjects="1">
      <p:cViewPr>
        <p:scale>
          <a:sx n="100" d="100"/>
          <a:sy n="100" d="100"/>
        </p:scale>
        <p:origin x="100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1T19:39:58.71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1/31/21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107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007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862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050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131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924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04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247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7472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1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1/31/21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1/31/21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819512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4">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B153A-0E5C-C34D-AAAF-8571E00BEA84}"/>
              </a:ext>
            </a:extLst>
          </p:cNvPr>
          <p:cNvSpPr>
            <a:spLocks noGrp="1"/>
          </p:cNvSpPr>
          <p:nvPr>
            <p:ph type="ctrTitle"/>
          </p:nvPr>
        </p:nvSpPr>
        <p:spPr>
          <a:xfrm>
            <a:off x="638881" y="4711903"/>
            <a:ext cx="10909640" cy="904970"/>
          </a:xfrm>
        </p:spPr>
        <p:txBody>
          <a:bodyPr anchor="ctr">
            <a:normAutofit/>
          </a:bodyPr>
          <a:lstStyle/>
          <a:p>
            <a:pPr algn="ctr">
              <a:lnSpc>
                <a:spcPct val="90000"/>
              </a:lnSpc>
            </a:pPr>
            <a:r>
              <a:rPr lang="en-US" sz="5600"/>
              <a:t>English </a:t>
            </a:r>
          </a:p>
        </p:txBody>
      </p:sp>
      <p:sp>
        <p:nvSpPr>
          <p:cNvPr id="3" name="Subtitle 2">
            <a:extLst>
              <a:ext uri="{FF2B5EF4-FFF2-40B4-BE49-F238E27FC236}">
                <a16:creationId xmlns:a16="http://schemas.microsoft.com/office/drawing/2014/main" id="{1A329B44-9228-B540-BBDD-08573D64C61E}"/>
              </a:ext>
            </a:extLst>
          </p:cNvPr>
          <p:cNvSpPr>
            <a:spLocks noGrp="1"/>
          </p:cNvSpPr>
          <p:nvPr>
            <p:ph type="subTitle" idx="1"/>
          </p:nvPr>
        </p:nvSpPr>
        <p:spPr>
          <a:xfrm>
            <a:off x="638881" y="5677017"/>
            <a:ext cx="10909643" cy="552659"/>
          </a:xfrm>
        </p:spPr>
        <p:txBody>
          <a:bodyPr anchor="ctr">
            <a:normAutofit/>
          </a:bodyPr>
          <a:lstStyle/>
          <a:p>
            <a:pPr algn="ctr"/>
            <a:r>
              <a:rPr lang="en-US" sz="2400"/>
              <a:t>Monday 1</a:t>
            </a:r>
            <a:r>
              <a:rPr lang="en-US" sz="2400" baseline="30000"/>
              <a:t>st</a:t>
            </a:r>
            <a:r>
              <a:rPr lang="en-US" sz="2400"/>
              <a:t> February </a:t>
            </a:r>
          </a:p>
        </p:txBody>
      </p:sp>
      <p:pic>
        <p:nvPicPr>
          <p:cNvPr id="50" name="Picture 3">
            <a:extLst>
              <a:ext uri="{FF2B5EF4-FFF2-40B4-BE49-F238E27FC236}">
                <a16:creationId xmlns:a16="http://schemas.microsoft.com/office/drawing/2014/main" id="{0355D64D-0306-441D-B8DF-E1D74A385F77}"/>
              </a:ext>
            </a:extLst>
          </p:cNvPr>
          <p:cNvPicPr>
            <a:picLocks noChangeAspect="1"/>
          </p:cNvPicPr>
          <p:nvPr/>
        </p:nvPicPr>
        <p:blipFill rotWithShape="1">
          <a:blip r:embed="rId2"/>
          <a:srcRect t="44129" r="-1" b="11986"/>
          <a:stretch/>
        </p:blipFill>
        <p:spPr>
          <a:xfrm>
            <a:off x="320040" y="397062"/>
            <a:ext cx="11548872" cy="3750445"/>
          </a:xfrm>
          <a:prstGeom prst="rect">
            <a:avLst/>
          </a:prstGeom>
        </p:spPr>
      </p:pic>
    </p:spTree>
    <p:extLst>
      <p:ext uri="{BB962C8B-B14F-4D97-AF65-F5344CB8AC3E}">
        <p14:creationId xmlns:p14="http://schemas.microsoft.com/office/powerpoint/2010/main" val="409955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29CB-23A3-4D49-9948-F85E310733C2}"/>
              </a:ext>
            </a:extLst>
          </p:cNvPr>
          <p:cNvSpPr>
            <a:spLocks noGrp="1"/>
          </p:cNvSpPr>
          <p:nvPr>
            <p:ph type="title"/>
          </p:nvPr>
        </p:nvSpPr>
        <p:spPr/>
        <p:txBody>
          <a:bodyPr/>
          <a:lstStyle/>
          <a:p>
            <a:r>
              <a:rPr lang="en-US" dirty="0"/>
              <a:t>Similes </a:t>
            </a:r>
          </a:p>
        </p:txBody>
      </p:sp>
      <p:sp>
        <p:nvSpPr>
          <p:cNvPr id="4" name="Rectangle 3">
            <a:extLst>
              <a:ext uri="{FF2B5EF4-FFF2-40B4-BE49-F238E27FC236}">
                <a16:creationId xmlns:a16="http://schemas.microsoft.com/office/drawing/2014/main" id="{579C5C7B-25FA-3D4F-8250-E228D8616DFF}"/>
              </a:ext>
            </a:extLst>
          </p:cNvPr>
          <p:cNvSpPr>
            <a:spLocks noChangeArrowheads="1"/>
          </p:cNvSpPr>
          <p:nvPr/>
        </p:nvSpPr>
        <p:spPr bwMode="auto">
          <a:xfrm>
            <a:off x="755650" y="2212975"/>
            <a:ext cx="956945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600" b="1" dirty="0">
                <a:solidFill>
                  <a:schemeClr val="tx1"/>
                </a:solidFill>
                <a:latin typeface="The Hand" panose="03070502030502020204" pitchFamily="66" charset="0"/>
              </a:rPr>
              <a:t>A simile describes something by comparing it to something else using ‘like’ or ‘as’.</a:t>
            </a:r>
          </a:p>
        </p:txBody>
      </p:sp>
      <p:sp>
        <p:nvSpPr>
          <p:cNvPr id="5" name="Rectangle 4">
            <a:extLst>
              <a:ext uri="{FF2B5EF4-FFF2-40B4-BE49-F238E27FC236}">
                <a16:creationId xmlns:a16="http://schemas.microsoft.com/office/drawing/2014/main" id="{9194BBC3-FBF2-2445-9DB0-C3C2F2C8DCC5}"/>
              </a:ext>
            </a:extLst>
          </p:cNvPr>
          <p:cNvSpPr/>
          <p:nvPr/>
        </p:nvSpPr>
        <p:spPr>
          <a:xfrm>
            <a:off x="755650" y="3771900"/>
            <a:ext cx="7524750" cy="2607619"/>
          </a:xfrm>
          <a:prstGeom prst="rect">
            <a:avLst/>
          </a:prstGeom>
        </p:spPr>
        <p:txBody>
          <a:bodyPr wrap="square" lIns="0" tIns="72000" rIns="0" bIns="72000">
            <a:spAutoFit/>
          </a:bodyPr>
          <a:lstStyle/>
          <a:p>
            <a:pPr eaLnBrk="1" fontAlgn="auto" hangingPunct="1">
              <a:spcBef>
                <a:spcPts val="0"/>
              </a:spcBef>
              <a:spcAft>
                <a:spcPts val="0"/>
              </a:spcAft>
              <a:defRPr/>
            </a:pPr>
            <a:r>
              <a:rPr lang="en-GB" sz="3200" b="1" dirty="0">
                <a:latin typeface="+mn-lt"/>
              </a:rPr>
              <a:t>E.g. The lion’s roar was </a:t>
            </a:r>
            <a:r>
              <a:rPr lang="en-GB" sz="3200" b="1" dirty="0">
                <a:solidFill>
                  <a:srgbClr val="F08115"/>
                </a:solidFill>
                <a:latin typeface="+mn-lt"/>
              </a:rPr>
              <a:t>like a </a:t>
            </a:r>
            <a:r>
              <a:rPr lang="en-GB" sz="3200" b="1" dirty="0">
                <a:latin typeface="+mn-lt"/>
              </a:rPr>
              <a:t>trumpet, calling the pride to war. </a:t>
            </a:r>
            <a:br>
              <a:rPr lang="en-GB" sz="3200" b="1" dirty="0">
                <a:latin typeface="+mn-lt"/>
              </a:rPr>
            </a:br>
            <a:endParaRPr lang="en-GB" sz="3200" b="1" dirty="0">
              <a:latin typeface="+mn-lt"/>
            </a:endParaRPr>
          </a:p>
          <a:p>
            <a:pPr eaLnBrk="1" fontAlgn="auto" hangingPunct="1">
              <a:spcBef>
                <a:spcPts val="0"/>
              </a:spcBef>
              <a:spcAft>
                <a:spcPts val="0"/>
              </a:spcAft>
              <a:defRPr/>
            </a:pPr>
            <a:r>
              <a:rPr lang="en-GB" sz="3200" b="1" dirty="0">
                <a:latin typeface="+mn-lt"/>
              </a:rPr>
              <a:t>Or</a:t>
            </a:r>
            <a:br>
              <a:rPr lang="en-GB" sz="3200" b="1" dirty="0">
                <a:latin typeface="+mn-lt"/>
              </a:rPr>
            </a:br>
            <a:endParaRPr lang="en-GB" sz="3200" b="1" dirty="0">
              <a:latin typeface="+mn-lt"/>
            </a:endParaRPr>
          </a:p>
          <a:p>
            <a:pPr eaLnBrk="1" fontAlgn="auto" hangingPunct="1">
              <a:spcBef>
                <a:spcPts val="0"/>
              </a:spcBef>
              <a:spcAft>
                <a:spcPts val="0"/>
              </a:spcAft>
              <a:defRPr/>
            </a:pPr>
            <a:r>
              <a:rPr lang="en-GB" sz="3200" b="1" dirty="0">
                <a:latin typeface="+mn-lt"/>
              </a:rPr>
              <a:t>E.g. The elephant’s skin was </a:t>
            </a:r>
            <a:r>
              <a:rPr lang="en-GB" sz="3200" b="1" dirty="0">
                <a:solidFill>
                  <a:srgbClr val="F08115"/>
                </a:solidFill>
                <a:latin typeface="+mn-lt"/>
              </a:rPr>
              <a:t>as</a:t>
            </a:r>
            <a:r>
              <a:rPr lang="en-GB" sz="3200" b="1" dirty="0">
                <a:latin typeface="+mn-lt"/>
              </a:rPr>
              <a:t> grey </a:t>
            </a:r>
            <a:r>
              <a:rPr lang="en-GB" sz="3200" b="1" dirty="0">
                <a:solidFill>
                  <a:srgbClr val="F08115"/>
                </a:solidFill>
                <a:latin typeface="+mn-lt"/>
              </a:rPr>
              <a:t>as</a:t>
            </a:r>
            <a:r>
              <a:rPr lang="en-GB" sz="3200" b="1" dirty="0">
                <a:solidFill>
                  <a:schemeClr val="accent5">
                    <a:lumMod val="75000"/>
                  </a:schemeClr>
                </a:solidFill>
                <a:latin typeface="+mn-lt"/>
              </a:rPr>
              <a:t> </a:t>
            </a:r>
            <a:r>
              <a:rPr lang="en-GB" sz="3200" b="1" dirty="0">
                <a:latin typeface="+mn-lt"/>
              </a:rPr>
              <a:t>the miserable sky.</a:t>
            </a:r>
          </a:p>
        </p:txBody>
      </p:sp>
    </p:spTree>
    <p:extLst>
      <p:ext uri="{BB962C8B-B14F-4D97-AF65-F5344CB8AC3E}">
        <p14:creationId xmlns:p14="http://schemas.microsoft.com/office/powerpoint/2010/main" val="39705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2D2C3F-CBC6-204C-B72D-556395AD9556}"/>
              </a:ext>
            </a:extLst>
          </p:cNvPr>
          <p:cNvSpPr>
            <a:spLocks noGrp="1"/>
          </p:cNvSpPr>
          <p:nvPr>
            <p:ph idx="1"/>
          </p:nvPr>
        </p:nvSpPr>
        <p:spPr>
          <a:xfrm>
            <a:off x="609258" y="536098"/>
            <a:ext cx="4243589" cy="6017101"/>
          </a:xfrm>
        </p:spPr>
        <p:txBody>
          <a:bodyPr>
            <a:normAutofit/>
          </a:bodyPr>
          <a:lstStyle/>
          <a:p>
            <a:r>
              <a:rPr lang="en-US" sz="4000" b="1" dirty="0"/>
              <a:t>Write 2 sentences about this picture, using similes. </a:t>
            </a:r>
          </a:p>
          <a:p>
            <a:endParaRPr lang="en-US" sz="4000" b="1" dirty="0"/>
          </a:p>
          <a:p>
            <a:pPr marL="0" indent="0">
              <a:buNone/>
            </a:pPr>
            <a:r>
              <a:rPr lang="en-US" sz="4000" b="1" dirty="0"/>
              <a:t>Here are some examples:</a:t>
            </a:r>
          </a:p>
          <a:p>
            <a:r>
              <a:rPr lang="en-US" sz="4000" b="1" dirty="0"/>
              <a:t>The cold rain pattered on the roof, like a persistent knock.</a:t>
            </a:r>
          </a:p>
          <a:p>
            <a:r>
              <a:rPr lang="en-US" sz="4000" b="1" dirty="0"/>
              <a:t>Sarah Ruth’s hair was as white as snow. </a:t>
            </a:r>
          </a:p>
          <a:p>
            <a:endParaRPr lang="en-US" sz="4000" b="1" dirty="0"/>
          </a:p>
          <a:p>
            <a:endParaRPr lang="en-US" sz="4000" b="1" dirty="0"/>
          </a:p>
        </p:txBody>
      </p:sp>
      <p:pic>
        <p:nvPicPr>
          <p:cNvPr id="4" name="Picture 3">
            <a:extLst>
              <a:ext uri="{FF2B5EF4-FFF2-40B4-BE49-F238E27FC236}">
                <a16:creationId xmlns:a16="http://schemas.microsoft.com/office/drawing/2014/main" id="{79E20D92-6C14-704E-92A6-A69EADB6A16F}"/>
              </a:ext>
            </a:extLst>
          </p:cNvPr>
          <p:cNvPicPr>
            <a:picLocks noChangeAspect="1"/>
          </p:cNvPicPr>
          <p:nvPr/>
        </p:nvPicPr>
        <p:blipFill rotWithShape="1">
          <a:blip r:embed="rId2"/>
          <a:srcRect t="17999"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649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7DB21-31C4-614E-9B29-9813D37190DA}"/>
              </a:ext>
            </a:extLst>
          </p:cNvPr>
          <p:cNvSpPr>
            <a:spLocks noGrp="1"/>
          </p:cNvSpPr>
          <p:nvPr>
            <p:ph type="title"/>
          </p:nvPr>
        </p:nvSpPr>
        <p:spPr>
          <a:xfrm>
            <a:off x="6739128" y="638089"/>
            <a:ext cx="4818888" cy="1476801"/>
          </a:xfrm>
        </p:spPr>
        <p:txBody>
          <a:bodyPr anchor="b">
            <a:normAutofit/>
          </a:bodyPr>
          <a:lstStyle/>
          <a:p>
            <a:r>
              <a:rPr lang="en-US" sz="5600"/>
              <a:t>Your job </a:t>
            </a:r>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359DB1-F493-0544-8239-73B0C61583F5}"/>
              </a:ext>
            </a:extLst>
          </p:cNvPr>
          <p:cNvSpPr>
            <a:spLocks noGrp="1"/>
          </p:cNvSpPr>
          <p:nvPr>
            <p:ph idx="1"/>
          </p:nvPr>
        </p:nvSpPr>
        <p:spPr>
          <a:xfrm>
            <a:off x="6154928" y="2679796"/>
            <a:ext cx="5235892" cy="3907184"/>
          </a:xfrm>
        </p:spPr>
        <p:txBody>
          <a:bodyPr anchor="t">
            <a:normAutofit lnSpcReduction="10000"/>
          </a:bodyPr>
          <a:lstStyle/>
          <a:p>
            <a:pPr>
              <a:lnSpc>
                <a:spcPct val="100000"/>
              </a:lnSpc>
            </a:pPr>
            <a:r>
              <a:rPr lang="en-US" sz="3200" b="1" dirty="0"/>
              <a:t>Kate DiCamillo constructs detailed character descriptions to make her characters come alive in the reader’s mind. </a:t>
            </a:r>
          </a:p>
          <a:p>
            <a:pPr>
              <a:lnSpc>
                <a:spcPct val="100000"/>
              </a:lnSpc>
            </a:pPr>
            <a:r>
              <a:rPr lang="en-US" sz="3200" b="1" dirty="0"/>
              <a:t>Complete the table. Write what type of character they are, after you have read the description. </a:t>
            </a:r>
          </a:p>
          <a:p>
            <a:pPr>
              <a:lnSpc>
                <a:spcPct val="100000"/>
              </a:lnSpc>
            </a:pPr>
            <a:r>
              <a:rPr lang="en-US" sz="3200" b="1" dirty="0"/>
              <a:t>Then write descriptions of your own characters, using descriptive language, based upon each character. </a:t>
            </a:r>
          </a:p>
        </p:txBody>
      </p:sp>
      <mc:AlternateContent xmlns:mc="http://schemas.openxmlformats.org/markup-compatibility/2006">
        <mc:Choice xmlns:p14="http://schemas.microsoft.com/office/powerpoint/2010/main" Requires="p14">
          <p:contentPart p14:bwMode="auto" r:id="rId2">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 name="Picture 3">
            <a:extLst>
              <a:ext uri="{FF2B5EF4-FFF2-40B4-BE49-F238E27FC236}">
                <a16:creationId xmlns:a16="http://schemas.microsoft.com/office/drawing/2014/main" id="{AD58A751-1CDD-AC47-B5A8-E80EB102F615}"/>
              </a:ext>
            </a:extLst>
          </p:cNvPr>
          <p:cNvPicPr>
            <a:picLocks noChangeAspect="1"/>
          </p:cNvPicPr>
          <p:nvPr/>
        </p:nvPicPr>
        <p:blipFill>
          <a:blip r:embed="rId4"/>
          <a:stretch>
            <a:fillRect/>
          </a:stretch>
        </p:blipFill>
        <p:spPr>
          <a:xfrm>
            <a:off x="961950" y="640080"/>
            <a:ext cx="4796940" cy="5577840"/>
          </a:xfrm>
          <a:prstGeom prst="rect">
            <a:avLst/>
          </a:prstGeom>
        </p:spPr>
      </p:pic>
    </p:spTree>
    <p:extLst>
      <p:ext uri="{BB962C8B-B14F-4D97-AF65-F5344CB8AC3E}">
        <p14:creationId xmlns:p14="http://schemas.microsoft.com/office/powerpoint/2010/main" val="111091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1D04-5658-864F-8F27-CAEC565790A4}"/>
              </a:ext>
            </a:extLst>
          </p:cNvPr>
          <p:cNvSpPr>
            <a:spLocks noGrp="1"/>
          </p:cNvSpPr>
          <p:nvPr>
            <p:ph type="title"/>
          </p:nvPr>
        </p:nvSpPr>
        <p:spPr/>
        <p:txBody>
          <a:bodyPr/>
          <a:lstStyle/>
          <a:p>
            <a:r>
              <a:rPr lang="en-US" dirty="0"/>
              <a:t>Plenary </a:t>
            </a:r>
          </a:p>
        </p:txBody>
      </p:sp>
      <p:sp>
        <p:nvSpPr>
          <p:cNvPr id="4" name="Content Placeholder 3">
            <a:extLst>
              <a:ext uri="{FF2B5EF4-FFF2-40B4-BE49-F238E27FC236}">
                <a16:creationId xmlns:a16="http://schemas.microsoft.com/office/drawing/2014/main" id="{6DC258F4-71DB-AB43-BFC9-8D6B9165F1D5}"/>
              </a:ext>
            </a:extLst>
          </p:cNvPr>
          <p:cNvSpPr>
            <a:spLocks noGrp="1" noChangeArrowheads="1"/>
          </p:cNvSpPr>
          <p:nvPr>
            <p:ph idx="1"/>
          </p:nvPr>
        </p:nvSpPr>
        <p:spPr bwMode="auto">
          <a:xfrm>
            <a:off x="838200" y="1929384"/>
            <a:ext cx="10515600" cy="29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600" b="1" dirty="0">
                <a:solidFill>
                  <a:schemeClr val="tx1"/>
                </a:solidFill>
                <a:latin typeface="The Hand" panose="03070502030502020204" pitchFamily="66" charset="0"/>
              </a:rPr>
              <a:t>Look at this short section of writing: </a:t>
            </a:r>
            <a:r>
              <a:rPr lang="en-GB" altLang="en-US" sz="3600" b="1" dirty="0">
                <a:solidFill>
                  <a:srgbClr val="0070C0"/>
                </a:solidFill>
                <a:latin typeface="The Hand" panose="03070502030502020204" pitchFamily="66" charset="0"/>
              </a:rPr>
              <a:t>The crimson ball in the sky seemed to stare furiously down at him, angry with him for losing his way. Brown, withered plant tendrils, as dry as paper, tickled him as they slithered their scorched scratchy skins across his forearm. </a:t>
            </a:r>
          </a:p>
          <a:p>
            <a:pPr eaLnBrk="1" hangingPunct="1">
              <a:lnSpc>
                <a:spcPct val="100000"/>
              </a:lnSpc>
              <a:spcBef>
                <a:spcPct val="0"/>
              </a:spcBef>
              <a:buFontTx/>
              <a:buNone/>
            </a:pPr>
            <a:endParaRPr lang="en-GB" altLang="en-US" sz="3600" b="1" dirty="0">
              <a:solidFill>
                <a:schemeClr val="tx1"/>
              </a:solidFill>
              <a:latin typeface="The Hand" panose="03070502030502020204" pitchFamily="66" charset="0"/>
            </a:endParaRPr>
          </a:p>
          <a:p>
            <a:pPr eaLnBrk="1" hangingPunct="1">
              <a:lnSpc>
                <a:spcPct val="100000"/>
              </a:lnSpc>
              <a:spcBef>
                <a:spcPct val="0"/>
              </a:spcBef>
              <a:buFontTx/>
              <a:buNone/>
            </a:pPr>
            <a:endParaRPr lang="en-GB" altLang="en-US" sz="3600" b="1" dirty="0">
              <a:solidFill>
                <a:schemeClr val="tx1"/>
              </a:solidFill>
              <a:latin typeface="The Hand" panose="03070502030502020204" pitchFamily="66" charset="0"/>
            </a:endParaRPr>
          </a:p>
        </p:txBody>
      </p:sp>
      <p:sp>
        <p:nvSpPr>
          <p:cNvPr id="5" name="Rectangle 4">
            <a:extLst>
              <a:ext uri="{FF2B5EF4-FFF2-40B4-BE49-F238E27FC236}">
                <a16:creationId xmlns:a16="http://schemas.microsoft.com/office/drawing/2014/main" id="{87EA6504-4D8C-B244-BF05-CA74C1E8A62A}"/>
              </a:ext>
            </a:extLst>
          </p:cNvPr>
          <p:cNvSpPr>
            <a:spLocks noChangeArrowheads="1"/>
          </p:cNvSpPr>
          <p:nvPr/>
        </p:nvSpPr>
        <p:spPr bwMode="auto">
          <a:xfrm>
            <a:off x="838200" y="3948942"/>
            <a:ext cx="2755900" cy="22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chemeClr val="tx1"/>
                </a:solidFill>
                <a:latin typeface="The Hand" panose="03070502030502020204" pitchFamily="66" charset="0"/>
              </a:rPr>
              <a:t>Try to find the following:</a:t>
            </a:r>
          </a:p>
          <a:p>
            <a:pPr eaLnBrk="1" hangingPunct="1">
              <a:lnSpc>
                <a:spcPct val="100000"/>
              </a:lnSpc>
              <a:spcBef>
                <a:spcPct val="0"/>
              </a:spcBef>
              <a:spcAft>
                <a:spcPts val="600"/>
              </a:spcAft>
              <a:buFontTx/>
              <a:buNone/>
            </a:pPr>
            <a:r>
              <a:rPr lang="en-GB" altLang="en-US" sz="3200" b="1" dirty="0">
                <a:solidFill>
                  <a:srgbClr val="E5C800"/>
                </a:solidFill>
                <a:latin typeface="The Hand" panose="03070502030502020204" pitchFamily="66" charset="0"/>
              </a:rPr>
              <a:t>A verb</a:t>
            </a:r>
          </a:p>
          <a:p>
            <a:pPr eaLnBrk="1" hangingPunct="1">
              <a:lnSpc>
                <a:spcPct val="100000"/>
              </a:lnSpc>
              <a:spcBef>
                <a:spcPct val="0"/>
              </a:spcBef>
              <a:spcAft>
                <a:spcPts val="600"/>
              </a:spcAft>
              <a:buFontTx/>
              <a:buNone/>
            </a:pPr>
            <a:r>
              <a:rPr lang="en-GB" altLang="en-US" sz="3200" b="1" dirty="0">
                <a:solidFill>
                  <a:srgbClr val="87BD31"/>
                </a:solidFill>
                <a:latin typeface="The Hand" panose="03070502030502020204" pitchFamily="66" charset="0"/>
              </a:rPr>
              <a:t>An adjective</a:t>
            </a:r>
          </a:p>
          <a:p>
            <a:pPr eaLnBrk="1" hangingPunct="1">
              <a:lnSpc>
                <a:spcPct val="100000"/>
              </a:lnSpc>
              <a:spcBef>
                <a:spcPct val="0"/>
              </a:spcBef>
              <a:spcAft>
                <a:spcPts val="600"/>
              </a:spcAft>
              <a:buFontTx/>
              <a:buNone/>
            </a:pPr>
            <a:r>
              <a:rPr lang="en-GB" altLang="en-US" sz="3200" b="1" dirty="0">
                <a:solidFill>
                  <a:srgbClr val="F08115"/>
                </a:solidFill>
                <a:latin typeface="The Hand" panose="03070502030502020204" pitchFamily="66" charset="0"/>
              </a:rPr>
              <a:t>A simile</a:t>
            </a:r>
          </a:p>
        </p:txBody>
      </p:sp>
      <p:pic>
        <p:nvPicPr>
          <p:cNvPr id="6" name="Picture 3">
            <a:extLst>
              <a:ext uri="{FF2B5EF4-FFF2-40B4-BE49-F238E27FC236}">
                <a16:creationId xmlns:a16="http://schemas.microsoft.com/office/drawing/2014/main" id="{721CA3D0-2807-684E-8135-71F0F2170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488" y="3726061"/>
            <a:ext cx="2755900" cy="276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2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6A0C-3395-6C4C-A02A-B27DE1D46368}"/>
              </a:ext>
            </a:extLst>
          </p:cNvPr>
          <p:cNvSpPr>
            <a:spLocks noGrp="1"/>
          </p:cNvSpPr>
          <p:nvPr>
            <p:ph type="title"/>
          </p:nvPr>
        </p:nvSpPr>
        <p:spPr/>
        <p:txBody>
          <a:bodyPr/>
          <a:lstStyle/>
          <a:p>
            <a:r>
              <a:rPr lang="en-US" dirty="0"/>
              <a:t>I am successful if…</a:t>
            </a:r>
          </a:p>
        </p:txBody>
      </p:sp>
      <p:sp>
        <p:nvSpPr>
          <p:cNvPr id="3" name="Content Placeholder 2">
            <a:extLst>
              <a:ext uri="{FF2B5EF4-FFF2-40B4-BE49-F238E27FC236}">
                <a16:creationId xmlns:a16="http://schemas.microsoft.com/office/drawing/2014/main" id="{EDCCA77F-D2F3-FC42-A3A9-83AB5AA1254B}"/>
              </a:ext>
            </a:extLst>
          </p:cNvPr>
          <p:cNvSpPr>
            <a:spLocks noGrp="1"/>
          </p:cNvSpPr>
          <p:nvPr>
            <p:ph idx="1"/>
          </p:nvPr>
        </p:nvSpPr>
        <p:spPr/>
        <p:txBody>
          <a:bodyPr>
            <a:normAutofit/>
          </a:bodyPr>
          <a:lstStyle/>
          <a:p>
            <a:r>
              <a:rPr lang="en-US" sz="4800" dirty="0"/>
              <a:t>I can use descriptive language to describe characters. </a:t>
            </a:r>
          </a:p>
        </p:txBody>
      </p:sp>
    </p:spTree>
    <p:extLst>
      <p:ext uri="{BB962C8B-B14F-4D97-AF65-F5344CB8AC3E}">
        <p14:creationId xmlns:p14="http://schemas.microsoft.com/office/powerpoint/2010/main" val="4550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856E7-B9A4-5140-9DE9-ED445656BA51}"/>
              </a:ext>
            </a:extLst>
          </p:cNvPr>
          <p:cNvPicPr>
            <a:picLocks noChangeAspect="1"/>
          </p:cNvPicPr>
          <p:nvPr/>
        </p:nvPicPr>
        <p:blipFill rotWithShape="1">
          <a:blip r:embed="rId2"/>
          <a:srcRect t="1755" r="3041"/>
          <a:stretch/>
        </p:blipFill>
        <p:spPr>
          <a:xfrm>
            <a:off x="335211" y="371474"/>
            <a:ext cx="5213770" cy="5719781"/>
          </a:xfrm>
          <a:prstGeom prst="rect">
            <a:avLst/>
          </a:prstGeom>
        </p:spPr>
      </p:pic>
      <p:pic>
        <p:nvPicPr>
          <p:cNvPr id="5" name="Picture 4">
            <a:extLst>
              <a:ext uri="{FF2B5EF4-FFF2-40B4-BE49-F238E27FC236}">
                <a16:creationId xmlns:a16="http://schemas.microsoft.com/office/drawing/2014/main" id="{6803695C-62DF-5140-9017-0DB133369D28}"/>
              </a:ext>
            </a:extLst>
          </p:cNvPr>
          <p:cNvPicPr>
            <a:picLocks noChangeAspect="1"/>
          </p:cNvPicPr>
          <p:nvPr/>
        </p:nvPicPr>
        <p:blipFill>
          <a:blip r:embed="rId3"/>
          <a:stretch>
            <a:fillRect/>
          </a:stretch>
        </p:blipFill>
        <p:spPr>
          <a:xfrm>
            <a:off x="5548981" y="138094"/>
            <a:ext cx="6068344" cy="5588000"/>
          </a:xfrm>
          <a:prstGeom prst="rect">
            <a:avLst/>
          </a:prstGeom>
        </p:spPr>
      </p:pic>
    </p:spTree>
    <p:extLst>
      <p:ext uri="{BB962C8B-B14F-4D97-AF65-F5344CB8AC3E}">
        <p14:creationId xmlns:p14="http://schemas.microsoft.com/office/powerpoint/2010/main" val="41448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5A4C6-1FD7-4342-8C40-04641F61A144}"/>
              </a:ext>
            </a:extLst>
          </p:cNvPr>
          <p:cNvPicPr>
            <a:picLocks noChangeAspect="1"/>
          </p:cNvPicPr>
          <p:nvPr/>
        </p:nvPicPr>
        <p:blipFill>
          <a:blip r:embed="rId2"/>
          <a:stretch>
            <a:fillRect/>
          </a:stretch>
        </p:blipFill>
        <p:spPr>
          <a:xfrm>
            <a:off x="347662" y="241300"/>
            <a:ext cx="5085563" cy="6616700"/>
          </a:xfrm>
          <a:prstGeom prst="rect">
            <a:avLst/>
          </a:prstGeom>
        </p:spPr>
      </p:pic>
      <p:pic>
        <p:nvPicPr>
          <p:cNvPr id="5" name="Picture 4">
            <a:extLst>
              <a:ext uri="{FF2B5EF4-FFF2-40B4-BE49-F238E27FC236}">
                <a16:creationId xmlns:a16="http://schemas.microsoft.com/office/drawing/2014/main" id="{C99DB889-217B-E44F-929D-CA59E427C1F5}"/>
              </a:ext>
            </a:extLst>
          </p:cNvPr>
          <p:cNvPicPr>
            <a:picLocks noChangeAspect="1"/>
          </p:cNvPicPr>
          <p:nvPr/>
        </p:nvPicPr>
        <p:blipFill>
          <a:blip r:embed="rId3"/>
          <a:stretch>
            <a:fillRect/>
          </a:stretch>
        </p:blipFill>
        <p:spPr>
          <a:xfrm>
            <a:off x="6240892" y="0"/>
            <a:ext cx="5212921" cy="6743700"/>
          </a:xfrm>
          <a:prstGeom prst="rect">
            <a:avLst/>
          </a:prstGeom>
        </p:spPr>
      </p:pic>
    </p:spTree>
    <p:extLst>
      <p:ext uri="{BB962C8B-B14F-4D97-AF65-F5344CB8AC3E}">
        <p14:creationId xmlns:p14="http://schemas.microsoft.com/office/powerpoint/2010/main" val="45516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309AC-51F5-4A43-88CD-9AD675BD8DCB}"/>
              </a:ext>
            </a:extLst>
          </p:cNvPr>
          <p:cNvPicPr>
            <a:picLocks noChangeAspect="1"/>
          </p:cNvPicPr>
          <p:nvPr/>
        </p:nvPicPr>
        <p:blipFill>
          <a:blip r:embed="rId2"/>
          <a:stretch>
            <a:fillRect/>
          </a:stretch>
        </p:blipFill>
        <p:spPr>
          <a:xfrm>
            <a:off x="279400" y="152399"/>
            <a:ext cx="5691568" cy="6448425"/>
          </a:xfrm>
          <a:prstGeom prst="rect">
            <a:avLst/>
          </a:prstGeom>
        </p:spPr>
      </p:pic>
      <p:pic>
        <p:nvPicPr>
          <p:cNvPr id="3" name="Picture 2">
            <a:extLst>
              <a:ext uri="{FF2B5EF4-FFF2-40B4-BE49-F238E27FC236}">
                <a16:creationId xmlns:a16="http://schemas.microsoft.com/office/drawing/2014/main" id="{63973513-9E9F-0B4D-87F8-3888E5A1C382}"/>
              </a:ext>
            </a:extLst>
          </p:cNvPr>
          <p:cNvPicPr>
            <a:picLocks noChangeAspect="1"/>
          </p:cNvPicPr>
          <p:nvPr/>
        </p:nvPicPr>
        <p:blipFill>
          <a:blip r:embed="rId3"/>
          <a:stretch>
            <a:fillRect/>
          </a:stretch>
        </p:blipFill>
        <p:spPr>
          <a:xfrm>
            <a:off x="6096000" y="152399"/>
            <a:ext cx="5557838" cy="6406952"/>
          </a:xfrm>
          <a:prstGeom prst="rect">
            <a:avLst/>
          </a:prstGeom>
        </p:spPr>
      </p:pic>
    </p:spTree>
    <p:extLst>
      <p:ext uri="{BB962C8B-B14F-4D97-AF65-F5344CB8AC3E}">
        <p14:creationId xmlns:p14="http://schemas.microsoft.com/office/powerpoint/2010/main" val="802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277CC-013C-4149-871A-6CBA0BADF2CD}"/>
              </a:ext>
            </a:extLst>
          </p:cNvPr>
          <p:cNvPicPr>
            <a:picLocks noChangeAspect="1"/>
          </p:cNvPicPr>
          <p:nvPr/>
        </p:nvPicPr>
        <p:blipFill>
          <a:blip r:embed="rId2"/>
          <a:stretch>
            <a:fillRect/>
          </a:stretch>
        </p:blipFill>
        <p:spPr>
          <a:xfrm>
            <a:off x="314324" y="0"/>
            <a:ext cx="5425633" cy="6858000"/>
          </a:xfrm>
          <a:prstGeom prst="rect">
            <a:avLst/>
          </a:prstGeom>
        </p:spPr>
      </p:pic>
      <p:pic>
        <p:nvPicPr>
          <p:cNvPr id="3" name="Picture 2">
            <a:extLst>
              <a:ext uri="{FF2B5EF4-FFF2-40B4-BE49-F238E27FC236}">
                <a16:creationId xmlns:a16="http://schemas.microsoft.com/office/drawing/2014/main" id="{078100E3-2B9B-CD4D-88CA-DF81D48DFFAD}"/>
              </a:ext>
            </a:extLst>
          </p:cNvPr>
          <p:cNvPicPr>
            <a:picLocks noChangeAspect="1"/>
          </p:cNvPicPr>
          <p:nvPr/>
        </p:nvPicPr>
        <p:blipFill>
          <a:blip r:embed="rId3"/>
          <a:stretch>
            <a:fillRect/>
          </a:stretch>
        </p:blipFill>
        <p:spPr>
          <a:xfrm>
            <a:off x="6452043" y="72941"/>
            <a:ext cx="5148263" cy="6712117"/>
          </a:xfrm>
          <a:prstGeom prst="rect">
            <a:avLst/>
          </a:prstGeom>
        </p:spPr>
      </p:pic>
    </p:spTree>
    <p:extLst>
      <p:ext uri="{BB962C8B-B14F-4D97-AF65-F5344CB8AC3E}">
        <p14:creationId xmlns:p14="http://schemas.microsoft.com/office/powerpoint/2010/main" val="61744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60D4F-7572-F947-B138-CF79315935B6}"/>
              </a:ext>
            </a:extLst>
          </p:cNvPr>
          <p:cNvPicPr>
            <a:picLocks noChangeAspect="1"/>
          </p:cNvPicPr>
          <p:nvPr/>
        </p:nvPicPr>
        <p:blipFill>
          <a:blip r:embed="rId2"/>
          <a:stretch>
            <a:fillRect/>
          </a:stretch>
        </p:blipFill>
        <p:spPr>
          <a:xfrm>
            <a:off x="193675" y="0"/>
            <a:ext cx="5230442" cy="6858000"/>
          </a:xfrm>
          <a:prstGeom prst="rect">
            <a:avLst/>
          </a:prstGeom>
        </p:spPr>
      </p:pic>
      <p:pic>
        <p:nvPicPr>
          <p:cNvPr id="5" name="Picture 4">
            <a:extLst>
              <a:ext uri="{FF2B5EF4-FFF2-40B4-BE49-F238E27FC236}">
                <a16:creationId xmlns:a16="http://schemas.microsoft.com/office/drawing/2014/main" id="{0B8391AF-3BE9-CF4F-A0DF-76FD8C765FD3}"/>
              </a:ext>
            </a:extLst>
          </p:cNvPr>
          <p:cNvPicPr>
            <a:picLocks noChangeAspect="1"/>
          </p:cNvPicPr>
          <p:nvPr/>
        </p:nvPicPr>
        <p:blipFill>
          <a:blip r:embed="rId3"/>
          <a:stretch>
            <a:fillRect/>
          </a:stretch>
        </p:blipFill>
        <p:spPr>
          <a:xfrm>
            <a:off x="6096000" y="0"/>
            <a:ext cx="5629275" cy="4437894"/>
          </a:xfrm>
          <a:prstGeom prst="rect">
            <a:avLst/>
          </a:prstGeom>
        </p:spPr>
      </p:pic>
    </p:spTree>
    <p:extLst>
      <p:ext uri="{BB962C8B-B14F-4D97-AF65-F5344CB8AC3E}">
        <p14:creationId xmlns:p14="http://schemas.microsoft.com/office/powerpoint/2010/main" val="340315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287E-3E21-0448-962D-41E2F2ACB48A}"/>
              </a:ext>
            </a:extLst>
          </p:cNvPr>
          <p:cNvSpPr>
            <a:spLocks noGrp="1"/>
          </p:cNvSpPr>
          <p:nvPr>
            <p:ph type="title"/>
          </p:nvPr>
        </p:nvSpPr>
        <p:spPr/>
        <p:txBody>
          <a:bodyPr/>
          <a:lstStyle/>
          <a:p>
            <a:r>
              <a:rPr lang="en-US" dirty="0"/>
              <a:t>Adjectives and nouns </a:t>
            </a:r>
          </a:p>
        </p:txBody>
      </p:sp>
      <p:sp>
        <p:nvSpPr>
          <p:cNvPr id="4" name="Rectangle 3">
            <a:extLst>
              <a:ext uri="{FF2B5EF4-FFF2-40B4-BE49-F238E27FC236}">
                <a16:creationId xmlns:a16="http://schemas.microsoft.com/office/drawing/2014/main" id="{413A0F6A-5A0C-5D47-8180-54A6B87177E6}"/>
              </a:ext>
            </a:extLst>
          </p:cNvPr>
          <p:cNvSpPr>
            <a:spLocks noChangeArrowheads="1"/>
          </p:cNvSpPr>
          <p:nvPr/>
        </p:nvSpPr>
        <p:spPr bwMode="auto">
          <a:xfrm>
            <a:off x="838200" y="4685475"/>
            <a:ext cx="7219950" cy="18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600" b="1" dirty="0">
                <a:solidFill>
                  <a:srgbClr val="87BD31"/>
                </a:solidFill>
                <a:latin typeface="The Hand" panose="03070502030502020204" pitchFamily="66" charset="0"/>
              </a:rPr>
              <a:t>Adjective: </a:t>
            </a:r>
            <a:r>
              <a:rPr lang="en-GB" altLang="en-US" sz="3600" b="1" dirty="0">
                <a:solidFill>
                  <a:schemeClr val="tx1"/>
                </a:solidFill>
                <a:latin typeface="The Hand" panose="03070502030502020204" pitchFamily="66" charset="0"/>
              </a:rPr>
              <a:t>Adjectives </a:t>
            </a:r>
            <a:r>
              <a:rPr lang="en-GB" altLang="en-US" sz="3600" b="1" dirty="0">
                <a:solidFill>
                  <a:srgbClr val="87BD31"/>
                </a:solidFill>
                <a:latin typeface="The Hand" panose="03070502030502020204" pitchFamily="66" charset="0"/>
              </a:rPr>
              <a:t>describe</a:t>
            </a:r>
            <a:r>
              <a:rPr lang="en-GB" altLang="en-US" sz="3600" b="1" dirty="0">
                <a:solidFill>
                  <a:schemeClr val="tx1"/>
                </a:solidFill>
                <a:latin typeface="The Hand" panose="03070502030502020204" pitchFamily="66" charset="0"/>
              </a:rPr>
              <a:t> the mirror’s appearance. Without this, the reader wouldn’t know if the mirror was clean or dusty or what it was like at all.</a:t>
            </a:r>
          </a:p>
        </p:txBody>
      </p:sp>
      <p:sp>
        <p:nvSpPr>
          <p:cNvPr id="5" name="Rectangle 4">
            <a:extLst>
              <a:ext uri="{FF2B5EF4-FFF2-40B4-BE49-F238E27FC236}">
                <a16:creationId xmlns:a16="http://schemas.microsoft.com/office/drawing/2014/main" id="{095DAB2B-0F4D-684A-9CA5-D80321CB3AFA}"/>
              </a:ext>
            </a:extLst>
          </p:cNvPr>
          <p:cNvSpPr>
            <a:spLocks noChangeArrowheads="1"/>
          </p:cNvSpPr>
          <p:nvPr/>
        </p:nvSpPr>
        <p:spPr bwMode="auto">
          <a:xfrm>
            <a:off x="838200" y="1820862"/>
            <a:ext cx="7632700" cy="23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600" b="1" dirty="0">
                <a:solidFill>
                  <a:schemeClr val="tx1"/>
                </a:solidFill>
                <a:latin typeface="The Hand" panose="03070502030502020204" pitchFamily="66" charset="0"/>
              </a:rPr>
              <a:t>Adjectives are words that describe nouns (naming words).</a:t>
            </a:r>
          </a:p>
          <a:p>
            <a:pPr eaLnBrk="1" hangingPunct="1">
              <a:lnSpc>
                <a:spcPct val="100000"/>
              </a:lnSpc>
              <a:spcBef>
                <a:spcPct val="0"/>
              </a:spcBef>
              <a:buFontTx/>
              <a:buNone/>
            </a:pPr>
            <a:endParaRPr lang="en-GB" altLang="en-US" sz="3600" b="1" dirty="0">
              <a:solidFill>
                <a:schemeClr val="tx1"/>
              </a:solidFill>
              <a:latin typeface="The Hand" panose="03070502030502020204" pitchFamily="66" charset="0"/>
            </a:endParaRPr>
          </a:p>
          <a:p>
            <a:pPr eaLnBrk="1" hangingPunct="1">
              <a:lnSpc>
                <a:spcPct val="100000"/>
              </a:lnSpc>
              <a:spcBef>
                <a:spcPct val="0"/>
              </a:spcBef>
              <a:buFontTx/>
              <a:buNone/>
            </a:pPr>
            <a:endParaRPr lang="en-GB" altLang="en-US" sz="3600" b="1" dirty="0">
              <a:solidFill>
                <a:schemeClr val="tx1"/>
              </a:solidFill>
              <a:latin typeface="The Hand" panose="03070502030502020204" pitchFamily="66" charset="0"/>
            </a:endParaRPr>
          </a:p>
          <a:p>
            <a:pPr eaLnBrk="1" hangingPunct="1">
              <a:lnSpc>
                <a:spcPct val="100000"/>
              </a:lnSpc>
              <a:spcBef>
                <a:spcPct val="0"/>
              </a:spcBef>
              <a:buFontTx/>
              <a:buNone/>
            </a:pPr>
            <a:r>
              <a:rPr lang="en-GB" altLang="en-US" sz="3600" b="1" dirty="0">
                <a:solidFill>
                  <a:schemeClr val="tx1"/>
                </a:solidFill>
                <a:latin typeface="The Hand" panose="03070502030502020204" pitchFamily="66" charset="0"/>
              </a:rPr>
              <a:t>i.e. The </a:t>
            </a:r>
            <a:r>
              <a:rPr lang="en-GB" altLang="en-US" sz="3600" b="1" dirty="0">
                <a:solidFill>
                  <a:srgbClr val="87BD31"/>
                </a:solidFill>
                <a:latin typeface="The Hand" panose="03070502030502020204" pitchFamily="66" charset="0"/>
              </a:rPr>
              <a:t>shiny</a:t>
            </a:r>
            <a:r>
              <a:rPr lang="en-GB" altLang="en-US" sz="3600" b="1" dirty="0">
                <a:solidFill>
                  <a:schemeClr val="tx1"/>
                </a:solidFill>
                <a:latin typeface="The Hand" panose="03070502030502020204" pitchFamily="66" charset="0"/>
              </a:rPr>
              <a:t> </a:t>
            </a:r>
            <a:r>
              <a:rPr lang="en-GB" altLang="en-US" sz="3600" b="1" dirty="0">
                <a:solidFill>
                  <a:srgbClr val="2CB7BC"/>
                </a:solidFill>
                <a:latin typeface="The Hand" panose="03070502030502020204" pitchFamily="66" charset="0"/>
              </a:rPr>
              <a:t>mirror</a:t>
            </a:r>
            <a:r>
              <a:rPr lang="en-GB" altLang="en-US" sz="3600" b="1" dirty="0">
                <a:solidFill>
                  <a:schemeClr val="tx1"/>
                </a:solidFill>
                <a:latin typeface="The Hand" panose="03070502030502020204" pitchFamily="66" charset="0"/>
              </a:rPr>
              <a:t>.</a:t>
            </a:r>
          </a:p>
        </p:txBody>
      </p:sp>
      <p:sp>
        <p:nvSpPr>
          <p:cNvPr id="6" name="Rectangle 5">
            <a:extLst>
              <a:ext uri="{FF2B5EF4-FFF2-40B4-BE49-F238E27FC236}">
                <a16:creationId xmlns:a16="http://schemas.microsoft.com/office/drawing/2014/main" id="{CEBDC236-2456-7C49-8D09-F3BD41595666}"/>
              </a:ext>
            </a:extLst>
          </p:cNvPr>
          <p:cNvSpPr>
            <a:spLocks noChangeArrowheads="1"/>
          </p:cNvSpPr>
          <p:nvPr/>
        </p:nvSpPr>
        <p:spPr bwMode="auto">
          <a:xfrm>
            <a:off x="7718425" y="2928858"/>
            <a:ext cx="2973388"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600" b="1" dirty="0">
                <a:solidFill>
                  <a:srgbClr val="2CB7BC"/>
                </a:solidFill>
                <a:latin typeface="The Hand" panose="03070502030502020204" pitchFamily="66" charset="0"/>
              </a:rPr>
              <a:t>Noun: </a:t>
            </a:r>
            <a:r>
              <a:rPr lang="en-GB" altLang="en-US" sz="3600" b="1" dirty="0">
                <a:solidFill>
                  <a:schemeClr val="tx1"/>
                </a:solidFill>
                <a:latin typeface="The Hand" panose="03070502030502020204" pitchFamily="66" charset="0"/>
              </a:rPr>
              <a:t>Nouns are </a:t>
            </a:r>
            <a:r>
              <a:rPr lang="en-GB" altLang="en-US" sz="3600" b="1" dirty="0">
                <a:solidFill>
                  <a:srgbClr val="2CB7BC"/>
                </a:solidFill>
                <a:latin typeface="The Hand" panose="03070502030502020204" pitchFamily="66" charset="0"/>
              </a:rPr>
              <a:t>names</a:t>
            </a:r>
            <a:r>
              <a:rPr lang="en-GB" altLang="en-US" sz="3600" b="1" dirty="0">
                <a:solidFill>
                  <a:schemeClr val="tx1"/>
                </a:solidFill>
                <a:latin typeface="The Hand" panose="03070502030502020204" pitchFamily="66" charset="0"/>
              </a:rPr>
              <a:t> of people, places and things.</a:t>
            </a:r>
          </a:p>
        </p:txBody>
      </p:sp>
      <p:cxnSp>
        <p:nvCxnSpPr>
          <p:cNvPr id="7" name="Straight Arrow Connector 6">
            <a:extLst>
              <a:ext uri="{FF2B5EF4-FFF2-40B4-BE49-F238E27FC236}">
                <a16:creationId xmlns:a16="http://schemas.microsoft.com/office/drawing/2014/main" id="{35432BF8-8ACA-BF43-AE8E-2EA8C7722F6D}"/>
              </a:ext>
            </a:extLst>
          </p:cNvPr>
          <p:cNvCxnSpPr>
            <a:cxnSpLocks/>
          </p:cNvCxnSpPr>
          <p:nvPr/>
        </p:nvCxnSpPr>
        <p:spPr>
          <a:xfrm flipV="1">
            <a:off x="1500187" y="4020329"/>
            <a:ext cx="417513" cy="827078"/>
          </a:xfrm>
          <a:prstGeom prst="straightConnector1">
            <a:avLst/>
          </a:prstGeom>
          <a:ln w="57150">
            <a:solidFill>
              <a:srgbClr val="87BD3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66A7E31-D7A4-D847-BC0E-6417074956DA}"/>
              </a:ext>
            </a:extLst>
          </p:cNvPr>
          <p:cNvCxnSpPr>
            <a:cxnSpLocks/>
          </p:cNvCxnSpPr>
          <p:nvPr/>
        </p:nvCxnSpPr>
        <p:spPr>
          <a:xfrm flipH="1">
            <a:off x="3363914" y="3314700"/>
            <a:ext cx="4141786" cy="557202"/>
          </a:xfrm>
          <a:prstGeom prst="straightConnector1">
            <a:avLst/>
          </a:prstGeom>
          <a:ln w="57150">
            <a:solidFill>
              <a:srgbClr val="2CB7B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9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27ACBA-E283-EA49-8FD6-B6F6DBB7AF23}"/>
              </a:ext>
            </a:extLst>
          </p:cNvPr>
          <p:cNvSpPr>
            <a:spLocks noGrp="1"/>
          </p:cNvSpPr>
          <p:nvPr>
            <p:ph idx="1"/>
          </p:nvPr>
        </p:nvSpPr>
        <p:spPr>
          <a:xfrm>
            <a:off x="640080" y="2872899"/>
            <a:ext cx="4243589" cy="3320668"/>
          </a:xfrm>
        </p:spPr>
        <p:txBody>
          <a:bodyPr>
            <a:normAutofit/>
          </a:bodyPr>
          <a:lstStyle/>
          <a:p>
            <a:r>
              <a:rPr lang="en-US" b="1"/>
              <a:t>Write 3 sentences describing this picture, using adjectives. </a:t>
            </a:r>
          </a:p>
        </p:txBody>
      </p:sp>
      <p:pic>
        <p:nvPicPr>
          <p:cNvPr id="7" name="Picture 6">
            <a:extLst>
              <a:ext uri="{FF2B5EF4-FFF2-40B4-BE49-F238E27FC236}">
                <a16:creationId xmlns:a16="http://schemas.microsoft.com/office/drawing/2014/main" id="{248AB10C-5FFF-6E4B-BE84-AE77D71ADCDA}"/>
              </a:ext>
            </a:extLst>
          </p:cNvPr>
          <p:cNvPicPr>
            <a:picLocks noChangeAspect="1"/>
          </p:cNvPicPr>
          <p:nvPr/>
        </p:nvPicPr>
        <p:blipFill rotWithShape="1">
          <a:blip r:embed="rId2"/>
          <a:srcRect r="-2" b="234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022244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49</TotalTime>
  <Words>305</Words>
  <Application>Microsoft Macintosh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Modern Love</vt:lpstr>
      <vt:lpstr>The Hand</vt:lpstr>
      <vt:lpstr>SketchyVTI</vt:lpstr>
      <vt:lpstr>English </vt:lpstr>
      <vt:lpstr>I am successful if…</vt:lpstr>
      <vt:lpstr>PowerPoint Presentation</vt:lpstr>
      <vt:lpstr>PowerPoint Presentation</vt:lpstr>
      <vt:lpstr>PowerPoint Presentation</vt:lpstr>
      <vt:lpstr>PowerPoint Presentation</vt:lpstr>
      <vt:lpstr>PowerPoint Presentation</vt:lpstr>
      <vt:lpstr>Adjectives and nouns </vt:lpstr>
      <vt:lpstr>PowerPoint Presentation</vt:lpstr>
      <vt:lpstr>Similes </vt:lpstr>
      <vt:lpstr>PowerPoint Presentation</vt:lpstr>
      <vt:lpstr>Your job </vt:lpstr>
      <vt:lpstr>Plenary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dc:title>
  <dc:creator>zac fluen</dc:creator>
  <cp:lastModifiedBy>zac fluen</cp:lastModifiedBy>
  <cp:revision>7</cp:revision>
  <dcterms:created xsi:type="dcterms:W3CDTF">2021-01-31T18:53:17Z</dcterms:created>
  <dcterms:modified xsi:type="dcterms:W3CDTF">2021-01-31T19:42:48Z</dcterms:modified>
</cp:coreProperties>
</file>