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oboto Slab"/>
      <p:regular r:id="rId16"/>
      <p:bold r:id="rId17"/>
    </p:embeddedFont>
    <p:embeddedFont>
      <p:font typeface="Robo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Robo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Slab-bold.fntdata"/><Relationship Id="rId16" Type="http://schemas.openxmlformats.org/officeDocument/2006/relationships/font" Target="fonts/RobotoSlab-regular.fntdata"/><Relationship Id="rId5" Type="http://schemas.openxmlformats.org/officeDocument/2006/relationships/notesMaster" Target="notesMasters/notesMaster1.xml"/><Relationship Id="rId19" Type="http://schemas.openxmlformats.org/officeDocument/2006/relationships/font" Target="fonts/Roboto-bold.fntdata"/><Relationship Id="rId6" Type="http://schemas.openxmlformats.org/officeDocument/2006/relationships/slide" Target="slides/slide1.xml"/><Relationship Id="rId18" Type="http://schemas.openxmlformats.org/officeDocument/2006/relationships/font" Target="fonts/Robo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9" name="Shape 59"/>
        <p:cNvGrpSpPr/>
        <p:nvPr/>
      </p:nvGrpSpPr>
      <p:grpSpPr>
        <a:xfrm>
          <a:off x="0" y="0"/>
          <a:ext cx="0" cy="0"/>
          <a:chOff x="0" y="0"/>
          <a:chExt cx="0" cy="0"/>
        </a:xfrm>
      </p:grpSpPr>
      <p:sp>
        <p:nvSpPr>
          <p:cNvPr id="60" name="Google Shape;60;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aa4ef08bf7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aa4ef08bf7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aa4ef08bf7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aa4ef08bf7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aa4ef08bf7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aa4ef08bf7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aa4ef08bf7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aa4ef08bf7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aa4ef08bf7_0_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aa4ef08bf7_0_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aa4ef08bf7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aa4ef08bf7_0_10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aa4ef08bf7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aa4ef08bf7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aa4ef08bf7_0_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aa4ef08bf7_0_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aa4ef08bf7_0_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aa4ef08bf7_0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1524800" y="672606"/>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sp>
        <p:nvSpPr>
          <p:cNvPr id="11" name="Google Shape;11;p2"/>
          <p:cNvSpPr/>
          <p:nvPr/>
        </p:nvSpPr>
        <p:spPr>
          <a:xfrm rot="10800000">
            <a:off x="6537563" y="3342925"/>
            <a:ext cx="1081625" cy="1124950"/>
          </a:xfrm>
          <a:custGeom>
            <a:rect b="b" l="l" r="r" t="t"/>
            <a:pathLst>
              <a:path extrusionOk="0" h="44998" w="43265">
                <a:moveTo>
                  <a:pt x="0" y="44998"/>
                </a:moveTo>
                <a:lnTo>
                  <a:pt x="0" y="0"/>
                </a:lnTo>
                <a:lnTo>
                  <a:pt x="43265" y="0"/>
                </a:lnTo>
              </a:path>
            </a:pathLst>
          </a:custGeom>
          <a:noFill/>
          <a:ln cap="flat" cmpd="sng" w="28575">
            <a:solidFill>
              <a:schemeClr val="accent5"/>
            </a:solidFill>
            <a:prstDash val="solid"/>
            <a:miter lim="8000"/>
            <a:headEnd len="sm" w="sm" type="none"/>
            <a:tailEnd len="sm" w="sm" type="none"/>
          </a:ln>
        </p:spPr>
      </p:sp>
      <p:cxnSp>
        <p:nvCxnSpPr>
          <p:cNvPr id="12" name="Google Shape;12;p2"/>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3" name="Google Shape;13;p2"/>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4" name="Google Shape;14;p2"/>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2"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11"/>
          <p:cNvSpPr txBox="1"/>
          <p:nvPr>
            <p:ph hasCustomPrompt="1" type="title"/>
          </p:nvPr>
        </p:nvSpPr>
        <p:spPr>
          <a:xfrm>
            <a:off x="387900" y="1152450"/>
            <a:ext cx="83682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p:nvPr>
            <p:ph idx="1" type="body"/>
          </p:nvPr>
        </p:nvSpPr>
        <p:spPr>
          <a:xfrm>
            <a:off x="387900" y="2919450"/>
            <a:ext cx="83682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6" name="Google Shape;56;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cap="flat" cmpd="sng" w="38100">
            <a:solidFill>
              <a:schemeClr val="accent4"/>
            </a:solidFill>
            <a:prstDash val="solid"/>
            <a:round/>
            <a:headEnd len="sm" w="sm" type="none"/>
            <a:tailEnd len="sm" w="sm" type="none"/>
          </a:ln>
        </p:spPr>
      </p:cxnSp>
      <p:sp>
        <p:nvSpPr>
          <p:cNvPr id="18" name="Google Shape;18;p3"/>
          <p:cNvSpPr txBox="1"/>
          <p:nvPr>
            <p:ph type="title"/>
          </p:nvPr>
        </p:nvSpPr>
        <p:spPr>
          <a:xfrm>
            <a:off x="480750" y="1764950"/>
            <a:ext cx="8222100" cy="907500"/>
          </a:xfrm>
          <a:prstGeom prst="rect">
            <a:avLst/>
          </a:prstGeom>
        </p:spPr>
        <p:txBody>
          <a:bodyPr anchorCtr="0" anchor="b" bIns="91425" lIns="91425" spcFirstLastPara="1" rIns="91425" wrap="square" tIns="91425">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2" name="Google Shape;22;p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3" name="Google Shape;23;p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cap="flat" cmpd="sng" w="38100">
            <a:solidFill>
              <a:schemeClr val="accent4"/>
            </a:solidFill>
            <a:prstDash val="solid"/>
            <a:round/>
            <a:headEnd len="sm" w="sm" type="none"/>
            <a:tailEnd len="sm" w="sm" type="none"/>
          </a:ln>
        </p:spPr>
      </p:cxnSp>
      <p:sp>
        <p:nvSpPr>
          <p:cNvPr id="27" name="Google Shape;27;p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8" name="Google Shape;28;p5"/>
          <p:cNvSpPr txBox="1"/>
          <p:nvPr>
            <p:ph idx="1" type="body"/>
          </p:nvPr>
        </p:nvSpPr>
        <p:spPr>
          <a:xfrm>
            <a:off x="3879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Google Shape;29;p5"/>
          <p:cNvSpPr txBox="1"/>
          <p:nvPr>
            <p:ph idx="2" type="body"/>
          </p:nvPr>
        </p:nvSpPr>
        <p:spPr>
          <a:xfrm>
            <a:off x="4756200" y="1489825"/>
            <a:ext cx="3999900" cy="30789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0" name="Google Shape;30;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4"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cap="flat" cmpd="sng" w="38100">
            <a:solidFill>
              <a:schemeClr val="accent4"/>
            </a:solidFill>
            <a:prstDash val="solid"/>
            <a:round/>
            <a:headEnd len="sm" w="sm" type="none"/>
            <a:tailEnd len="sm" w="sm" type="none"/>
          </a:ln>
        </p:spPr>
      </p:cxnSp>
      <p:sp>
        <p:nvSpPr>
          <p:cNvPr id="36" name="Google Shape;36;p7"/>
          <p:cNvSpPr txBox="1"/>
          <p:nvPr>
            <p:ph type="title"/>
          </p:nvPr>
        </p:nvSpPr>
        <p:spPr>
          <a:xfrm>
            <a:off x="3879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7" name="Google Shape;37;p7"/>
          <p:cNvSpPr txBox="1"/>
          <p:nvPr>
            <p:ph idx="1" type="body"/>
          </p:nvPr>
        </p:nvSpPr>
        <p:spPr>
          <a:xfrm>
            <a:off x="387900" y="1594025"/>
            <a:ext cx="2808000" cy="26811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8" name="Google Shape;38;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9" name="Shape 39"/>
        <p:cNvGrpSpPr/>
        <p:nvPr/>
      </p:nvGrpSpPr>
      <p:grpSpPr>
        <a:xfrm>
          <a:off x="0" y="0"/>
          <a:ext cx="0" cy="0"/>
          <a:chOff x="0" y="0"/>
          <a:chExt cx="0" cy="0"/>
        </a:xfrm>
      </p:grpSpPr>
      <p:sp>
        <p:nvSpPr>
          <p:cNvPr id="40" name="Google Shape;40;p8"/>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Google Shape;41;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2"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4" name="Google Shape;44;p9"/>
          <p:cNvCxnSpPr/>
          <p:nvPr/>
        </p:nvCxnSpPr>
        <p:spPr>
          <a:xfrm>
            <a:off x="5029675" y="4495503"/>
            <a:ext cx="540900" cy="0"/>
          </a:xfrm>
          <a:prstGeom prst="straightConnector1">
            <a:avLst/>
          </a:prstGeom>
          <a:noFill/>
          <a:ln cap="flat" cmpd="sng" w="38100">
            <a:solidFill>
              <a:schemeClr val="accent5"/>
            </a:solidFill>
            <a:prstDash val="solid"/>
            <a:round/>
            <a:headEnd len="sm" w="sm" type="none"/>
            <a:tailEnd len="sm" w="sm" type="none"/>
          </a:ln>
        </p:spPr>
      </p:cxnSp>
      <p:sp>
        <p:nvSpPr>
          <p:cNvPr id="45" name="Google Shape;45;p9"/>
          <p:cNvSpPr txBox="1"/>
          <p:nvPr>
            <p:ph type="title"/>
          </p:nvPr>
        </p:nvSpPr>
        <p:spPr>
          <a:xfrm>
            <a:off x="265500" y="1209075"/>
            <a:ext cx="4045200" cy="1506300"/>
          </a:xfrm>
          <a:prstGeom prst="rect">
            <a:avLst/>
          </a:prstGeom>
        </p:spPr>
        <p:txBody>
          <a:bodyPr anchorCtr="0" anchor="b"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6" name="Google Shape;46;p9"/>
          <p:cNvSpPr txBox="1"/>
          <p:nvPr>
            <p:ph idx="1" type="subTitle"/>
          </p:nvPr>
        </p:nvSpPr>
        <p:spPr>
          <a:xfrm>
            <a:off x="265500" y="276900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p:txBody>
      </p:sp>
      <p:sp>
        <p:nvSpPr>
          <p:cNvPr id="47" name="Google Shape;47;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Google Shape;48;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9" name="Shape 49"/>
        <p:cNvGrpSpPr/>
        <p:nvPr/>
      </p:nvGrpSpPr>
      <p:grpSpPr>
        <a:xfrm>
          <a:off x="0" y="0"/>
          <a:ext cx="0" cy="0"/>
          <a:chOff x="0" y="0"/>
          <a:chExt cx="0" cy="0"/>
        </a:xfrm>
      </p:grpSpPr>
      <p:sp>
        <p:nvSpPr>
          <p:cNvPr id="50" name="Google Shape;50;p10"/>
          <p:cNvSpPr txBox="1"/>
          <p:nvPr>
            <p:ph idx="1" type="body"/>
          </p:nvPr>
        </p:nvSpPr>
        <p:spPr>
          <a:xfrm>
            <a:off x="319500" y="4233725"/>
            <a:ext cx="5998800" cy="5988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p:txBody>
      </p:sp>
      <p:sp>
        <p:nvSpPr>
          <p:cNvPr id="51" name="Google Shape;51;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arina">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87900" y="458025"/>
            <a:ext cx="8368200" cy="686100"/>
          </a:xfrm>
          <a:prstGeom prst="rect">
            <a:avLst/>
          </a:prstGeom>
          <a:noFill/>
          <a:ln>
            <a:noFill/>
          </a:ln>
        </p:spPr>
        <p:txBody>
          <a:bodyPr anchorCtr="0" anchor="b" bIns="91425" lIns="91425" spcFirstLastPara="1" rIns="91425" wrap="square" tIns="91425">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p:txBody>
      </p:sp>
      <p:sp>
        <p:nvSpPr>
          <p:cNvPr id="7" name="Google Shape;7;p1"/>
          <p:cNvSpPr txBox="1"/>
          <p:nvPr>
            <p:ph idx="1" type="body"/>
          </p:nvPr>
        </p:nvSpPr>
        <p:spPr>
          <a:xfrm>
            <a:off x="387900" y="1489824"/>
            <a:ext cx="8368200" cy="30789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indent="-317500" lvl="1" marL="914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indent="-317500" lvl="2" marL="1371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indent="-317500" lvl="3" marL="18288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indent="-317500" lvl="4" marL="22860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indent="-317500" lvl="5" marL="27432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indent="-317500" lvl="6" marL="32004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indent="-317500" lvl="7" marL="36576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indent="-317500" lvl="8" marL="41148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3.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 name="Shape 62"/>
        <p:cNvGrpSpPr/>
        <p:nvPr/>
      </p:nvGrpSpPr>
      <p:grpSpPr>
        <a:xfrm>
          <a:off x="0" y="0"/>
          <a:ext cx="0" cy="0"/>
          <a:chOff x="0" y="0"/>
          <a:chExt cx="0" cy="0"/>
        </a:xfrm>
      </p:grpSpPr>
      <p:sp>
        <p:nvSpPr>
          <p:cNvPr id="63" name="Google Shape;63;p13"/>
          <p:cNvSpPr txBox="1"/>
          <p:nvPr>
            <p:ph type="ctrTitle"/>
          </p:nvPr>
        </p:nvSpPr>
        <p:spPr>
          <a:xfrm>
            <a:off x="1680302" y="1188925"/>
            <a:ext cx="5783400" cy="14574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t>English</a:t>
            </a:r>
            <a:endParaRPr/>
          </a:p>
        </p:txBody>
      </p:sp>
      <p:sp>
        <p:nvSpPr>
          <p:cNvPr id="64" name="Google Shape;64;p13"/>
          <p:cNvSpPr txBox="1"/>
          <p:nvPr>
            <p:ph idx="1" type="subTitle"/>
          </p:nvPr>
        </p:nvSpPr>
        <p:spPr>
          <a:xfrm>
            <a:off x="1680302" y="3049450"/>
            <a:ext cx="5783400" cy="909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GB"/>
              <a:t>Tuesday 5th January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2"/>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a:t>I have been successful if… </a:t>
            </a:r>
            <a:endParaRPr/>
          </a:p>
        </p:txBody>
      </p:sp>
      <p:sp>
        <p:nvSpPr>
          <p:cNvPr id="119" name="Google Shape;119;p22"/>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412750" lvl="0" marL="457200" rtl="0" algn="l">
              <a:lnSpc>
                <a:spcPct val="100000"/>
              </a:lnSpc>
              <a:spcBef>
                <a:spcPts val="0"/>
              </a:spcBef>
              <a:spcAft>
                <a:spcPts val="0"/>
              </a:spcAft>
              <a:buClr>
                <a:srgbClr val="FFFFFF"/>
              </a:buClr>
              <a:buSzPts val="2900"/>
              <a:buChar char="●"/>
            </a:pPr>
            <a:r>
              <a:rPr lang="en-GB" sz="2900">
                <a:solidFill>
                  <a:srgbClr val="FFFFFF"/>
                </a:solidFill>
              </a:rPr>
              <a:t>I can predict what a character may be like from the details stated. </a:t>
            </a:r>
            <a:endParaRPr sz="2900">
              <a:solidFill>
                <a:srgbClr val="FFFFFF"/>
              </a:solidFill>
            </a:endParaRPr>
          </a:p>
          <a:p>
            <a:pPr indent="0" lvl="0" marL="0" rtl="0" algn="l">
              <a:spcBef>
                <a:spcPts val="4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4"/>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a:t>What have we done so far?</a:t>
            </a:r>
            <a:endParaRPr/>
          </a:p>
        </p:txBody>
      </p:sp>
      <p:sp>
        <p:nvSpPr>
          <p:cNvPr id="70" name="Google Shape;70;p14"/>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Yesterday, we were discussing the word ‘precious’. We talked about what it could mean. We mentioned words such as ‘special’, ‘important’, ‘valuable’, ‘delicate’. </a:t>
            </a:r>
            <a:endParaRPr/>
          </a:p>
          <a:p>
            <a:pPr indent="0" lvl="0" marL="0" rtl="0" algn="l">
              <a:spcBef>
                <a:spcPts val="1600"/>
              </a:spcBef>
              <a:spcAft>
                <a:spcPts val="0"/>
              </a:spcAft>
              <a:buNone/>
            </a:pPr>
            <a:r>
              <a:rPr lang="en-GB"/>
              <a:t>Miss Allsopp then showed us what was precious to her, a teddy, a box and a knitted blanket. </a:t>
            </a:r>
            <a:endParaRPr/>
          </a:p>
          <a:p>
            <a:pPr indent="0" lvl="0" marL="0" rtl="0" algn="l">
              <a:spcBef>
                <a:spcPts val="1600"/>
              </a:spcBef>
              <a:spcAft>
                <a:spcPts val="1600"/>
              </a:spcAft>
              <a:buNone/>
            </a:pPr>
            <a:r>
              <a:rPr lang="en-GB"/>
              <a:t>We then thought about what was precious to us and explained why.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5"/>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a:t>I am successful if… </a:t>
            </a:r>
            <a:endParaRPr/>
          </a:p>
        </p:txBody>
      </p:sp>
      <p:sp>
        <p:nvSpPr>
          <p:cNvPr id="76" name="Google Shape;76;p15"/>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412750" lvl="0" marL="457200" rtl="0" algn="l">
              <a:lnSpc>
                <a:spcPct val="100000"/>
              </a:lnSpc>
              <a:spcBef>
                <a:spcPts val="0"/>
              </a:spcBef>
              <a:spcAft>
                <a:spcPts val="0"/>
              </a:spcAft>
              <a:buClr>
                <a:srgbClr val="FFFFFF"/>
              </a:buClr>
              <a:buSzPts val="2900"/>
              <a:buChar char="●"/>
            </a:pPr>
            <a:r>
              <a:rPr lang="en-GB" sz="2900">
                <a:solidFill>
                  <a:srgbClr val="FFFFFF"/>
                </a:solidFill>
              </a:rPr>
              <a:t>I can predict what a character may be like from the details stated. </a:t>
            </a:r>
            <a:endParaRPr sz="2900">
              <a:solidFill>
                <a:srgbClr val="FFFFFF"/>
              </a:solidFill>
            </a:endParaRPr>
          </a:p>
          <a:p>
            <a:pPr indent="0" lvl="0" marL="0" rtl="0" algn="l">
              <a:spcBef>
                <a:spcPts val="4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6"/>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a:t>Key vocabulary </a:t>
            </a:r>
            <a:endParaRPr/>
          </a:p>
        </p:txBody>
      </p:sp>
      <p:sp>
        <p:nvSpPr>
          <p:cNvPr id="82" name="Google Shape;82;p16"/>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GB" sz="2200"/>
              <a:t>Yesterday, you were provided with details about the character from our new story. We discussed them and considered what kind of character they could be referring to. </a:t>
            </a:r>
            <a:endParaRPr sz="22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7"/>
          <p:cNvSpPr txBox="1"/>
          <p:nvPr>
            <p:ph idx="1" type="body"/>
          </p:nvPr>
        </p:nvSpPr>
        <p:spPr>
          <a:xfrm>
            <a:off x="387900" y="68525"/>
            <a:ext cx="8368200" cy="53328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GB" sz="2000">
                <a:solidFill>
                  <a:srgbClr val="FFFFFF"/>
                </a:solidFill>
              </a:rPr>
              <a:t>Intelligent </a:t>
            </a:r>
            <a:endParaRPr sz="2000">
              <a:solidFill>
                <a:srgbClr val="FFFFFF"/>
              </a:solidFill>
            </a:endParaRPr>
          </a:p>
          <a:p>
            <a:pPr indent="0" lvl="0" marL="0" rtl="0" algn="l">
              <a:lnSpc>
                <a:spcPct val="100000"/>
              </a:lnSpc>
              <a:spcBef>
                <a:spcPts val="0"/>
              </a:spcBef>
              <a:spcAft>
                <a:spcPts val="0"/>
              </a:spcAft>
              <a:buNone/>
            </a:pPr>
            <a:r>
              <a:t/>
            </a:r>
            <a:endParaRPr sz="2000">
              <a:solidFill>
                <a:srgbClr val="FFFFFF"/>
              </a:solidFill>
            </a:endParaRPr>
          </a:p>
          <a:p>
            <a:pPr indent="0" lvl="0" marL="0" rtl="0" algn="l">
              <a:lnSpc>
                <a:spcPct val="100000"/>
              </a:lnSpc>
              <a:spcBef>
                <a:spcPts val="0"/>
              </a:spcBef>
              <a:spcAft>
                <a:spcPts val="0"/>
              </a:spcAft>
              <a:buNone/>
            </a:pPr>
            <a:r>
              <a:rPr lang="en-GB" sz="2000">
                <a:solidFill>
                  <a:srgbClr val="FFFFFF"/>
                </a:solidFill>
              </a:rPr>
              <a:t>Felt himself to be an exceptional specimen. </a:t>
            </a:r>
            <a:endParaRPr sz="2000">
              <a:solidFill>
                <a:srgbClr val="FFFFFF"/>
              </a:solidFill>
            </a:endParaRPr>
          </a:p>
          <a:p>
            <a:pPr indent="0" lvl="0" marL="0" rtl="0" algn="l">
              <a:lnSpc>
                <a:spcPct val="100000"/>
              </a:lnSpc>
              <a:spcBef>
                <a:spcPts val="0"/>
              </a:spcBef>
              <a:spcAft>
                <a:spcPts val="0"/>
              </a:spcAft>
              <a:buNone/>
            </a:pPr>
            <a:r>
              <a:t/>
            </a:r>
            <a:endParaRPr sz="2000">
              <a:solidFill>
                <a:srgbClr val="FFFFFF"/>
              </a:solidFill>
            </a:endParaRPr>
          </a:p>
          <a:p>
            <a:pPr indent="0" lvl="0" marL="0" rtl="0" algn="l">
              <a:lnSpc>
                <a:spcPct val="100000"/>
              </a:lnSpc>
              <a:spcBef>
                <a:spcPts val="0"/>
              </a:spcBef>
              <a:spcAft>
                <a:spcPts val="0"/>
              </a:spcAft>
              <a:buNone/>
            </a:pPr>
            <a:r>
              <a:rPr lang="en-GB" sz="2000">
                <a:solidFill>
                  <a:srgbClr val="FFFFFF"/>
                </a:solidFill>
              </a:rPr>
              <a:t>Elegant </a:t>
            </a:r>
            <a:endParaRPr sz="2000">
              <a:solidFill>
                <a:srgbClr val="FFFFFF"/>
              </a:solidFill>
            </a:endParaRPr>
          </a:p>
          <a:p>
            <a:pPr indent="0" lvl="0" marL="0" rtl="0" algn="l">
              <a:lnSpc>
                <a:spcPct val="100000"/>
              </a:lnSpc>
              <a:spcBef>
                <a:spcPts val="0"/>
              </a:spcBef>
              <a:spcAft>
                <a:spcPts val="0"/>
              </a:spcAft>
              <a:buNone/>
            </a:pPr>
            <a:r>
              <a:t/>
            </a:r>
            <a:endParaRPr sz="2000">
              <a:solidFill>
                <a:srgbClr val="FFFFFF"/>
              </a:solidFill>
            </a:endParaRPr>
          </a:p>
          <a:p>
            <a:pPr indent="0" lvl="0" marL="0" rtl="0" algn="l">
              <a:lnSpc>
                <a:spcPct val="100000"/>
              </a:lnSpc>
              <a:spcBef>
                <a:spcPts val="0"/>
              </a:spcBef>
              <a:spcAft>
                <a:spcPts val="0"/>
              </a:spcAft>
              <a:buNone/>
            </a:pPr>
            <a:r>
              <a:rPr lang="en-GB" sz="2000">
                <a:solidFill>
                  <a:srgbClr val="FFFFFF"/>
                </a:solidFill>
              </a:rPr>
              <a:t>Extraordinary wardrobe </a:t>
            </a:r>
            <a:endParaRPr sz="2000">
              <a:solidFill>
                <a:srgbClr val="FFFFFF"/>
              </a:solidFill>
            </a:endParaRPr>
          </a:p>
          <a:p>
            <a:pPr indent="0" lvl="0" marL="0" rtl="0" algn="l">
              <a:lnSpc>
                <a:spcPct val="100000"/>
              </a:lnSpc>
              <a:spcBef>
                <a:spcPts val="0"/>
              </a:spcBef>
              <a:spcAft>
                <a:spcPts val="0"/>
              </a:spcAft>
              <a:buNone/>
            </a:pPr>
            <a:r>
              <a:t/>
            </a:r>
            <a:endParaRPr sz="2000">
              <a:solidFill>
                <a:srgbClr val="FFFFFF"/>
              </a:solidFill>
            </a:endParaRPr>
          </a:p>
          <a:p>
            <a:pPr indent="0" lvl="0" marL="0" rtl="0" algn="l">
              <a:lnSpc>
                <a:spcPct val="100000"/>
              </a:lnSpc>
              <a:spcBef>
                <a:spcPts val="0"/>
              </a:spcBef>
              <a:spcAft>
                <a:spcPts val="0"/>
              </a:spcAft>
              <a:buNone/>
            </a:pPr>
            <a:r>
              <a:rPr lang="en-GB" sz="2000">
                <a:solidFill>
                  <a:srgbClr val="FFFFFF"/>
                </a:solidFill>
              </a:rPr>
              <a:t>Handmade silk suits </a:t>
            </a:r>
            <a:endParaRPr sz="2000">
              <a:solidFill>
                <a:srgbClr val="FFFFFF"/>
              </a:solidFill>
            </a:endParaRPr>
          </a:p>
          <a:p>
            <a:pPr indent="0" lvl="0" marL="0" rtl="0" algn="l">
              <a:lnSpc>
                <a:spcPct val="100000"/>
              </a:lnSpc>
              <a:spcBef>
                <a:spcPts val="0"/>
              </a:spcBef>
              <a:spcAft>
                <a:spcPts val="0"/>
              </a:spcAft>
              <a:buNone/>
            </a:pPr>
            <a:r>
              <a:t/>
            </a:r>
            <a:endParaRPr sz="2000">
              <a:solidFill>
                <a:srgbClr val="FFFFFF"/>
              </a:solidFill>
            </a:endParaRPr>
          </a:p>
          <a:p>
            <a:pPr indent="0" lvl="0" marL="0" rtl="0" algn="l">
              <a:lnSpc>
                <a:spcPct val="100000"/>
              </a:lnSpc>
              <a:spcBef>
                <a:spcPts val="0"/>
              </a:spcBef>
              <a:spcAft>
                <a:spcPts val="0"/>
              </a:spcAft>
              <a:buNone/>
            </a:pPr>
            <a:r>
              <a:rPr lang="en-GB" sz="2000">
                <a:solidFill>
                  <a:srgbClr val="FFFFFF"/>
                </a:solidFill>
              </a:rPr>
              <a:t>Finest leather </a:t>
            </a:r>
            <a:endParaRPr sz="2000">
              <a:solidFill>
                <a:srgbClr val="FFFFFF"/>
              </a:solidFill>
            </a:endParaRPr>
          </a:p>
          <a:p>
            <a:pPr indent="0" lvl="0" marL="0" rtl="0" algn="l">
              <a:lnSpc>
                <a:spcPct val="100000"/>
              </a:lnSpc>
              <a:spcBef>
                <a:spcPts val="0"/>
              </a:spcBef>
              <a:spcAft>
                <a:spcPts val="0"/>
              </a:spcAft>
              <a:buNone/>
            </a:pPr>
            <a:r>
              <a:t/>
            </a:r>
            <a:endParaRPr sz="2000">
              <a:solidFill>
                <a:srgbClr val="FFFFFF"/>
              </a:solidFill>
            </a:endParaRPr>
          </a:p>
          <a:p>
            <a:pPr indent="0" lvl="0" marL="0" rtl="0" algn="l">
              <a:lnSpc>
                <a:spcPct val="100000"/>
              </a:lnSpc>
              <a:spcBef>
                <a:spcPts val="0"/>
              </a:spcBef>
              <a:spcAft>
                <a:spcPts val="0"/>
              </a:spcAft>
              <a:buNone/>
            </a:pPr>
            <a:r>
              <a:rPr lang="en-GB" sz="2000">
                <a:solidFill>
                  <a:srgbClr val="FFFFFF"/>
                </a:solidFill>
              </a:rPr>
              <a:t>Edward could see his own reflection in the glass and what a reflection it was! </a:t>
            </a:r>
            <a:endParaRPr sz="2000">
              <a:solidFill>
                <a:srgbClr val="FFFFFF"/>
              </a:solidFill>
            </a:endParaRPr>
          </a:p>
          <a:p>
            <a:pPr indent="0" lvl="0" marL="0" rtl="0" algn="l">
              <a:lnSpc>
                <a:spcPct val="100000"/>
              </a:lnSpc>
              <a:spcBef>
                <a:spcPts val="0"/>
              </a:spcBef>
              <a:spcAft>
                <a:spcPts val="0"/>
              </a:spcAft>
              <a:buNone/>
            </a:pPr>
            <a:r>
              <a:t/>
            </a:r>
            <a:endParaRPr sz="2000">
              <a:solidFill>
                <a:srgbClr val="FFFFFF"/>
              </a:solidFill>
            </a:endParaRPr>
          </a:p>
          <a:p>
            <a:pPr indent="0" lvl="0" marL="0" rtl="0" algn="l">
              <a:lnSpc>
                <a:spcPct val="100000"/>
              </a:lnSpc>
              <a:spcBef>
                <a:spcPts val="0"/>
              </a:spcBef>
              <a:spcAft>
                <a:spcPts val="0"/>
              </a:spcAft>
              <a:buNone/>
            </a:pPr>
            <a:r>
              <a:rPr lang="en-GB" sz="2000">
                <a:solidFill>
                  <a:srgbClr val="FFFFFF"/>
                </a:solidFill>
              </a:rPr>
              <a:t>He never ceased to be amazed at his own fineness</a:t>
            </a:r>
            <a:r>
              <a:rPr lang="en-GB" sz="2100">
                <a:solidFill>
                  <a:srgbClr val="FFFFFF"/>
                </a:solidFill>
              </a:rPr>
              <a:t>. </a:t>
            </a:r>
            <a:endParaRPr sz="2100">
              <a:solidFill>
                <a:srgbClr val="FFFFFF"/>
              </a:solidFill>
            </a:endParaRPr>
          </a:p>
          <a:p>
            <a:pPr indent="0" lvl="0" marL="0" rtl="0" algn="l">
              <a:spcBef>
                <a:spcPts val="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a:t>Match up the words to their correct meaning. </a:t>
            </a:r>
            <a:endParaRPr/>
          </a:p>
        </p:txBody>
      </p:sp>
      <p:pic>
        <p:nvPicPr>
          <p:cNvPr id="93" name="Google Shape;93;p18"/>
          <p:cNvPicPr preferRelativeResize="0"/>
          <p:nvPr/>
        </p:nvPicPr>
        <p:blipFill>
          <a:blip r:embed="rId3">
            <a:alphaModFix/>
          </a:blip>
          <a:stretch>
            <a:fillRect/>
          </a:stretch>
        </p:blipFill>
        <p:spPr>
          <a:xfrm>
            <a:off x="1067350" y="1559749"/>
            <a:ext cx="7009299" cy="25710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a:t>What do we now know?</a:t>
            </a:r>
            <a:endParaRPr/>
          </a:p>
        </p:txBody>
      </p:sp>
      <p:sp>
        <p:nvSpPr>
          <p:cNvPr id="99" name="Google Shape;99;p19"/>
          <p:cNvSpPr txBox="1"/>
          <p:nvPr>
            <p:ph idx="1" type="body"/>
          </p:nvPr>
        </p:nvSpPr>
        <p:spPr>
          <a:xfrm>
            <a:off x="387900" y="1489824"/>
            <a:ext cx="8368200" cy="3078900"/>
          </a:xfrm>
          <a:prstGeom prst="rect">
            <a:avLst/>
          </a:prstGeom>
        </p:spPr>
        <p:txBody>
          <a:bodyPr anchorCtr="0" anchor="t" bIns="91425" lIns="91425" spcFirstLastPara="1" rIns="91425" wrap="square" tIns="91425">
            <a:noAutofit/>
          </a:bodyPr>
          <a:lstStyle/>
          <a:p>
            <a:pPr indent="-368300" lvl="0" marL="457200" rtl="0" algn="l">
              <a:spcBef>
                <a:spcPts val="0"/>
              </a:spcBef>
              <a:spcAft>
                <a:spcPts val="0"/>
              </a:spcAft>
              <a:buSzPts val="2200"/>
              <a:buChar char="●"/>
            </a:pPr>
            <a:r>
              <a:rPr lang="en-GB" sz="2200"/>
              <a:t>The main character in our story could be called Edward </a:t>
            </a:r>
            <a:endParaRPr sz="2200"/>
          </a:p>
          <a:p>
            <a:pPr indent="-368300" lvl="0" marL="457200" rtl="0" algn="l">
              <a:spcBef>
                <a:spcPts val="0"/>
              </a:spcBef>
              <a:spcAft>
                <a:spcPts val="0"/>
              </a:spcAft>
              <a:buSzPts val="2200"/>
              <a:buChar char="●"/>
            </a:pPr>
            <a:r>
              <a:rPr lang="en-GB" sz="2200"/>
              <a:t>He wears fancy clothes and could be posh </a:t>
            </a:r>
            <a:endParaRPr sz="2200"/>
          </a:p>
          <a:p>
            <a:pPr indent="-368300" lvl="0" marL="457200" rtl="0" algn="l">
              <a:spcBef>
                <a:spcPts val="0"/>
              </a:spcBef>
              <a:spcAft>
                <a:spcPts val="0"/>
              </a:spcAft>
              <a:buSzPts val="2200"/>
              <a:buChar char="●"/>
            </a:pPr>
            <a:r>
              <a:rPr lang="en-GB" sz="2200"/>
              <a:t>He thinks he is very attractive and enjoys looking at himself</a:t>
            </a:r>
            <a:endParaRPr sz="2200"/>
          </a:p>
          <a:p>
            <a:pPr indent="0" lvl="0" marL="0" rtl="0" algn="l">
              <a:spcBef>
                <a:spcPts val="1600"/>
              </a:spcBef>
              <a:spcAft>
                <a:spcPts val="0"/>
              </a:spcAft>
              <a:buNone/>
            </a:pPr>
            <a:r>
              <a:t/>
            </a:r>
            <a:endParaRPr sz="2200"/>
          </a:p>
          <a:p>
            <a:pPr indent="0" lvl="0" marL="0" rtl="0" algn="l">
              <a:spcBef>
                <a:spcPts val="1600"/>
              </a:spcBef>
              <a:spcAft>
                <a:spcPts val="1600"/>
              </a:spcAft>
              <a:buNone/>
            </a:pPr>
            <a:r>
              <a:rPr lang="en-GB" sz="2200"/>
              <a:t>What does this reveal in terms of his character? Do we think Edward is a good character or a bad character?</a:t>
            </a:r>
            <a:endParaRPr sz="2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387900" y="112000"/>
            <a:ext cx="8368200" cy="695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a:t>Read the following clues about Edward. </a:t>
            </a:r>
            <a:endParaRPr/>
          </a:p>
        </p:txBody>
      </p:sp>
      <p:sp>
        <p:nvSpPr>
          <p:cNvPr id="105" name="Google Shape;105;p20"/>
          <p:cNvSpPr txBox="1"/>
          <p:nvPr>
            <p:ph idx="1" type="body"/>
          </p:nvPr>
        </p:nvSpPr>
        <p:spPr>
          <a:xfrm>
            <a:off x="387900" y="807100"/>
            <a:ext cx="8368200" cy="4102200"/>
          </a:xfrm>
          <a:prstGeom prst="rect">
            <a:avLst/>
          </a:prstGeom>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GB" sz="1900">
                <a:latin typeface="Roboto Slab"/>
                <a:ea typeface="Roboto Slab"/>
                <a:cs typeface="Roboto Slab"/>
                <a:sym typeface="Roboto Slab"/>
              </a:rPr>
              <a:t>Think about which words or sentences are describing his outward appearance and write them around an outline of a person. Then think about what the clues make you think his personality is like. Write your own words on the inside to show what you think he might be like. </a:t>
            </a:r>
            <a:endParaRPr sz="700"/>
          </a:p>
        </p:txBody>
      </p:sp>
      <p:pic>
        <p:nvPicPr>
          <p:cNvPr id="106" name="Google Shape;106;p20"/>
          <p:cNvPicPr preferRelativeResize="0"/>
          <p:nvPr/>
        </p:nvPicPr>
        <p:blipFill>
          <a:blip r:embed="rId3">
            <a:alphaModFix/>
          </a:blip>
          <a:stretch>
            <a:fillRect/>
          </a:stretch>
        </p:blipFill>
        <p:spPr>
          <a:xfrm>
            <a:off x="569500" y="2179400"/>
            <a:ext cx="4630902" cy="2677326"/>
          </a:xfrm>
          <a:prstGeom prst="rect">
            <a:avLst/>
          </a:prstGeom>
          <a:noFill/>
          <a:ln>
            <a:noFill/>
          </a:ln>
        </p:spPr>
      </p:pic>
      <p:pic>
        <p:nvPicPr>
          <p:cNvPr id="107" name="Google Shape;107;p20"/>
          <p:cNvPicPr preferRelativeResize="0"/>
          <p:nvPr/>
        </p:nvPicPr>
        <p:blipFill rotWithShape="1">
          <a:blip r:embed="rId4">
            <a:alphaModFix/>
          </a:blip>
          <a:srcRect b="8991" l="17587" r="16760" t="0"/>
          <a:stretch/>
        </p:blipFill>
        <p:spPr>
          <a:xfrm>
            <a:off x="5755075" y="2203262"/>
            <a:ext cx="1467899" cy="2629601"/>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21"/>
          <p:cNvSpPr txBox="1"/>
          <p:nvPr>
            <p:ph type="title"/>
          </p:nvPr>
        </p:nvSpPr>
        <p:spPr>
          <a:xfrm>
            <a:off x="387900" y="458025"/>
            <a:ext cx="8368200" cy="6861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GB"/>
              <a:t>Then write your own prediction. </a:t>
            </a:r>
            <a:endParaRPr/>
          </a:p>
        </p:txBody>
      </p:sp>
      <p:sp>
        <p:nvSpPr>
          <p:cNvPr id="113" name="Google Shape;113;p21"/>
          <p:cNvSpPr txBox="1"/>
          <p:nvPr>
            <p:ph idx="1" type="body"/>
          </p:nvPr>
        </p:nvSpPr>
        <p:spPr>
          <a:xfrm>
            <a:off x="387900" y="1311925"/>
            <a:ext cx="8368200" cy="3256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Thinking about the clues we have read, you must now predict what Edward is like. Is he kind? Does he seem like a good friend? Does he seem caring? Modest? </a:t>
            </a:r>
            <a:endParaRPr/>
          </a:p>
          <a:p>
            <a:pPr indent="0" lvl="0" marL="0" rtl="0" algn="l">
              <a:spcBef>
                <a:spcPts val="1600"/>
              </a:spcBef>
              <a:spcAft>
                <a:spcPts val="0"/>
              </a:spcAft>
              <a:buNone/>
            </a:pPr>
            <a:r>
              <a:t/>
            </a:r>
            <a:endParaRPr/>
          </a:p>
          <a:p>
            <a:pPr indent="0" lvl="0" marL="0" rtl="0" algn="l">
              <a:spcBef>
                <a:spcPts val="1600"/>
              </a:spcBef>
              <a:spcAft>
                <a:spcPts val="0"/>
              </a:spcAft>
              <a:buNone/>
            </a:pPr>
            <a:r>
              <a:rPr lang="en-GB"/>
              <a:t>Write a paragraph explaining what you think Edward is like, using evidence from the clues provided to justify your answers. </a:t>
            </a:r>
            <a:endParaRPr/>
          </a:p>
          <a:p>
            <a:pPr indent="0" lvl="0" marL="0" rtl="0" algn="l">
              <a:spcBef>
                <a:spcPts val="1600"/>
              </a:spcBef>
              <a:spcAft>
                <a:spcPts val="1600"/>
              </a:spcAft>
              <a:buNone/>
            </a:pPr>
            <a:r>
              <a:rPr lang="en-GB"/>
              <a:t>For example, I think Edward is not a very nice character as he seems very vain and is not kind to others. An example of this is that ‘he is not interested in what people had to say’, as that makes him appear to be unkind and unthoughtful.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