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4" r:id="rId4"/>
    <p:sldId id="256" r:id="rId5"/>
    <p:sldId id="257" r:id="rId6"/>
    <p:sldId id="258" r:id="rId7"/>
    <p:sldId id="265"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8C26-EEBC-489A-8FB3-911CD23605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4DDEE75-2ECD-4EA4-AB22-BD50C3B431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15D964-D1EE-4F83-AD33-B37667D0CDF1}"/>
              </a:ext>
            </a:extLst>
          </p:cNvPr>
          <p:cNvSpPr>
            <a:spLocks noGrp="1"/>
          </p:cNvSpPr>
          <p:nvPr>
            <p:ph type="dt" sz="half" idx="10"/>
          </p:nvPr>
        </p:nvSpPr>
        <p:spPr/>
        <p:txBody>
          <a:bodyPr/>
          <a:lstStyle/>
          <a:p>
            <a:fld id="{257FE650-B757-4D6D-BA13-BAE4CBFCB38E}" type="datetimeFigureOut">
              <a:rPr lang="en-GB" smtClean="0"/>
              <a:t>19/01/2021</a:t>
            </a:fld>
            <a:endParaRPr lang="en-GB"/>
          </a:p>
        </p:txBody>
      </p:sp>
      <p:sp>
        <p:nvSpPr>
          <p:cNvPr id="5" name="Footer Placeholder 4">
            <a:extLst>
              <a:ext uri="{FF2B5EF4-FFF2-40B4-BE49-F238E27FC236}">
                <a16:creationId xmlns:a16="http://schemas.microsoft.com/office/drawing/2014/main" id="{E0E13693-2000-4643-B244-7E0603B5C2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42F920-B105-4540-A525-D922E3FB0B1B}"/>
              </a:ext>
            </a:extLst>
          </p:cNvPr>
          <p:cNvSpPr>
            <a:spLocks noGrp="1"/>
          </p:cNvSpPr>
          <p:nvPr>
            <p:ph type="sldNum" sz="quarter" idx="12"/>
          </p:nvPr>
        </p:nvSpPr>
        <p:spPr/>
        <p:txBody>
          <a:bodyPr/>
          <a:lstStyle/>
          <a:p>
            <a:fld id="{2C847B86-A43E-4FAB-A8E4-0EA717DD1D9C}" type="slidenum">
              <a:rPr lang="en-GB" smtClean="0"/>
              <a:t>‹#›</a:t>
            </a:fld>
            <a:endParaRPr lang="en-GB"/>
          </a:p>
        </p:txBody>
      </p:sp>
    </p:spTree>
    <p:extLst>
      <p:ext uri="{BB962C8B-B14F-4D97-AF65-F5344CB8AC3E}">
        <p14:creationId xmlns:p14="http://schemas.microsoft.com/office/powerpoint/2010/main" val="1857108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8A38-4C20-43FA-A2BD-3C7A1AE9BA4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C3F36D4-45FF-4A0C-BEE6-8138EF59B6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15AF88-3894-4E52-A452-71CB4F7C3898}"/>
              </a:ext>
            </a:extLst>
          </p:cNvPr>
          <p:cNvSpPr>
            <a:spLocks noGrp="1"/>
          </p:cNvSpPr>
          <p:nvPr>
            <p:ph type="dt" sz="half" idx="10"/>
          </p:nvPr>
        </p:nvSpPr>
        <p:spPr/>
        <p:txBody>
          <a:bodyPr/>
          <a:lstStyle/>
          <a:p>
            <a:fld id="{257FE650-B757-4D6D-BA13-BAE4CBFCB38E}" type="datetimeFigureOut">
              <a:rPr lang="en-GB" smtClean="0"/>
              <a:t>19/01/2021</a:t>
            </a:fld>
            <a:endParaRPr lang="en-GB"/>
          </a:p>
        </p:txBody>
      </p:sp>
      <p:sp>
        <p:nvSpPr>
          <p:cNvPr id="5" name="Footer Placeholder 4">
            <a:extLst>
              <a:ext uri="{FF2B5EF4-FFF2-40B4-BE49-F238E27FC236}">
                <a16:creationId xmlns:a16="http://schemas.microsoft.com/office/drawing/2014/main" id="{29502CBF-E7AA-48AF-9A16-C93FEC19F8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2DFA73-41E5-4424-96BB-A1161FD9F5C4}"/>
              </a:ext>
            </a:extLst>
          </p:cNvPr>
          <p:cNvSpPr>
            <a:spLocks noGrp="1"/>
          </p:cNvSpPr>
          <p:nvPr>
            <p:ph type="sldNum" sz="quarter" idx="12"/>
          </p:nvPr>
        </p:nvSpPr>
        <p:spPr/>
        <p:txBody>
          <a:bodyPr/>
          <a:lstStyle/>
          <a:p>
            <a:fld id="{2C847B86-A43E-4FAB-A8E4-0EA717DD1D9C}" type="slidenum">
              <a:rPr lang="en-GB" smtClean="0"/>
              <a:t>‹#›</a:t>
            </a:fld>
            <a:endParaRPr lang="en-GB"/>
          </a:p>
        </p:txBody>
      </p:sp>
    </p:spTree>
    <p:extLst>
      <p:ext uri="{BB962C8B-B14F-4D97-AF65-F5344CB8AC3E}">
        <p14:creationId xmlns:p14="http://schemas.microsoft.com/office/powerpoint/2010/main" val="3238094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285D69-630D-4B7B-A3E4-43DD945808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7FAB5A-49A1-4E55-A489-1613662CB2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40BEE3-F818-444C-9CD3-BD0E803C8312}"/>
              </a:ext>
            </a:extLst>
          </p:cNvPr>
          <p:cNvSpPr>
            <a:spLocks noGrp="1"/>
          </p:cNvSpPr>
          <p:nvPr>
            <p:ph type="dt" sz="half" idx="10"/>
          </p:nvPr>
        </p:nvSpPr>
        <p:spPr/>
        <p:txBody>
          <a:bodyPr/>
          <a:lstStyle/>
          <a:p>
            <a:fld id="{257FE650-B757-4D6D-BA13-BAE4CBFCB38E}" type="datetimeFigureOut">
              <a:rPr lang="en-GB" smtClean="0"/>
              <a:t>19/01/2021</a:t>
            </a:fld>
            <a:endParaRPr lang="en-GB"/>
          </a:p>
        </p:txBody>
      </p:sp>
      <p:sp>
        <p:nvSpPr>
          <p:cNvPr id="5" name="Footer Placeholder 4">
            <a:extLst>
              <a:ext uri="{FF2B5EF4-FFF2-40B4-BE49-F238E27FC236}">
                <a16:creationId xmlns:a16="http://schemas.microsoft.com/office/drawing/2014/main" id="{8D2BC926-DEA3-415E-A090-3EF8F01260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3EBBED-3D92-4A4C-9635-4B325E63147A}"/>
              </a:ext>
            </a:extLst>
          </p:cNvPr>
          <p:cNvSpPr>
            <a:spLocks noGrp="1"/>
          </p:cNvSpPr>
          <p:nvPr>
            <p:ph type="sldNum" sz="quarter" idx="12"/>
          </p:nvPr>
        </p:nvSpPr>
        <p:spPr/>
        <p:txBody>
          <a:bodyPr/>
          <a:lstStyle/>
          <a:p>
            <a:fld id="{2C847B86-A43E-4FAB-A8E4-0EA717DD1D9C}" type="slidenum">
              <a:rPr lang="en-GB" smtClean="0"/>
              <a:t>‹#›</a:t>
            </a:fld>
            <a:endParaRPr lang="en-GB"/>
          </a:p>
        </p:txBody>
      </p:sp>
    </p:spTree>
    <p:extLst>
      <p:ext uri="{BB962C8B-B14F-4D97-AF65-F5344CB8AC3E}">
        <p14:creationId xmlns:p14="http://schemas.microsoft.com/office/powerpoint/2010/main" val="156049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0774C-2262-451D-900E-7B107375BD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405F3E-EDE7-48D9-B433-0E57C8EB0D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A7A3AF-91E0-4BC3-8C80-DDE39BDD9B47}"/>
              </a:ext>
            </a:extLst>
          </p:cNvPr>
          <p:cNvSpPr>
            <a:spLocks noGrp="1"/>
          </p:cNvSpPr>
          <p:nvPr>
            <p:ph type="dt" sz="half" idx="10"/>
          </p:nvPr>
        </p:nvSpPr>
        <p:spPr/>
        <p:txBody>
          <a:bodyPr/>
          <a:lstStyle/>
          <a:p>
            <a:fld id="{257FE650-B757-4D6D-BA13-BAE4CBFCB38E}" type="datetimeFigureOut">
              <a:rPr lang="en-GB" smtClean="0"/>
              <a:t>19/01/2021</a:t>
            </a:fld>
            <a:endParaRPr lang="en-GB"/>
          </a:p>
        </p:txBody>
      </p:sp>
      <p:sp>
        <p:nvSpPr>
          <p:cNvPr id="5" name="Footer Placeholder 4">
            <a:extLst>
              <a:ext uri="{FF2B5EF4-FFF2-40B4-BE49-F238E27FC236}">
                <a16:creationId xmlns:a16="http://schemas.microsoft.com/office/drawing/2014/main" id="{9ED053B7-EDF0-4A8F-B660-F250916E73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3CD359-9A32-4883-BBEB-73C137067576}"/>
              </a:ext>
            </a:extLst>
          </p:cNvPr>
          <p:cNvSpPr>
            <a:spLocks noGrp="1"/>
          </p:cNvSpPr>
          <p:nvPr>
            <p:ph type="sldNum" sz="quarter" idx="12"/>
          </p:nvPr>
        </p:nvSpPr>
        <p:spPr/>
        <p:txBody>
          <a:bodyPr/>
          <a:lstStyle/>
          <a:p>
            <a:fld id="{2C847B86-A43E-4FAB-A8E4-0EA717DD1D9C}" type="slidenum">
              <a:rPr lang="en-GB" smtClean="0"/>
              <a:t>‹#›</a:t>
            </a:fld>
            <a:endParaRPr lang="en-GB"/>
          </a:p>
        </p:txBody>
      </p:sp>
    </p:spTree>
    <p:extLst>
      <p:ext uri="{BB962C8B-B14F-4D97-AF65-F5344CB8AC3E}">
        <p14:creationId xmlns:p14="http://schemas.microsoft.com/office/powerpoint/2010/main" val="165379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4A7D5-1424-4ACF-BCDA-99B0A5FC92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86C6825-FED5-4060-8B75-EFFD33C966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3ACD44-ADA4-482D-9D59-78307369AACA}"/>
              </a:ext>
            </a:extLst>
          </p:cNvPr>
          <p:cNvSpPr>
            <a:spLocks noGrp="1"/>
          </p:cNvSpPr>
          <p:nvPr>
            <p:ph type="dt" sz="half" idx="10"/>
          </p:nvPr>
        </p:nvSpPr>
        <p:spPr/>
        <p:txBody>
          <a:bodyPr/>
          <a:lstStyle/>
          <a:p>
            <a:fld id="{257FE650-B757-4D6D-BA13-BAE4CBFCB38E}" type="datetimeFigureOut">
              <a:rPr lang="en-GB" smtClean="0"/>
              <a:t>19/01/2021</a:t>
            </a:fld>
            <a:endParaRPr lang="en-GB"/>
          </a:p>
        </p:txBody>
      </p:sp>
      <p:sp>
        <p:nvSpPr>
          <p:cNvPr id="5" name="Footer Placeholder 4">
            <a:extLst>
              <a:ext uri="{FF2B5EF4-FFF2-40B4-BE49-F238E27FC236}">
                <a16:creationId xmlns:a16="http://schemas.microsoft.com/office/drawing/2014/main" id="{36FF5A89-9876-4AE0-9A64-A2EDAAA810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8F8ACD-2C39-49EA-B454-3EE3EFB62299}"/>
              </a:ext>
            </a:extLst>
          </p:cNvPr>
          <p:cNvSpPr>
            <a:spLocks noGrp="1"/>
          </p:cNvSpPr>
          <p:nvPr>
            <p:ph type="sldNum" sz="quarter" idx="12"/>
          </p:nvPr>
        </p:nvSpPr>
        <p:spPr/>
        <p:txBody>
          <a:bodyPr/>
          <a:lstStyle/>
          <a:p>
            <a:fld id="{2C847B86-A43E-4FAB-A8E4-0EA717DD1D9C}" type="slidenum">
              <a:rPr lang="en-GB" smtClean="0"/>
              <a:t>‹#›</a:t>
            </a:fld>
            <a:endParaRPr lang="en-GB"/>
          </a:p>
        </p:txBody>
      </p:sp>
    </p:spTree>
    <p:extLst>
      <p:ext uri="{BB962C8B-B14F-4D97-AF65-F5344CB8AC3E}">
        <p14:creationId xmlns:p14="http://schemas.microsoft.com/office/powerpoint/2010/main" val="1622646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B6315-4AEE-476F-B39F-8B0BC7E96F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315FFE-535C-4B80-801C-36640D96F3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2CA3E77-652C-4CF2-908A-F6C95A85B0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CE1DC79-7C20-47B5-A1F4-DFD81B5C7539}"/>
              </a:ext>
            </a:extLst>
          </p:cNvPr>
          <p:cNvSpPr>
            <a:spLocks noGrp="1"/>
          </p:cNvSpPr>
          <p:nvPr>
            <p:ph type="dt" sz="half" idx="10"/>
          </p:nvPr>
        </p:nvSpPr>
        <p:spPr/>
        <p:txBody>
          <a:bodyPr/>
          <a:lstStyle/>
          <a:p>
            <a:fld id="{257FE650-B757-4D6D-BA13-BAE4CBFCB38E}" type="datetimeFigureOut">
              <a:rPr lang="en-GB" smtClean="0"/>
              <a:t>19/01/2021</a:t>
            </a:fld>
            <a:endParaRPr lang="en-GB"/>
          </a:p>
        </p:txBody>
      </p:sp>
      <p:sp>
        <p:nvSpPr>
          <p:cNvPr id="6" name="Footer Placeholder 5">
            <a:extLst>
              <a:ext uri="{FF2B5EF4-FFF2-40B4-BE49-F238E27FC236}">
                <a16:creationId xmlns:a16="http://schemas.microsoft.com/office/drawing/2014/main" id="{E4110E33-D176-4341-A661-EDA54BDDF9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55FC54-593F-489A-B9D6-5C5BBDF60559}"/>
              </a:ext>
            </a:extLst>
          </p:cNvPr>
          <p:cNvSpPr>
            <a:spLocks noGrp="1"/>
          </p:cNvSpPr>
          <p:nvPr>
            <p:ph type="sldNum" sz="quarter" idx="12"/>
          </p:nvPr>
        </p:nvSpPr>
        <p:spPr/>
        <p:txBody>
          <a:bodyPr/>
          <a:lstStyle/>
          <a:p>
            <a:fld id="{2C847B86-A43E-4FAB-A8E4-0EA717DD1D9C}" type="slidenum">
              <a:rPr lang="en-GB" smtClean="0"/>
              <a:t>‹#›</a:t>
            </a:fld>
            <a:endParaRPr lang="en-GB"/>
          </a:p>
        </p:txBody>
      </p:sp>
    </p:spTree>
    <p:extLst>
      <p:ext uri="{BB962C8B-B14F-4D97-AF65-F5344CB8AC3E}">
        <p14:creationId xmlns:p14="http://schemas.microsoft.com/office/powerpoint/2010/main" val="466435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A4F89-D458-46E2-80BA-1A274EFDA5F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D0FC92-71CC-4B39-995E-406EBD4D9E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49D6FB-360C-4F4A-BEBD-DE0E03D8D8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F52957-2D2F-4CCE-8AAC-4C8C9838DC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44631C-71A5-4638-BAE0-42DCF311A4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9B6D604-2C61-4D06-AB13-F3A15C752A57}"/>
              </a:ext>
            </a:extLst>
          </p:cNvPr>
          <p:cNvSpPr>
            <a:spLocks noGrp="1"/>
          </p:cNvSpPr>
          <p:nvPr>
            <p:ph type="dt" sz="half" idx="10"/>
          </p:nvPr>
        </p:nvSpPr>
        <p:spPr/>
        <p:txBody>
          <a:bodyPr/>
          <a:lstStyle/>
          <a:p>
            <a:fld id="{257FE650-B757-4D6D-BA13-BAE4CBFCB38E}" type="datetimeFigureOut">
              <a:rPr lang="en-GB" smtClean="0"/>
              <a:t>19/01/2021</a:t>
            </a:fld>
            <a:endParaRPr lang="en-GB"/>
          </a:p>
        </p:txBody>
      </p:sp>
      <p:sp>
        <p:nvSpPr>
          <p:cNvPr id="8" name="Footer Placeholder 7">
            <a:extLst>
              <a:ext uri="{FF2B5EF4-FFF2-40B4-BE49-F238E27FC236}">
                <a16:creationId xmlns:a16="http://schemas.microsoft.com/office/drawing/2014/main" id="{DA4F7FAC-4AF8-413D-956F-F025FA1A9A3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201B408-D978-47DB-97CB-0E62F0824F89}"/>
              </a:ext>
            </a:extLst>
          </p:cNvPr>
          <p:cNvSpPr>
            <a:spLocks noGrp="1"/>
          </p:cNvSpPr>
          <p:nvPr>
            <p:ph type="sldNum" sz="quarter" idx="12"/>
          </p:nvPr>
        </p:nvSpPr>
        <p:spPr/>
        <p:txBody>
          <a:bodyPr/>
          <a:lstStyle/>
          <a:p>
            <a:fld id="{2C847B86-A43E-4FAB-A8E4-0EA717DD1D9C}" type="slidenum">
              <a:rPr lang="en-GB" smtClean="0"/>
              <a:t>‹#›</a:t>
            </a:fld>
            <a:endParaRPr lang="en-GB"/>
          </a:p>
        </p:txBody>
      </p:sp>
    </p:spTree>
    <p:extLst>
      <p:ext uri="{BB962C8B-B14F-4D97-AF65-F5344CB8AC3E}">
        <p14:creationId xmlns:p14="http://schemas.microsoft.com/office/powerpoint/2010/main" val="1969431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2B9C-B466-4936-80D6-9168880EBD9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D79751-66C8-467D-898F-0BA20355364A}"/>
              </a:ext>
            </a:extLst>
          </p:cNvPr>
          <p:cNvSpPr>
            <a:spLocks noGrp="1"/>
          </p:cNvSpPr>
          <p:nvPr>
            <p:ph type="dt" sz="half" idx="10"/>
          </p:nvPr>
        </p:nvSpPr>
        <p:spPr/>
        <p:txBody>
          <a:bodyPr/>
          <a:lstStyle/>
          <a:p>
            <a:fld id="{257FE650-B757-4D6D-BA13-BAE4CBFCB38E}" type="datetimeFigureOut">
              <a:rPr lang="en-GB" smtClean="0"/>
              <a:t>19/01/2021</a:t>
            </a:fld>
            <a:endParaRPr lang="en-GB"/>
          </a:p>
        </p:txBody>
      </p:sp>
      <p:sp>
        <p:nvSpPr>
          <p:cNvPr id="4" name="Footer Placeholder 3">
            <a:extLst>
              <a:ext uri="{FF2B5EF4-FFF2-40B4-BE49-F238E27FC236}">
                <a16:creationId xmlns:a16="http://schemas.microsoft.com/office/drawing/2014/main" id="{EFB4BC7A-E8F1-4363-BE62-D6C0CC9965F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D5CABE0-82A9-4B43-9AA7-46ADF8271661}"/>
              </a:ext>
            </a:extLst>
          </p:cNvPr>
          <p:cNvSpPr>
            <a:spLocks noGrp="1"/>
          </p:cNvSpPr>
          <p:nvPr>
            <p:ph type="sldNum" sz="quarter" idx="12"/>
          </p:nvPr>
        </p:nvSpPr>
        <p:spPr/>
        <p:txBody>
          <a:bodyPr/>
          <a:lstStyle/>
          <a:p>
            <a:fld id="{2C847B86-A43E-4FAB-A8E4-0EA717DD1D9C}" type="slidenum">
              <a:rPr lang="en-GB" smtClean="0"/>
              <a:t>‹#›</a:t>
            </a:fld>
            <a:endParaRPr lang="en-GB"/>
          </a:p>
        </p:txBody>
      </p:sp>
    </p:spTree>
    <p:extLst>
      <p:ext uri="{BB962C8B-B14F-4D97-AF65-F5344CB8AC3E}">
        <p14:creationId xmlns:p14="http://schemas.microsoft.com/office/powerpoint/2010/main" val="3180934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646188-5010-4F08-8D70-21DC81C9CB6D}"/>
              </a:ext>
            </a:extLst>
          </p:cNvPr>
          <p:cNvSpPr>
            <a:spLocks noGrp="1"/>
          </p:cNvSpPr>
          <p:nvPr>
            <p:ph type="dt" sz="half" idx="10"/>
          </p:nvPr>
        </p:nvSpPr>
        <p:spPr/>
        <p:txBody>
          <a:bodyPr/>
          <a:lstStyle/>
          <a:p>
            <a:fld id="{257FE650-B757-4D6D-BA13-BAE4CBFCB38E}" type="datetimeFigureOut">
              <a:rPr lang="en-GB" smtClean="0"/>
              <a:t>19/01/2021</a:t>
            </a:fld>
            <a:endParaRPr lang="en-GB"/>
          </a:p>
        </p:txBody>
      </p:sp>
      <p:sp>
        <p:nvSpPr>
          <p:cNvPr id="3" name="Footer Placeholder 2">
            <a:extLst>
              <a:ext uri="{FF2B5EF4-FFF2-40B4-BE49-F238E27FC236}">
                <a16:creationId xmlns:a16="http://schemas.microsoft.com/office/drawing/2014/main" id="{B8079E43-46C7-4A4D-A0A6-BC3C6688F4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4A474CB-C641-4D76-A156-E1C0CF56FA32}"/>
              </a:ext>
            </a:extLst>
          </p:cNvPr>
          <p:cNvSpPr>
            <a:spLocks noGrp="1"/>
          </p:cNvSpPr>
          <p:nvPr>
            <p:ph type="sldNum" sz="quarter" idx="12"/>
          </p:nvPr>
        </p:nvSpPr>
        <p:spPr/>
        <p:txBody>
          <a:bodyPr/>
          <a:lstStyle/>
          <a:p>
            <a:fld id="{2C847B86-A43E-4FAB-A8E4-0EA717DD1D9C}" type="slidenum">
              <a:rPr lang="en-GB" smtClean="0"/>
              <a:t>‹#›</a:t>
            </a:fld>
            <a:endParaRPr lang="en-GB"/>
          </a:p>
        </p:txBody>
      </p:sp>
    </p:spTree>
    <p:extLst>
      <p:ext uri="{BB962C8B-B14F-4D97-AF65-F5344CB8AC3E}">
        <p14:creationId xmlns:p14="http://schemas.microsoft.com/office/powerpoint/2010/main" val="2848880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7176F-E84D-4C72-8477-4C722189FE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D11ADA8-62F1-4DC2-81D3-5179ED6FAF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4E67FE-9ED8-4A20-B465-D423DF70FF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03EBCE-0B57-4962-AC7F-7AF78A0AA2CD}"/>
              </a:ext>
            </a:extLst>
          </p:cNvPr>
          <p:cNvSpPr>
            <a:spLocks noGrp="1"/>
          </p:cNvSpPr>
          <p:nvPr>
            <p:ph type="dt" sz="half" idx="10"/>
          </p:nvPr>
        </p:nvSpPr>
        <p:spPr/>
        <p:txBody>
          <a:bodyPr/>
          <a:lstStyle/>
          <a:p>
            <a:fld id="{257FE650-B757-4D6D-BA13-BAE4CBFCB38E}" type="datetimeFigureOut">
              <a:rPr lang="en-GB" smtClean="0"/>
              <a:t>19/01/2021</a:t>
            </a:fld>
            <a:endParaRPr lang="en-GB"/>
          </a:p>
        </p:txBody>
      </p:sp>
      <p:sp>
        <p:nvSpPr>
          <p:cNvPr id="6" name="Footer Placeholder 5">
            <a:extLst>
              <a:ext uri="{FF2B5EF4-FFF2-40B4-BE49-F238E27FC236}">
                <a16:creationId xmlns:a16="http://schemas.microsoft.com/office/drawing/2014/main" id="{58EDE275-72DE-446E-9A85-7499FCDB69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BAA8FFE-0930-4D84-AFC2-E4F0429BFEE9}"/>
              </a:ext>
            </a:extLst>
          </p:cNvPr>
          <p:cNvSpPr>
            <a:spLocks noGrp="1"/>
          </p:cNvSpPr>
          <p:nvPr>
            <p:ph type="sldNum" sz="quarter" idx="12"/>
          </p:nvPr>
        </p:nvSpPr>
        <p:spPr/>
        <p:txBody>
          <a:bodyPr/>
          <a:lstStyle/>
          <a:p>
            <a:fld id="{2C847B86-A43E-4FAB-A8E4-0EA717DD1D9C}" type="slidenum">
              <a:rPr lang="en-GB" smtClean="0"/>
              <a:t>‹#›</a:t>
            </a:fld>
            <a:endParaRPr lang="en-GB"/>
          </a:p>
        </p:txBody>
      </p:sp>
    </p:spTree>
    <p:extLst>
      <p:ext uri="{BB962C8B-B14F-4D97-AF65-F5344CB8AC3E}">
        <p14:creationId xmlns:p14="http://schemas.microsoft.com/office/powerpoint/2010/main" val="3315397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D649-A68C-41E9-8712-7A42B2AE7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A01E99-F978-4741-95C4-F86A87D627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1AAE09-2887-4917-8F58-0BD821BEFB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5D601B-5046-4A5F-A03A-054EA188D144}"/>
              </a:ext>
            </a:extLst>
          </p:cNvPr>
          <p:cNvSpPr>
            <a:spLocks noGrp="1"/>
          </p:cNvSpPr>
          <p:nvPr>
            <p:ph type="dt" sz="half" idx="10"/>
          </p:nvPr>
        </p:nvSpPr>
        <p:spPr/>
        <p:txBody>
          <a:bodyPr/>
          <a:lstStyle/>
          <a:p>
            <a:fld id="{257FE650-B757-4D6D-BA13-BAE4CBFCB38E}" type="datetimeFigureOut">
              <a:rPr lang="en-GB" smtClean="0"/>
              <a:t>19/01/2021</a:t>
            </a:fld>
            <a:endParaRPr lang="en-GB"/>
          </a:p>
        </p:txBody>
      </p:sp>
      <p:sp>
        <p:nvSpPr>
          <p:cNvPr id="6" name="Footer Placeholder 5">
            <a:extLst>
              <a:ext uri="{FF2B5EF4-FFF2-40B4-BE49-F238E27FC236}">
                <a16:creationId xmlns:a16="http://schemas.microsoft.com/office/drawing/2014/main" id="{5EFFB903-D26F-4684-9795-1CB569B29C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C6C7D4-3E15-4E0E-AED7-5B67AD509921}"/>
              </a:ext>
            </a:extLst>
          </p:cNvPr>
          <p:cNvSpPr>
            <a:spLocks noGrp="1"/>
          </p:cNvSpPr>
          <p:nvPr>
            <p:ph type="sldNum" sz="quarter" idx="12"/>
          </p:nvPr>
        </p:nvSpPr>
        <p:spPr/>
        <p:txBody>
          <a:bodyPr/>
          <a:lstStyle/>
          <a:p>
            <a:fld id="{2C847B86-A43E-4FAB-A8E4-0EA717DD1D9C}" type="slidenum">
              <a:rPr lang="en-GB" smtClean="0"/>
              <a:t>‹#›</a:t>
            </a:fld>
            <a:endParaRPr lang="en-GB"/>
          </a:p>
        </p:txBody>
      </p:sp>
    </p:spTree>
    <p:extLst>
      <p:ext uri="{BB962C8B-B14F-4D97-AF65-F5344CB8AC3E}">
        <p14:creationId xmlns:p14="http://schemas.microsoft.com/office/powerpoint/2010/main" val="400689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6333BE-8440-4DC7-B786-A6723484A6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C38781-8F85-4375-96FB-B4A0288E22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18F02D-DB48-49E4-9472-957D2DB0B4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FE650-B757-4D6D-BA13-BAE4CBFCB38E}" type="datetimeFigureOut">
              <a:rPr lang="en-GB" smtClean="0"/>
              <a:t>19/01/2021</a:t>
            </a:fld>
            <a:endParaRPr lang="en-GB"/>
          </a:p>
        </p:txBody>
      </p:sp>
      <p:sp>
        <p:nvSpPr>
          <p:cNvPr id="5" name="Footer Placeholder 4">
            <a:extLst>
              <a:ext uri="{FF2B5EF4-FFF2-40B4-BE49-F238E27FC236}">
                <a16:creationId xmlns:a16="http://schemas.microsoft.com/office/drawing/2014/main" id="{577EBA3E-FC29-44B0-929A-CF09DE5924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4147E7D-6645-456A-8960-1469051039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47B86-A43E-4FAB-A8E4-0EA717DD1D9C}" type="slidenum">
              <a:rPr lang="en-GB" smtClean="0"/>
              <a:t>‹#›</a:t>
            </a:fld>
            <a:endParaRPr lang="en-GB"/>
          </a:p>
        </p:txBody>
      </p:sp>
    </p:spTree>
    <p:extLst>
      <p:ext uri="{BB962C8B-B14F-4D97-AF65-F5344CB8AC3E}">
        <p14:creationId xmlns:p14="http://schemas.microsoft.com/office/powerpoint/2010/main" val="3759142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fEUwBMThY1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B0B8DCBA-FEED-46EF-A140-35B904015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76" name="Rectangle 75">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0" name="Rectangle 79">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59078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C52268-9713-45E6-BF54-FB0C1BECCFC7}"/>
              </a:ext>
            </a:extLst>
          </p:cNvPr>
          <p:cNvSpPr>
            <a:spLocks noGrp="1"/>
          </p:cNvSpPr>
          <p:nvPr>
            <p:ph type="title"/>
          </p:nvPr>
        </p:nvSpPr>
        <p:spPr>
          <a:xfrm>
            <a:off x="1043631" y="873940"/>
            <a:ext cx="4928291" cy="1035781"/>
          </a:xfrm>
        </p:spPr>
        <p:txBody>
          <a:bodyPr anchor="ctr">
            <a:normAutofit fontScale="90000"/>
          </a:bodyPr>
          <a:lstStyle/>
          <a:p>
            <a:r>
              <a:rPr lang="en-GB" sz="3300" u="sng" dirty="0">
                <a:latin typeface="Comic Sans MS" panose="030F0702030302020204" pitchFamily="66" charset="0"/>
              </a:rPr>
              <a:t>Wednesday 20</a:t>
            </a:r>
            <a:r>
              <a:rPr lang="en-GB" sz="3300" u="sng" baseline="30000" dirty="0">
                <a:latin typeface="Comic Sans MS" panose="030F0702030302020204" pitchFamily="66" charset="0"/>
              </a:rPr>
              <a:t>th</a:t>
            </a:r>
            <a:r>
              <a:rPr lang="en-GB" sz="3300" u="sng" dirty="0">
                <a:latin typeface="Comic Sans MS" panose="030F0702030302020204" pitchFamily="66" charset="0"/>
              </a:rPr>
              <a:t> January</a:t>
            </a:r>
            <a:br>
              <a:rPr lang="en-GB" sz="3300" u="sng" dirty="0">
                <a:latin typeface="Comic Sans MS" panose="030F0702030302020204" pitchFamily="66" charset="0"/>
              </a:rPr>
            </a:br>
            <a:r>
              <a:rPr lang="en-GB" sz="3300" u="sng" dirty="0">
                <a:latin typeface="Comic Sans MS" panose="030F0702030302020204" pitchFamily="66" charset="0"/>
              </a:rPr>
              <a:t>Morning </a:t>
            </a:r>
            <a:r>
              <a:rPr lang="en-GB" sz="3300" u="sng" dirty="0" err="1">
                <a:latin typeface="Comic Sans MS" panose="030F0702030302020204" pitchFamily="66" charset="0"/>
              </a:rPr>
              <a:t>SPaG</a:t>
            </a:r>
            <a:r>
              <a:rPr lang="en-GB" sz="3300" u="sng" dirty="0">
                <a:latin typeface="Comic Sans MS" panose="030F0702030302020204" pitchFamily="66" charset="0"/>
              </a:rPr>
              <a:t> Job</a:t>
            </a:r>
          </a:p>
        </p:txBody>
      </p:sp>
      <p:sp>
        <p:nvSpPr>
          <p:cNvPr id="3" name="Content Placeholder 2">
            <a:extLst>
              <a:ext uri="{FF2B5EF4-FFF2-40B4-BE49-F238E27FC236}">
                <a16:creationId xmlns:a16="http://schemas.microsoft.com/office/drawing/2014/main" id="{C1B509CF-B97A-40FD-B244-51D67C9329CF}"/>
              </a:ext>
            </a:extLst>
          </p:cNvPr>
          <p:cNvSpPr>
            <a:spLocks noGrp="1"/>
          </p:cNvSpPr>
          <p:nvPr>
            <p:ph idx="1"/>
          </p:nvPr>
        </p:nvSpPr>
        <p:spPr>
          <a:xfrm>
            <a:off x="398088" y="2874151"/>
            <a:ext cx="7660063" cy="3327699"/>
          </a:xfrm>
        </p:spPr>
        <p:txBody>
          <a:bodyPr anchor="ctr">
            <a:normAutofit fontScale="77500" lnSpcReduction="20000"/>
          </a:bodyPr>
          <a:lstStyle/>
          <a:p>
            <a:pPr marL="0" indent="0">
              <a:buNone/>
            </a:pPr>
            <a:r>
              <a:rPr lang="en-GB" dirty="0">
                <a:latin typeface="Comic Sans MS" panose="030F0702030302020204" pitchFamily="66" charset="0"/>
              </a:rPr>
              <a:t>Good Morning Year 4,</a:t>
            </a:r>
          </a:p>
          <a:p>
            <a:pPr marL="0" indent="0">
              <a:buNone/>
            </a:pPr>
            <a:r>
              <a:rPr lang="en-GB" dirty="0">
                <a:latin typeface="Comic Sans MS" panose="030F0702030302020204" pitchFamily="66" charset="0"/>
              </a:rPr>
              <a:t>Wow your descriptions of the shop were fantastic.</a:t>
            </a:r>
          </a:p>
          <a:p>
            <a:pPr marL="0" indent="0">
              <a:buNone/>
            </a:pPr>
            <a:r>
              <a:rPr lang="en-GB" dirty="0">
                <a:latin typeface="Comic Sans MS" panose="030F0702030302020204" pitchFamily="66" charset="0"/>
              </a:rPr>
              <a:t>Here are some sentences from your writing:</a:t>
            </a:r>
          </a:p>
          <a:p>
            <a:pPr marL="0" indent="0">
              <a:buNone/>
            </a:pPr>
            <a:r>
              <a:rPr lang="en-GB" dirty="0">
                <a:solidFill>
                  <a:schemeClr val="accent2"/>
                </a:solidFill>
                <a:latin typeface="Comic Sans MS" panose="030F0702030302020204" pitchFamily="66" charset="0"/>
              </a:rPr>
              <a:t>Early on a winters morning, the shiny, red pan wobbled on the steamy stove while I warmed my frozen hands in front of the fire.</a:t>
            </a:r>
          </a:p>
          <a:p>
            <a:pPr marL="0" indent="0">
              <a:buNone/>
            </a:pPr>
            <a:r>
              <a:rPr lang="en-GB" dirty="0">
                <a:solidFill>
                  <a:srgbClr val="0070C0"/>
                </a:solidFill>
                <a:latin typeface="Comic Sans MS" panose="030F0702030302020204" pitchFamily="66" charset="0"/>
              </a:rPr>
              <a:t>On the bright red, hot stove, the dark pan wobbled like someone carrying jelly who has got the shakes while the copper kettle was whistling.</a:t>
            </a:r>
          </a:p>
          <a:p>
            <a:pPr marL="0" indent="0">
              <a:buNone/>
            </a:pPr>
            <a:r>
              <a:rPr lang="en-GB" dirty="0">
                <a:solidFill>
                  <a:srgbClr val="FF0000"/>
                </a:solidFill>
                <a:latin typeface="Comic Sans MS" panose="030F0702030302020204" pitchFamily="66" charset="0"/>
              </a:rPr>
              <a:t>All of a sudden, the boiling hot pan wobbled on the flaming stove as it overheated.</a:t>
            </a:r>
          </a:p>
          <a:p>
            <a:pPr marL="0" indent="0">
              <a:buNone/>
            </a:pPr>
            <a:endParaRPr lang="en-GB" sz="1800" dirty="0">
              <a:latin typeface="Comic Sans MS" panose="030F0702030302020204" pitchFamily="66" charset="0"/>
            </a:endParaRPr>
          </a:p>
          <a:p>
            <a:pPr marL="0" indent="0">
              <a:buNone/>
            </a:pPr>
            <a:endParaRPr lang="en-GB" sz="1800" dirty="0">
              <a:latin typeface="Comic Sans MS" panose="030F0702030302020204" pitchFamily="66" charset="0"/>
            </a:endParaRPr>
          </a:p>
          <a:p>
            <a:pPr marL="0" indent="0">
              <a:buNone/>
            </a:pPr>
            <a:endParaRPr lang="en-GB" sz="1800" dirty="0">
              <a:latin typeface="Comic Sans MS" panose="030F0702030302020204" pitchFamily="66" charset="0"/>
            </a:endParaRPr>
          </a:p>
          <a:p>
            <a:pPr marL="0" indent="0">
              <a:buNone/>
            </a:pPr>
            <a:endParaRPr lang="en-GB" sz="1800" dirty="0">
              <a:latin typeface="Comic Sans MS" panose="030F0702030302020204" pitchFamily="66" charset="0"/>
            </a:endParaRPr>
          </a:p>
          <a:p>
            <a:pPr marL="0" indent="0">
              <a:buNone/>
            </a:pPr>
            <a:endParaRPr lang="en-GB" sz="1800" dirty="0">
              <a:latin typeface="Comic Sans MS" panose="030F0702030302020204" pitchFamily="66" charset="0"/>
            </a:endParaRPr>
          </a:p>
        </p:txBody>
      </p:sp>
      <p:cxnSp>
        <p:nvCxnSpPr>
          <p:cNvPr id="82" name="Straight Connector 81">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26" name="Picture 2" descr="Alsabah, Mona / Welcome">
            <a:extLst>
              <a:ext uri="{FF2B5EF4-FFF2-40B4-BE49-F238E27FC236}">
                <a16:creationId xmlns:a16="http://schemas.microsoft.com/office/drawing/2014/main" id="{9C546814-5F51-4CFF-9B78-79D1D4BDBB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8151" y="1736309"/>
            <a:ext cx="3398204" cy="339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759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9E1D2-E910-4BEC-82DB-CDBC582CBCEB}"/>
              </a:ext>
            </a:extLst>
          </p:cNvPr>
          <p:cNvSpPr>
            <a:spLocks noGrp="1"/>
          </p:cNvSpPr>
          <p:nvPr>
            <p:ph type="title"/>
          </p:nvPr>
        </p:nvSpPr>
        <p:spPr>
          <a:xfrm>
            <a:off x="751840" y="142241"/>
            <a:ext cx="10718800" cy="955992"/>
          </a:xfrm>
        </p:spPr>
        <p:txBody>
          <a:bodyPr>
            <a:normAutofit/>
          </a:bodyPr>
          <a:lstStyle/>
          <a:p>
            <a:r>
              <a:rPr lang="en-GB" sz="2800" u="sng" dirty="0">
                <a:latin typeface="Comic Sans MS" panose="030F0702030302020204" pitchFamily="66" charset="0"/>
              </a:rPr>
              <a:t>Read this description. Underline or write out the expanded noun phrases and fronted adverbials (use 2 different colours)</a:t>
            </a:r>
          </a:p>
        </p:txBody>
      </p:sp>
      <p:sp>
        <p:nvSpPr>
          <p:cNvPr id="3" name="Content Placeholder 2">
            <a:extLst>
              <a:ext uri="{FF2B5EF4-FFF2-40B4-BE49-F238E27FC236}">
                <a16:creationId xmlns:a16="http://schemas.microsoft.com/office/drawing/2014/main" id="{8A800B63-DBB1-4990-8D20-3090E1A2D315}"/>
              </a:ext>
            </a:extLst>
          </p:cNvPr>
          <p:cNvSpPr>
            <a:spLocks noGrp="1"/>
          </p:cNvSpPr>
          <p:nvPr>
            <p:ph idx="1"/>
          </p:nvPr>
        </p:nvSpPr>
        <p:spPr>
          <a:xfrm>
            <a:off x="838200" y="1290320"/>
            <a:ext cx="10515600" cy="5140643"/>
          </a:xfrm>
        </p:spPr>
        <p:txBody>
          <a:bodyPr>
            <a:normAutofit/>
          </a:bodyPr>
          <a:lstStyle/>
          <a:p>
            <a:pPr marL="0" indent="0">
              <a:buNone/>
            </a:pPr>
            <a:endParaRPr lang="en-GB" dirty="0">
              <a:latin typeface="Comic Sans MS" panose="030F0702030302020204" pitchFamily="66" charset="0"/>
            </a:endParaRPr>
          </a:p>
          <a:p>
            <a:pPr marL="0" indent="0">
              <a:buNone/>
            </a:pPr>
            <a:endParaRPr lang="en-GB" dirty="0">
              <a:solidFill>
                <a:srgbClr val="7030A0"/>
              </a:solidFill>
              <a:latin typeface="Comic Sans MS" panose="030F0702030302020204" pitchFamily="66" charset="0"/>
            </a:endParaRPr>
          </a:p>
        </p:txBody>
      </p:sp>
      <p:pic>
        <p:nvPicPr>
          <p:cNvPr id="2050" name="Picture 2" descr="Charli Honnor- A2 media: 'Fantasy/ Fairytale' setting">
            <a:extLst>
              <a:ext uri="{FF2B5EF4-FFF2-40B4-BE49-F238E27FC236}">
                <a16:creationId xmlns:a16="http://schemas.microsoft.com/office/drawing/2014/main" id="{3007EFF2-ECF2-406C-BDFC-0621F3175D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1175" y="1098233"/>
            <a:ext cx="2670174" cy="342537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AD9EA75-FEF6-49F4-983B-F5B38A006A50}"/>
              </a:ext>
            </a:extLst>
          </p:cNvPr>
          <p:cNvSpPr txBox="1"/>
          <p:nvPr/>
        </p:nvSpPr>
        <p:spPr>
          <a:xfrm>
            <a:off x="838200" y="1290320"/>
            <a:ext cx="8629650" cy="4657942"/>
          </a:xfrm>
          <a:prstGeom prst="rect">
            <a:avLst/>
          </a:prstGeom>
          <a:noFill/>
        </p:spPr>
        <p:txBody>
          <a:bodyPr wrap="square" rtlCol="0">
            <a:spAutoFit/>
          </a:bodyPr>
          <a:lstStyle/>
          <a:p>
            <a:pPr>
              <a:lnSpc>
                <a:spcPct val="150000"/>
              </a:lnSpc>
            </a:pPr>
            <a:r>
              <a:rPr lang="en-GB" sz="2000" dirty="0">
                <a:latin typeface="Comic Sans MS" panose="030F0702030302020204" pitchFamily="66" charset="0"/>
              </a:rPr>
              <a:t>Hidden in the enormous forest, there was an old, crumbling cottage. Crooked stones curved around the garden to the wooden front door which creaked open in the cold breeze. Was there someone in there? A tiny, broken window peeped out of the roof  and the chimney stood tall with smoke curling to the sky. Even though the cottage was run down, the beautiful garden was cut and trimmed and loved. The perfect, round hedges sat like a row of marbles with a grey, stone bench in front. Behind the hedges, bright flowers and leafy bushes smiled at the sun. Suddenly, the ragged curtain moved. Was there someone in there?</a:t>
            </a:r>
          </a:p>
        </p:txBody>
      </p:sp>
      <p:sp>
        <p:nvSpPr>
          <p:cNvPr id="5" name="Speech Bubble: Rectangle with Corners Rounded 4">
            <a:extLst>
              <a:ext uri="{FF2B5EF4-FFF2-40B4-BE49-F238E27FC236}">
                <a16:creationId xmlns:a16="http://schemas.microsoft.com/office/drawing/2014/main" id="{550ADA32-03DB-4DF9-8A66-07B2F3612FAE}"/>
              </a:ext>
            </a:extLst>
          </p:cNvPr>
          <p:cNvSpPr/>
          <p:nvPr/>
        </p:nvSpPr>
        <p:spPr>
          <a:xfrm>
            <a:off x="9401175" y="4895850"/>
            <a:ext cx="1952625" cy="1244499"/>
          </a:xfrm>
          <a:prstGeom prst="wedgeRoundRectCallout">
            <a:avLst>
              <a:gd name="adj1" fmla="val 41606"/>
              <a:gd name="adj2" fmla="val -85981"/>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omic Sans MS" panose="030F0702030302020204" pitchFamily="66" charset="0"/>
              </a:rPr>
              <a:t>Challenge: can you find a simile?</a:t>
            </a:r>
          </a:p>
        </p:txBody>
      </p:sp>
    </p:spTree>
    <p:extLst>
      <p:ext uri="{BB962C8B-B14F-4D97-AF65-F5344CB8AC3E}">
        <p14:creationId xmlns:p14="http://schemas.microsoft.com/office/powerpoint/2010/main" val="220739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9E1D2-E910-4BEC-82DB-CDBC582CBCEB}"/>
              </a:ext>
            </a:extLst>
          </p:cNvPr>
          <p:cNvSpPr>
            <a:spLocks noGrp="1"/>
          </p:cNvSpPr>
          <p:nvPr>
            <p:ph type="title"/>
          </p:nvPr>
        </p:nvSpPr>
        <p:spPr>
          <a:xfrm>
            <a:off x="751840" y="142241"/>
            <a:ext cx="10718800" cy="955992"/>
          </a:xfrm>
        </p:spPr>
        <p:txBody>
          <a:bodyPr>
            <a:normAutofit/>
          </a:bodyPr>
          <a:lstStyle/>
          <a:p>
            <a:r>
              <a:rPr lang="en-GB" sz="2800" u="sng" dirty="0">
                <a:latin typeface="Comic Sans MS" panose="030F0702030302020204" pitchFamily="66" charset="0"/>
              </a:rPr>
              <a:t>How did you do? Now mark and correct your work.</a:t>
            </a:r>
            <a:br>
              <a:rPr lang="en-GB" sz="2800" u="sng" dirty="0">
                <a:latin typeface="Comic Sans MS" panose="030F0702030302020204" pitchFamily="66" charset="0"/>
              </a:rPr>
            </a:br>
            <a:r>
              <a:rPr lang="en-GB" sz="2800" u="sng" dirty="0">
                <a:latin typeface="Comic Sans MS" panose="030F0702030302020204" pitchFamily="66" charset="0"/>
              </a:rPr>
              <a:t>Yellow= expanded noun phrase. Blue= fronted adverbial.</a:t>
            </a:r>
          </a:p>
        </p:txBody>
      </p:sp>
      <p:sp>
        <p:nvSpPr>
          <p:cNvPr id="3" name="Content Placeholder 2">
            <a:extLst>
              <a:ext uri="{FF2B5EF4-FFF2-40B4-BE49-F238E27FC236}">
                <a16:creationId xmlns:a16="http://schemas.microsoft.com/office/drawing/2014/main" id="{8A800B63-DBB1-4990-8D20-3090E1A2D315}"/>
              </a:ext>
            </a:extLst>
          </p:cNvPr>
          <p:cNvSpPr>
            <a:spLocks noGrp="1"/>
          </p:cNvSpPr>
          <p:nvPr>
            <p:ph idx="1"/>
          </p:nvPr>
        </p:nvSpPr>
        <p:spPr>
          <a:xfrm>
            <a:off x="838200" y="1290320"/>
            <a:ext cx="10515600" cy="5140643"/>
          </a:xfrm>
        </p:spPr>
        <p:txBody>
          <a:bodyPr>
            <a:normAutofit/>
          </a:bodyPr>
          <a:lstStyle/>
          <a:p>
            <a:pPr marL="0" indent="0">
              <a:buNone/>
            </a:pPr>
            <a:endParaRPr lang="en-GB" dirty="0">
              <a:latin typeface="Comic Sans MS" panose="030F0702030302020204" pitchFamily="66" charset="0"/>
            </a:endParaRPr>
          </a:p>
          <a:p>
            <a:pPr marL="0" indent="0">
              <a:buNone/>
            </a:pPr>
            <a:endParaRPr lang="en-GB" dirty="0">
              <a:solidFill>
                <a:srgbClr val="7030A0"/>
              </a:solidFill>
              <a:latin typeface="Comic Sans MS" panose="030F0702030302020204" pitchFamily="66" charset="0"/>
            </a:endParaRPr>
          </a:p>
        </p:txBody>
      </p:sp>
      <p:pic>
        <p:nvPicPr>
          <p:cNvPr id="2050" name="Picture 2" descr="Charli Honnor- A2 media: 'Fantasy/ Fairytale' setting">
            <a:extLst>
              <a:ext uri="{FF2B5EF4-FFF2-40B4-BE49-F238E27FC236}">
                <a16:creationId xmlns:a16="http://schemas.microsoft.com/office/drawing/2014/main" id="{3007EFF2-ECF2-406C-BDFC-0621F3175D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1175" y="1098233"/>
            <a:ext cx="2670174" cy="342537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AD9EA75-FEF6-49F4-983B-F5B38A006A50}"/>
              </a:ext>
            </a:extLst>
          </p:cNvPr>
          <p:cNvSpPr txBox="1"/>
          <p:nvPr/>
        </p:nvSpPr>
        <p:spPr>
          <a:xfrm>
            <a:off x="838200" y="1290320"/>
            <a:ext cx="8629650" cy="4657942"/>
          </a:xfrm>
          <a:prstGeom prst="rect">
            <a:avLst/>
          </a:prstGeom>
          <a:noFill/>
        </p:spPr>
        <p:txBody>
          <a:bodyPr wrap="square" rtlCol="0">
            <a:spAutoFit/>
          </a:bodyPr>
          <a:lstStyle/>
          <a:p>
            <a:pPr>
              <a:lnSpc>
                <a:spcPct val="150000"/>
              </a:lnSpc>
            </a:pPr>
            <a:r>
              <a:rPr lang="en-GB" sz="2000" dirty="0">
                <a:highlight>
                  <a:srgbClr val="00FFFF"/>
                </a:highlight>
                <a:latin typeface="Comic Sans MS" panose="030F0702030302020204" pitchFamily="66" charset="0"/>
              </a:rPr>
              <a:t>Hidden in the enormous forest, </a:t>
            </a:r>
            <a:r>
              <a:rPr lang="en-GB" sz="2000" dirty="0">
                <a:latin typeface="Comic Sans MS" panose="030F0702030302020204" pitchFamily="66" charset="0"/>
              </a:rPr>
              <a:t>there was </a:t>
            </a:r>
            <a:r>
              <a:rPr lang="en-GB" sz="2000" dirty="0">
                <a:highlight>
                  <a:srgbClr val="FFFF00"/>
                </a:highlight>
                <a:latin typeface="Comic Sans MS" panose="030F0702030302020204" pitchFamily="66" charset="0"/>
              </a:rPr>
              <a:t>an old, crumbling cottage</a:t>
            </a:r>
            <a:r>
              <a:rPr lang="en-GB" sz="2000" dirty="0">
                <a:latin typeface="Comic Sans MS" panose="030F0702030302020204" pitchFamily="66" charset="0"/>
              </a:rPr>
              <a:t>. </a:t>
            </a:r>
            <a:r>
              <a:rPr lang="en-GB" sz="2000" dirty="0">
                <a:highlight>
                  <a:srgbClr val="FFFF00"/>
                </a:highlight>
                <a:latin typeface="Comic Sans MS" panose="030F0702030302020204" pitchFamily="66" charset="0"/>
              </a:rPr>
              <a:t>Crooked stones </a:t>
            </a:r>
            <a:r>
              <a:rPr lang="en-GB" sz="2000" dirty="0">
                <a:latin typeface="Comic Sans MS" panose="030F0702030302020204" pitchFamily="66" charset="0"/>
              </a:rPr>
              <a:t>curved around the garden to </a:t>
            </a:r>
            <a:r>
              <a:rPr lang="en-GB" sz="2000" dirty="0">
                <a:highlight>
                  <a:srgbClr val="FFFF00"/>
                </a:highlight>
                <a:latin typeface="Comic Sans MS" panose="030F0702030302020204" pitchFamily="66" charset="0"/>
              </a:rPr>
              <a:t>the wooden front door </a:t>
            </a:r>
            <a:r>
              <a:rPr lang="en-GB" sz="2000" dirty="0">
                <a:latin typeface="Comic Sans MS" panose="030F0702030302020204" pitchFamily="66" charset="0"/>
              </a:rPr>
              <a:t>which creaked open in the </a:t>
            </a:r>
            <a:r>
              <a:rPr lang="en-GB" sz="2000" dirty="0">
                <a:highlight>
                  <a:srgbClr val="FFFF00"/>
                </a:highlight>
                <a:latin typeface="Comic Sans MS" panose="030F0702030302020204" pitchFamily="66" charset="0"/>
              </a:rPr>
              <a:t>cold breeze</a:t>
            </a:r>
            <a:r>
              <a:rPr lang="en-GB" sz="2000" dirty="0">
                <a:latin typeface="Comic Sans MS" panose="030F0702030302020204" pitchFamily="66" charset="0"/>
              </a:rPr>
              <a:t>. Was there someone in there? </a:t>
            </a:r>
            <a:r>
              <a:rPr lang="en-GB" sz="2000" dirty="0">
                <a:highlight>
                  <a:srgbClr val="FFFF00"/>
                </a:highlight>
                <a:latin typeface="Comic Sans MS" panose="030F0702030302020204" pitchFamily="66" charset="0"/>
              </a:rPr>
              <a:t>A tiny, broken window</a:t>
            </a:r>
            <a:r>
              <a:rPr lang="en-GB" sz="2000" dirty="0">
                <a:latin typeface="Comic Sans MS" panose="030F0702030302020204" pitchFamily="66" charset="0"/>
              </a:rPr>
              <a:t> peeped out of the roof  and the chimney stood tall with smoke curling to the sky. </a:t>
            </a:r>
            <a:r>
              <a:rPr lang="en-GB" sz="2000" dirty="0">
                <a:highlight>
                  <a:srgbClr val="00FFFF"/>
                </a:highlight>
                <a:latin typeface="Comic Sans MS" panose="030F0702030302020204" pitchFamily="66" charset="0"/>
              </a:rPr>
              <a:t>Even though the cottage was run down, </a:t>
            </a:r>
            <a:r>
              <a:rPr lang="en-GB" sz="2000" dirty="0">
                <a:highlight>
                  <a:srgbClr val="FFFF00"/>
                </a:highlight>
                <a:latin typeface="Comic Sans MS" panose="030F0702030302020204" pitchFamily="66" charset="0"/>
              </a:rPr>
              <a:t>the beautiful garden </a:t>
            </a:r>
            <a:r>
              <a:rPr lang="en-GB" sz="2000" dirty="0">
                <a:latin typeface="Comic Sans MS" panose="030F0702030302020204" pitchFamily="66" charset="0"/>
              </a:rPr>
              <a:t>was cut and trimmed and loved. </a:t>
            </a:r>
            <a:r>
              <a:rPr lang="en-GB" sz="2000" dirty="0">
                <a:highlight>
                  <a:srgbClr val="FFFF00"/>
                </a:highlight>
                <a:latin typeface="Comic Sans MS" panose="030F0702030302020204" pitchFamily="66" charset="0"/>
              </a:rPr>
              <a:t>The perfect, round hedges</a:t>
            </a:r>
            <a:r>
              <a:rPr lang="en-GB" sz="2000" dirty="0">
                <a:latin typeface="Comic Sans MS" panose="030F0702030302020204" pitchFamily="66" charset="0"/>
              </a:rPr>
              <a:t> sat like a row of marbles with </a:t>
            </a:r>
            <a:r>
              <a:rPr lang="en-GB" sz="2000" dirty="0">
                <a:highlight>
                  <a:srgbClr val="FFFF00"/>
                </a:highlight>
                <a:latin typeface="Comic Sans MS" panose="030F0702030302020204" pitchFamily="66" charset="0"/>
              </a:rPr>
              <a:t>a grey, stone bench </a:t>
            </a:r>
            <a:r>
              <a:rPr lang="en-GB" sz="2000" dirty="0">
                <a:latin typeface="Comic Sans MS" panose="030F0702030302020204" pitchFamily="66" charset="0"/>
              </a:rPr>
              <a:t>in front. </a:t>
            </a:r>
            <a:r>
              <a:rPr lang="en-GB" sz="2000" dirty="0">
                <a:highlight>
                  <a:srgbClr val="00FFFF"/>
                </a:highlight>
                <a:latin typeface="Comic Sans MS" panose="030F0702030302020204" pitchFamily="66" charset="0"/>
              </a:rPr>
              <a:t>Behind the hedges, </a:t>
            </a:r>
            <a:r>
              <a:rPr lang="en-GB" sz="2000" dirty="0">
                <a:highlight>
                  <a:srgbClr val="FFFF00"/>
                </a:highlight>
                <a:latin typeface="Comic Sans MS" panose="030F0702030302020204" pitchFamily="66" charset="0"/>
              </a:rPr>
              <a:t>bright flowers </a:t>
            </a:r>
            <a:r>
              <a:rPr lang="en-GB" sz="2000" dirty="0">
                <a:latin typeface="Comic Sans MS" panose="030F0702030302020204" pitchFamily="66" charset="0"/>
              </a:rPr>
              <a:t>and </a:t>
            </a:r>
            <a:r>
              <a:rPr lang="en-GB" sz="2000" dirty="0">
                <a:highlight>
                  <a:srgbClr val="FFFF00"/>
                </a:highlight>
                <a:latin typeface="Comic Sans MS" panose="030F0702030302020204" pitchFamily="66" charset="0"/>
              </a:rPr>
              <a:t>leafy bushes </a:t>
            </a:r>
            <a:r>
              <a:rPr lang="en-GB" sz="2000" dirty="0">
                <a:latin typeface="Comic Sans MS" panose="030F0702030302020204" pitchFamily="66" charset="0"/>
              </a:rPr>
              <a:t>smiled at the sun. </a:t>
            </a:r>
            <a:r>
              <a:rPr lang="en-GB" sz="2000" dirty="0">
                <a:highlight>
                  <a:srgbClr val="00FFFF"/>
                </a:highlight>
                <a:latin typeface="Comic Sans MS" panose="030F0702030302020204" pitchFamily="66" charset="0"/>
              </a:rPr>
              <a:t>Suddenly, </a:t>
            </a:r>
            <a:r>
              <a:rPr lang="en-GB" sz="2000" dirty="0">
                <a:latin typeface="Comic Sans MS" panose="030F0702030302020204" pitchFamily="66" charset="0"/>
              </a:rPr>
              <a:t>the </a:t>
            </a:r>
            <a:r>
              <a:rPr lang="en-GB" sz="2000" dirty="0">
                <a:highlight>
                  <a:srgbClr val="FFFF00"/>
                </a:highlight>
                <a:latin typeface="Comic Sans MS" panose="030F0702030302020204" pitchFamily="66" charset="0"/>
              </a:rPr>
              <a:t>ragged curtain </a:t>
            </a:r>
            <a:r>
              <a:rPr lang="en-GB" sz="2000" dirty="0">
                <a:latin typeface="Comic Sans MS" panose="030F0702030302020204" pitchFamily="66" charset="0"/>
              </a:rPr>
              <a:t>moved. Was there someone in there?</a:t>
            </a:r>
          </a:p>
        </p:txBody>
      </p:sp>
      <p:sp>
        <p:nvSpPr>
          <p:cNvPr id="5" name="Speech Bubble: Rectangle with Corners Rounded 4">
            <a:extLst>
              <a:ext uri="{FF2B5EF4-FFF2-40B4-BE49-F238E27FC236}">
                <a16:creationId xmlns:a16="http://schemas.microsoft.com/office/drawing/2014/main" id="{550ADA32-03DB-4DF9-8A66-07B2F3612FAE}"/>
              </a:ext>
            </a:extLst>
          </p:cNvPr>
          <p:cNvSpPr/>
          <p:nvPr/>
        </p:nvSpPr>
        <p:spPr>
          <a:xfrm>
            <a:off x="9401175" y="4895850"/>
            <a:ext cx="1952625" cy="1244499"/>
          </a:xfrm>
          <a:prstGeom prst="wedgeRoundRectCallout">
            <a:avLst>
              <a:gd name="adj1" fmla="val 41606"/>
              <a:gd name="adj2" fmla="val -85981"/>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omic Sans MS" panose="030F0702030302020204" pitchFamily="66" charset="0"/>
              </a:rPr>
              <a:t>Simile: like a row of marbles.</a:t>
            </a:r>
          </a:p>
        </p:txBody>
      </p:sp>
    </p:spTree>
    <p:extLst>
      <p:ext uri="{BB962C8B-B14F-4D97-AF65-F5344CB8AC3E}">
        <p14:creationId xmlns:p14="http://schemas.microsoft.com/office/powerpoint/2010/main" val="3338310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CF72F19-1473-448C-AA14-0CB8AA374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74044A-3083-4191-83D0-21E5A12C6C48}"/>
              </a:ext>
            </a:extLst>
          </p:cNvPr>
          <p:cNvSpPr>
            <a:spLocks noGrp="1"/>
          </p:cNvSpPr>
          <p:nvPr>
            <p:ph type="ctrTitle"/>
          </p:nvPr>
        </p:nvSpPr>
        <p:spPr>
          <a:xfrm>
            <a:off x="599609" y="679731"/>
            <a:ext cx="4171994" cy="3736540"/>
          </a:xfrm>
        </p:spPr>
        <p:txBody>
          <a:bodyPr>
            <a:normAutofit/>
          </a:bodyPr>
          <a:lstStyle/>
          <a:p>
            <a:pPr algn="l"/>
            <a:r>
              <a:rPr lang="en-GB" dirty="0">
                <a:latin typeface="Comic Sans MS" panose="030F0702030302020204" pitchFamily="66" charset="0"/>
              </a:rPr>
              <a:t>Year 4 English 20.1.21</a:t>
            </a:r>
            <a:br>
              <a:rPr lang="en-GB" dirty="0"/>
            </a:br>
            <a:endParaRPr lang="en-GB" dirty="0"/>
          </a:p>
        </p:txBody>
      </p:sp>
      <p:sp>
        <p:nvSpPr>
          <p:cNvPr id="3" name="Subtitle 2">
            <a:extLst>
              <a:ext uri="{FF2B5EF4-FFF2-40B4-BE49-F238E27FC236}">
                <a16:creationId xmlns:a16="http://schemas.microsoft.com/office/drawing/2014/main" id="{7E8052DE-FC16-44D0-A0F0-F9B33347DF93}"/>
              </a:ext>
            </a:extLst>
          </p:cNvPr>
          <p:cNvSpPr>
            <a:spLocks noGrp="1"/>
          </p:cNvSpPr>
          <p:nvPr>
            <p:ph type="subTitle" idx="1"/>
          </p:nvPr>
        </p:nvSpPr>
        <p:spPr>
          <a:xfrm>
            <a:off x="599609" y="4685288"/>
            <a:ext cx="4171994" cy="1035781"/>
          </a:xfrm>
        </p:spPr>
        <p:txBody>
          <a:bodyPr>
            <a:normAutofit/>
          </a:bodyPr>
          <a:lstStyle/>
          <a:p>
            <a:pPr algn="l"/>
            <a:endParaRPr lang="en-GB"/>
          </a:p>
        </p:txBody>
      </p:sp>
      <p:grpSp>
        <p:nvGrpSpPr>
          <p:cNvPr id="16" name="Group 15">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16432" y="1"/>
            <a:ext cx="2446384" cy="5777808"/>
            <a:chOff x="329184" y="1"/>
            <a:chExt cx="524256" cy="5777808"/>
          </a:xfrm>
        </p:grpSpPr>
        <p:cxnSp>
          <p:nvCxnSpPr>
            <p:cNvPr id="17" name="Straight Connector 16">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6598" y="269324"/>
            <a:ext cx="6116779"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4E2D44E-6052-4863-9B40-1E767F8417D6}"/>
              </a:ext>
            </a:extLst>
          </p:cNvPr>
          <p:cNvPicPr>
            <a:picLocks noChangeAspect="1"/>
          </p:cNvPicPr>
          <p:nvPr/>
        </p:nvPicPr>
        <p:blipFill rotWithShape="1">
          <a:blip r:embed="rId2"/>
          <a:srcRect l="424" r="-1" b="-1"/>
          <a:stretch/>
        </p:blipFill>
        <p:spPr>
          <a:xfrm>
            <a:off x="5640572" y="557360"/>
            <a:ext cx="5608830" cy="5632704"/>
          </a:xfrm>
          <a:prstGeom prst="rect">
            <a:avLst/>
          </a:prstGeom>
        </p:spPr>
      </p:pic>
    </p:spTree>
    <p:extLst>
      <p:ext uri="{BB962C8B-B14F-4D97-AF65-F5344CB8AC3E}">
        <p14:creationId xmlns:p14="http://schemas.microsoft.com/office/powerpoint/2010/main" val="3677290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A75AC9-3DB7-43B9-9A65-B9335B6D5336}"/>
              </a:ext>
            </a:extLst>
          </p:cNvPr>
          <p:cNvSpPr>
            <a:spLocks noGrp="1"/>
          </p:cNvSpPr>
          <p:nvPr>
            <p:ph type="title"/>
          </p:nvPr>
        </p:nvSpPr>
        <p:spPr>
          <a:xfrm>
            <a:off x="589559" y="856180"/>
            <a:ext cx="5096249" cy="1178890"/>
          </a:xfrm>
        </p:spPr>
        <p:txBody>
          <a:bodyPr vert="horz" lIns="91440" tIns="45720" rIns="91440" bIns="45720" rtlCol="0" anchor="ctr">
            <a:normAutofit fontScale="90000"/>
          </a:bodyPr>
          <a:lstStyle/>
          <a:p>
            <a:r>
              <a:rPr lang="en-US" sz="4000" dirty="0">
                <a:latin typeface="Comic Sans MS" panose="030F0702030302020204" pitchFamily="66" charset="0"/>
              </a:rPr>
              <a:t>The Little Shoemaker</a:t>
            </a: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A949423-CE8A-488E-90D8-121184FD103B}"/>
              </a:ext>
            </a:extLst>
          </p:cNvPr>
          <p:cNvSpPr txBox="1"/>
          <p:nvPr/>
        </p:nvSpPr>
        <p:spPr>
          <a:xfrm>
            <a:off x="590719" y="2330505"/>
            <a:ext cx="4559425" cy="3979585"/>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400" dirty="0">
                <a:latin typeface="Comic Sans MS" panose="030F0702030302020204" pitchFamily="66" charset="0"/>
              </a:rPr>
              <a:t>Yesterday you described the setting.</a:t>
            </a:r>
          </a:p>
          <a:p>
            <a:pPr indent="-228600">
              <a:lnSpc>
                <a:spcPct val="90000"/>
              </a:lnSpc>
              <a:spcAft>
                <a:spcPts val="600"/>
              </a:spcAft>
              <a:buFont typeface="Arial" panose="020B0604020202020204" pitchFamily="34" charset="0"/>
              <a:buChar char="•"/>
            </a:pPr>
            <a:endParaRPr lang="en-US" sz="2400" dirty="0">
              <a:latin typeface="Comic Sans MS" panose="030F0702030302020204" pitchFamily="66" charset="0"/>
            </a:endParaRPr>
          </a:p>
          <a:p>
            <a:pPr indent="-228600">
              <a:lnSpc>
                <a:spcPct val="90000"/>
              </a:lnSpc>
              <a:spcAft>
                <a:spcPts val="600"/>
              </a:spcAft>
              <a:buFont typeface="Arial" panose="020B0604020202020204" pitchFamily="34" charset="0"/>
              <a:buChar char="•"/>
            </a:pPr>
            <a:r>
              <a:rPr lang="en-US" sz="2400" dirty="0">
                <a:latin typeface="Comic Sans MS" panose="030F0702030302020204" pitchFamily="66" charset="0"/>
              </a:rPr>
              <a:t>Today you will describe Mr. Botte and the new shoemaker.</a:t>
            </a:r>
          </a:p>
          <a:p>
            <a:pPr>
              <a:lnSpc>
                <a:spcPct val="90000"/>
              </a:lnSpc>
              <a:spcAft>
                <a:spcPts val="600"/>
              </a:spcAft>
            </a:pPr>
            <a:endParaRPr lang="en-US" sz="2400" dirty="0">
              <a:latin typeface="Comic Sans MS" panose="030F0702030302020204" pitchFamily="66" charset="0"/>
            </a:endParaRPr>
          </a:p>
          <a:p>
            <a:pPr indent="-228600">
              <a:lnSpc>
                <a:spcPct val="90000"/>
              </a:lnSpc>
              <a:spcAft>
                <a:spcPts val="600"/>
              </a:spcAft>
              <a:buFont typeface="Arial" panose="020B0604020202020204" pitchFamily="34" charset="0"/>
              <a:buChar char="•"/>
            </a:pPr>
            <a:r>
              <a:rPr lang="en-US" sz="2400" dirty="0">
                <a:latin typeface="Comic Sans MS" panose="030F0702030302020204" pitchFamily="66" charset="0"/>
              </a:rPr>
              <a:t>If you want to watch it again, click on the shoemaker to watch the video.</a:t>
            </a:r>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hlinkClick r:id="rId2"/>
            <a:extLst>
              <a:ext uri="{FF2B5EF4-FFF2-40B4-BE49-F238E27FC236}">
                <a16:creationId xmlns:a16="http://schemas.microsoft.com/office/drawing/2014/main" id="{42455158-DA5D-468B-BA0F-27FA398CEC45}"/>
              </a:ext>
            </a:extLst>
          </p:cNvPr>
          <p:cNvPicPr>
            <a:picLocks noGrp="1" noChangeAspect="1"/>
          </p:cNvPicPr>
          <p:nvPr>
            <p:ph idx="1"/>
          </p:nvPr>
        </p:nvPicPr>
        <p:blipFill rotWithShape="1">
          <a:blip r:embed="rId3"/>
          <a:srcRect l="27725" r="14505" b="-1"/>
          <a:stretch/>
        </p:blipFill>
        <p:spPr>
          <a:xfrm>
            <a:off x="5977788" y="799352"/>
            <a:ext cx="5425410" cy="5259296"/>
          </a:xfrm>
          <a:prstGeom prst="rect">
            <a:avLst/>
          </a:prstGeom>
        </p:spPr>
      </p:pic>
    </p:spTree>
    <p:extLst>
      <p:ext uri="{BB962C8B-B14F-4D97-AF65-F5344CB8AC3E}">
        <p14:creationId xmlns:p14="http://schemas.microsoft.com/office/powerpoint/2010/main" val="1223223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49FD5B-9172-4DC7-A010-C52402B5B7B8}"/>
              </a:ext>
            </a:extLst>
          </p:cNvPr>
          <p:cNvSpPr>
            <a:spLocks noGrp="1"/>
          </p:cNvSpPr>
          <p:nvPr>
            <p:ph type="title"/>
          </p:nvPr>
        </p:nvSpPr>
        <p:spPr>
          <a:xfrm>
            <a:off x="793662" y="386930"/>
            <a:ext cx="10589700" cy="1298448"/>
          </a:xfrm>
        </p:spPr>
        <p:txBody>
          <a:bodyPr anchor="b">
            <a:normAutofit/>
          </a:bodyPr>
          <a:lstStyle/>
          <a:p>
            <a:r>
              <a:rPr lang="en-GB" sz="4000" dirty="0">
                <a:latin typeface="Comic Sans MS" panose="030F0702030302020204" pitchFamily="66" charset="0"/>
              </a:rPr>
              <a:t>I can collect adjectives to describe a character.</a:t>
            </a:r>
          </a:p>
        </p:txBody>
      </p:sp>
      <p:sp>
        <p:nvSpPr>
          <p:cNvPr id="22"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7">
            <a:extLst>
              <a:ext uri="{FF2B5EF4-FFF2-40B4-BE49-F238E27FC236}">
                <a16:creationId xmlns:a16="http://schemas.microsoft.com/office/drawing/2014/main" id="{8129EA26-4212-45C8-A323-0677B9794390}"/>
              </a:ext>
            </a:extLst>
          </p:cNvPr>
          <p:cNvGraphicFramePr>
            <a:graphicFrameLocks noGrp="1"/>
          </p:cNvGraphicFramePr>
          <p:nvPr>
            <p:extLst>
              <p:ext uri="{D42A27DB-BD31-4B8C-83A1-F6EECF244321}">
                <p14:modId xmlns:p14="http://schemas.microsoft.com/office/powerpoint/2010/main" val="1280313483"/>
              </p:ext>
            </p:extLst>
          </p:nvPr>
        </p:nvGraphicFramePr>
        <p:xfrm>
          <a:off x="457200" y="2984778"/>
          <a:ext cx="10553700" cy="2931160"/>
        </p:xfrm>
        <a:graphic>
          <a:graphicData uri="http://schemas.openxmlformats.org/drawingml/2006/table">
            <a:tbl>
              <a:tblPr firstRow="1" bandRow="1">
                <a:tableStyleId>{5C22544A-7EE6-4342-B048-85BDC9FD1C3A}</a:tableStyleId>
              </a:tblPr>
              <a:tblGrid>
                <a:gridCol w="3517900">
                  <a:extLst>
                    <a:ext uri="{9D8B030D-6E8A-4147-A177-3AD203B41FA5}">
                      <a16:colId xmlns:a16="http://schemas.microsoft.com/office/drawing/2014/main" val="1732686086"/>
                    </a:ext>
                  </a:extLst>
                </a:gridCol>
                <a:gridCol w="3517900">
                  <a:extLst>
                    <a:ext uri="{9D8B030D-6E8A-4147-A177-3AD203B41FA5}">
                      <a16:colId xmlns:a16="http://schemas.microsoft.com/office/drawing/2014/main" val="3904140795"/>
                    </a:ext>
                  </a:extLst>
                </a:gridCol>
                <a:gridCol w="3517900">
                  <a:extLst>
                    <a:ext uri="{9D8B030D-6E8A-4147-A177-3AD203B41FA5}">
                      <a16:colId xmlns:a16="http://schemas.microsoft.com/office/drawing/2014/main" val="2237639133"/>
                    </a:ext>
                  </a:extLst>
                </a:gridCol>
              </a:tblGrid>
              <a:tr h="370840">
                <a:tc>
                  <a:txBody>
                    <a:bodyPr/>
                    <a:lstStyle/>
                    <a:p>
                      <a:r>
                        <a:rPr lang="en-GB" dirty="0"/>
                        <a:t>Mr Botte</a:t>
                      </a:r>
                    </a:p>
                  </a:txBody>
                  <a:tcPr/>
                </a:tc>
                <a:tc>
                  <a:txBody>
                    <a:bodyPr/>
                    <a:lstStyle/>
                    <a:p>
                      <a:r>
                        <a:rPr lang="en-GB" dirty="0"/>
                        <a:t>The New Shoemaker</a:t>
                      </a:r>
                    </a:p>
                  </a:txBody>
                  <a:tcPr/>
                </a:tc>
                <a:tc>
                  <a:txBody>
                    <a:bodyPr/>
                    <a:lstStyle/>
                    <a:p>
                      <a:r>
                        <a:rPr lang="en-GB" dirty="0"/>
                        <a:t>Neither of them</a:t>
                      </a:r>
                    </a:p>
                  </a:txBody>
                  <a:tcPr/>
                </a:tc>
                <a:extLst>
                  <a:ext uri="{0D108BD9-81ED-4DB2-BD59-A6C34878D82A}">
                    <a16:rowId xmlns:a16="http://schemas.microsoft.com/office/drawing/2014/main" val="4180690638"/>
                  </a:ext>
                </a:extLst>
              </a:tr>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577446960"/>
                  </a:ext>
                </a:extLst>
              </a:tr>
            </a:tbl>
          </a:graphicData>
        </a:graphic>
      </p:graphicFrame>
      <p:sp>
        <p:nvSpPr>
          <p:cNvPr id="9" name="Content Placeholder 8">
            <a:extLst>
              <a:ext uri="{FF2B5EF4-FFF2-40B4-BE49-F238E27FC236}">
                <a16:creationId xmlns:a16="http://schemas.microsoft.com/office/drawing/2014/main" id="{1ECB7B84-1B73-4B63-9C86-14F9B3E82533}"/>
              </a:ext>
            </a:extLst>
          </p:cNvPr>
          <p:cNvSpPr>
            <a:spLocks noGrp="1"/>
          </p:cNvSpPr>
          <p:nvPr>
            <p:ph idx="1"/>
          </p:nvPr>
        </p:nvSpPr>
        <p:spPr>
          <a:xfrm>
            <a:off x="238125" y="2324099"/>
            <a:ext cx="11115675" cy="455969"/>
          </a:xfrm>
        </p:spPr>
        <p:txBody>
          <a:bodyPr>
            <a:normAutofit lnSpcReduction="10000"/>
          </a:bodyPr>
          <a:lstStyle/>
          <a:p>
            <a:r>
              <a:rPr lang="en-GB" dirty="0">
                <a:latin typeface="Comic Sans MS" panose="030F0702030302020204" pitchFamily="66" charset="0"/>
              </a:rPr>
              <a:t>Sort the adjectives on the next slide into these groups:</a:t>
            </a:r>
          </a:p>
        </p:txBody>
      </p:sp>
    </p:spTree>
    <p:extLst>
      <p:ext uri="{BB962C8B-B14F-4D97-AF65-F5344CB8AC3E}">
        <p14:creationId xmlns:p14="http://schemas.microsoft.com/office/powerpoint/2010/main" val="2260599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4DCFB-5480-47EE-AD1B-3C17EEB144E6}"/>
              </a:ext>
            </a:extLst>
          </p:cNvPr>
          <p:cNvSpPr>
            <a:spLocks noGrp="1"/>
          </p:cNvSpPr>
          <p:nvPr>
            <p:ph type="title"/>
          </p:nvPr>
        </p:nvSpPr>
        <p:spPr>
          <a:xfrm>
            <a:off x="838200" y="365125"/>
            <a:ext cx="5886450" cy="1325563"/>
          </a:xfrm>
        </p:spPr>
        <p:txBody>
          <a:bodyPr>
            <a:normAutofit/>
          </a:bodyPr>
          <a:lstStyle/>
          <a:p>
            <a:r>
              <a:rPr lang="en-GB" sz="2800" dirty="0">
                <a:latin typeface="Comic Sans MS" panose="030F0702030302020204" pitchFamily="66" charset="0"/>
              </a:rPr>
              <a:t>Sort these adjectives to describe the characters.</a:t>
            </a:r>
          </a:p>
        </p:txBody>
      </p:sp>
      <p:sp>
        <p:nvSpPr>
          <p:cNvPr id="3" name="Content Placeholder 2">
            <a:extLst>
              <a:ext uri="{FF2B5EF4-FFF2-40B4-BE49-F238E27FC236}">
                <a16:creationId xmlns:a16="http://schemas.microsoft.com/office/drawing/2014/main" id="{2F8E9F2A-6C69-4FD5-8563-522896C59223}"/>
              </a:ext>
            </a:extLst>
          </p:cNvPr>
          <p:cNvSpPr>
            <a:spLocks noGrp="1"/>
          </p:cNvSpPr>
          <p:nvPr>
            <p:ph idx="1"/>
          </p:nvPr>
        </p:nvSpPr>
        <p:spPr>
          <a:xfrm>
            <a:off x="838200" y="1825625"/>
            <a:ext cx="10515600" cy="4775200"/>
          </a:xfrm>
        </p:spPr>
        <p:txBody>
          <a:bodyPr>
            <a:normAutofit lnSpcReduction="10000"/>
          </a:bodyPr>
          <a:lstStyle/>
          <a:p>
            <a:pPr marL="0" indent="0">
              <a:lnSpc>
                <a:spcPct val="170000"/>
              </a:lnSpc>
              <a:buNone/>
            </a:pPr>
            <a:r>
              <a:rPr lang="en-GB" sz="2400" dirty="0">
                <a:latin typeface="Comic Sans MS" panose="030F0702030302020204" pitchFamily="66" charset="0"/>
              </a:rPr>
              <a:t>clever                caring              cunning       funny                   grumpy               happy            hardworking honest      rich             poor                   ambitious                   boastful            careless                      cautious        cheerful             clumsy              confident       determined       excited       friendly                  gentle               imaginative       jealous         mischievous         patient             popular                 proud                 rude           reliable                         sensitive             tricky       thoughtful                      ugly               unhappy             unlucky</a:t>
            </a:r>
          </a:p>
        </p:txBody>
      </p:sp>
      <p:sp>
        <p:nvSpPr>
          <p:cNvPr id="4" name="Speech Bubble: Rectangle with Corners Rounded 3">
            <a:extLst>
              <a:ext uri="{FF2B5EF4-FFF2-40B4-BE49-F238E27FC236}">
                <a16:creationId xmlns:a16="http://schemas.microsoft.com/office/drawing/2014/main" id="{6C6DB8E4-CD54-4144-A98F-6CC726DE8753}"/>
              </a:ext>
            </a:extLst>
          </p:cNvPr>
          <p:cNvSpPr/>
          <p:nvPr/>
        </p:nvSpPr>
        <p:spPr>
          <a:xfrm>
            <a:off x="7781925" y="390525"/>
            <a:ext cx="3352800" cy="1352550"/>
          </a:xfrm>
          <a:prstGeom prst="wedgeRoundRectCallo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omic Sans MS" panose="030F0702030302020204" pitchFamily="66" charset="0"/>
              </a:rPr>
              <a:t>Think about which part of the story shows that they are like this.</a:t>
            </a:r>
          </a:p>
        </p:txBody>
      </p:sp>
    </p:spTree>
    <p:extLst>
      <p:ext uri="{BB962C8B-B14F-4D97-AF65-F5344CB8AC3E}">
        <p14:creationId xmlns:p14="http://schemas.microsoft.com/office/powerpoint/2010/main" val="3591263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FBF0F-4273-45E8-A9B6-868C16EABDE8}"/>
              </a:ext>
            </a:extLst>
          </p:cNvPr>
          <p:cNvSpPr>
            <a:spLocks noGrp="1"/>
          </p:cNvSpPr>
          <p:nvPr>
            <p:ph type="title"/>
          </p:nvPr>
        </p:nvSpPr>
        <p:spPr>
          <a:xfrm>
            <a:off x="838200" y="365126"/>
            <a:ext cx="10515600" cy="692150"/>
          </a:xfrm>
        </p:spPr>
        <p:txBody>
          <a:bodyPr>
            <a:normAutofit/>
          </a:bodyPr>
          <a:lstStyle/>
          <a:p>
            <a:r>
              <a:rPr lang="en-GB" sz="3600" u="sng" dirty="0">
                <a:latin typeface="Comic Sans MS" panose="030F0702030302020204" pitchFamily="66" charset="0"/>
              </a:rPr>
              <a:t>I can write a detailed description of characters.</a:t>
            </a:r>
          </a:p>
        </p:txBody>
      </p:sp>
      <p:sp>
        <p:nvSpPr>
          <p:cNvPr id="3" name="Content Placeholder 2">
            <a:extLst>
              <a:ext uri="{FF2B5EF4-FFF2-40B4-BE49-F238E27FC236}">
                <a16:creationId xmlns:a16="http://schemas.microsoft.com/office/drawing/2014/main" id="{61A4DF7C-FF4D-461A-9488-1F24B123D2C1}"/>
              </a:ext>
            </a:extLst>
          </p:cNvPr>
          <p:cNvSpPr>
            <a:spLocks noGrp="1"/>
          </p:cNvSpPr>
          <p:nvPr>
            <p:ph idx="1"/>
          </p:nvPr>
        </p:nvSpPr>
        <p:spPr>
          <a:xfrm>
            <a:off x="838200" y="1438274"/>
            <a:ext cx="10515600" cy="5210175"/>
          </a:xfrm>
        </p:spPr>
        <p:txBody>
          <a:bodyPr>
            <a:normAutofit/>
          </a:bodyPr>
          <a:lstStyle/>
          <a:p>
            <a:r>
              <a:rPr lang="en-GB" sz="2600" dirty="0">
                <a:latin typeface="Comic Sans MS" panose="030F0702030302020204" pitchFamily="66" charset="0"/>
              </a:rPr>
              <a:t>Now you are going to write 2 paragraphs: one to describe Mr. Botte and one to describe the new shoemaker.</a:t>
            </a:r>
          </a:p>
          <a:p>
            <a:endParaRPr lang="en-GB" sz="2600" dirty="0">
              <a:latin typeface="Comic Sans MS" panose="030F0702030302020204" pitchFamily="66" charset="0"/>
            </a:endParaRPr>
          </a:p>
          <a:p>
            <a:r>
              <a:rPr lang="en-GB" sz="2600" dirty="0">
                <a:latin typeface="Comic Sans MS" panose="030F0702030302020204" pitchFamily="66" charset="0"/>
              </a:rPr>
              <a:t>Remember to use the list of adjectives.</a:t>
            </a:r>
          </a:p>
          <a:p>
            <a:endParaRPr lang="en-GB" sz="2600" dirty="0">
              <a:latin typeface="Comic Sans MS" panose="030F0702030302020204" pitchFamily="66" charset="0"/>
            </a:endParaRPr>
          </a:p>
          <a:p>
            <a:r>
              <a:rPr lang="en-GB" sz="2600" dirty="0" err="1">
                <a:latin typeface="Comic Sans MS" panose="030F0702030302020204" pitchFamily="66" charset="0"/>
              </a:rPr>
              <a:t>Uplevel</a:t>
            </a:r>
            <a:r>
              <a:rPr lang="en-GB" sz="2600" dirty="0">
                <a:latin typeface="Comic Sans MS" panose="030F0702030302020204" pitchFamily="66" charset="0"/>
              </a:rPr>
              <a:t> some of your sentences with:</a:t>
            </a:r>
          </a:p>
          <a:p>
            <a:pPr>
              <a:buFontTx/>
              <a:buChar char="-"/>
            </a:pPr>
            <a:r>
              <a:rPr lang="en-GB" sz="2600" i="1" dirty="0">
                <a:latin typeface="Comic Sans MS" panose="030F0702030302020204" pitchFamily="66" charset="0"/>
              </a:rPr>
              <a:t>Expanded noun phrases</a:t>
            </a:r>
          </a:p>
          <a:p>
            <a:pPr>
              <a:buFontTx/>
              <a:buChar char="-"/>
            </a:pPr>
            <a:r>
              <a:rPr lang="en-GB" sz="2600" i="1" dirty="0">
                <a:latin typeface="Comic Sans MS" panose="030F0702030302020204" pitchFamily="66" charset="0"/>
              </a:rPr>
              <a:t>Fronted adverbials</a:t>
            </a:r>
          </a:p>
          <a:p>
            <a:pPr>
              <a:buFontTx/>
              <a:buChar char="-"/>
            </a:pPr>
            <a:r>
              <a:rPr lang="en-GB" sz="2600" i="1" dirty="0">
                <a:latin typeface="Comic Sans MS" panose="030F0702030302020204" pitchFamily="66" charset="0"/>
              </a:rPr>
              <a:t>Subordinate clauses (not Santa Claus)</a:t>
            </a:r>
          </a:p>
        </p:txBody>
      </p:sp>
      <p:pic>
        <p:nvPicPr>
          <p:cNvPr id="3074" name="Picture 2" descr="Littleshoemaker - THE LITERACY SHED">
            <a:extLst>
              <a:ext uri="{FF2B5EF4-FFF2-40B4-BE49-F238E27FC236}">
                <a16:creationId xmlns:a16="http://schemas.microsoft.com/office/drawing/2014/main" id="{63AEBF11-9AAA-4F1D-9115-A23883D108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1925" y="2319338"/>
            <a:ext cx="3867150" cy="2410160"/>
          </a:xfrm>
          <a:prstGeom prst="rect">
            <a:avLst/>
          </a:prstGeom>
          <a:noFill/>
          <a:extLst>
            <a:ext uri="{909E8E84-426E-40DD-AFC4-6F175D3DCCD1}">
              <a14:hiddenFill xmlns:a14="http://schemas.microsoft.com/office/drawing/2010/main">
                <a:solidFill>
                  <a:srgbClr val="FFFFFF"/>
                </a:solidFill>
              </a14:hiddenFill>
            </a:ext>
          </a:extLst>
        </p:spPr>
      </p:pic>
      <p:sp>
        <p:nvSpPr>
          <p:cNvPr id="4" name="Speech Bubble: Rectangle with Corners Rounded 3">
            <a:extLst>
              <a:ext uri="{FF2B5EF4-FFF2-40B4-BE49-F238E27FC236}">
                <a16:creationId xmlns:a16="http://schemas.microsoft.com/office/drawing/2014/main" id="{0216004D-28EE-4A65-ADAF-91690B9EAAFC}"/>
              </a:ext>
            </a:extLst>
          </p:cNvPr>
          <p:cNvSpPr/>
          <p:nvPr/>
        </p:nvSpPr>
        <p:spPr>
          <a:xfrm>
            <a:off x="8434388" y="5110496"/>
            <a:ext cx="2095500" cy="1376363"/>
          </a:xfrm>
          <a:prstGeom prst="wedgeRoundRectCallout">
            <a:avLst>
              <a:gd name="adj1" fmla="val -21861"/>
              <a:gd name="adj2" fmla="val -137552"/>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omic Sans MS" panose="030F0702030302020204" pitchFamily="66" charset="0"/>
              </a:rPr>
              <a:t>Remember to email your work today.</a:t>
            </a:r>
          </a:p>
        </p:txBody>
      </p:sp>
    </p:spTree>
    <p:extLst>
      <p:ext uri="{BB962C8B-B14F-4D97-AF65-F5344CB8AC3E}">
        <p14:creationId xmlns:p14="http://schemas.microsoft.com/office/powerpoint/2010/main" val="3234225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610</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Comic Sans MS</vt:lpstr>
      <vt:lpstr>Office Theme</vt:lpstr>
      <vt:lpstr>Wednesday 20th January Morning SPaG Job</vt:lpstr>
      <vt:lpstr>Read this description. Underline or write out the expanded noun phrases and fronted adverbials (use 2 different colours)</vt:lpstr>
      <vt:lpstr>How did you do? Now mark and correct your work. Yellow= expanded noun phrase. Blue= fronted adverbial.</vt:lpstr>
      <vt:lpstr>Year 4 English 20.1.21 </vt:lpstr>
      <vt:lpstr>The Little Shoemaker</vt:lpstr>
      <vt:lpstr>I can collect adjectives to describe a character.</vt:lpstr>
      <vt:lpstr>Sort these adjectives to describe the characters.</vt:lpstr>
      <vt:lpstr>I can write a detailed description of characters.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19th January Morning SPaG Job</dc:title>
  <dc:creator>Louise Richardson</dc:creator>
  <cp:lastModifiedBy>Louise Richardson</cp:lastModifiedBy>
  <cp:revision>15</cp:revision>
  <dcterms:created xsi:type="dcterms:W3CDTF">2021-01-16T18:45:23Z</dcterms:created>
  <dcterms:modified xsi:type="dcterms:W3CDTF">2021-01-19T20:38:14Z</dcterms:modified>
</cp:coreProperties>
</file>