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61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whiterosemaths.com/wp-content/uploads/2019/11/Y3-Spring-Block-1-WO7-Divide-2-digits-by-1-digit-3-2019.pdf" TargetMode="External"/><Relationship Id="rId2" Type="http://schemas.openxmlformats.org/officeDocument/2006/relationships/hyperlink" Target="https://vimeo.com/49760166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77C2-940C-40B7-B0E3-5B1706B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12.11.21</a:t>
            </a:r>
            <a:br>
              <a:rPr lang="en-GB" dirty="0"/>
            </a:br>
            <a:r>
              <a:rPr lang="en-GB" dirty="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09D8C-E119-48BC-9CC3-E985D3273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Hi Year 4,</a:t>
            </a:r>
            <a:endParaRPr lang="en-GB" sz="2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 b="0" dirty="0">
                <a:effectLst/>
              </a:rPr>
            </a:br>
            <a:r>
              <a:rPr lang="en-GB" sz="2400" b="0" i="0" u="none" strike="noStrike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Today’s lesson builds upon the work you did yesterday, dividing a 2-digit number by a 1-digit number, and moves on to remainders.</a:t>
            </a:r>
            <a:endParaRPr lang="en-GB" sz="2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 b="0" dirty="0">
                <a:effectLst/>
              </a:rPr>
            </a:br>
            <a:r>
              <a:rPr lang="en-GB" sz="2400" b="0" i="0" u="none" strike="noStrike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Have some paper and a pencil nearby so you can answer the questions as you go. Remember, some questions are 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challenges</a:t>
            </a:r>
            <a:r>
              <a:rPr lang="en-GB" sz="2400" b="0" i="0" u="none" strike="noStrike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 and we would usually discuss them together in class, so only work up to the point that you understand and feel free to email if you have any questions.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Don’t forget to log on to Purple Mash</a:t>
            </a:r>
            <a:r>
              <a:rPr lang="en-GB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, too. There are some mental maths games in your 2dos.</a:t>
            </a:r>
            <a:endParaRPr lang="en-GB" sz="2400" b="0" i="0" u="none" strike="noStrike" dirty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 b="0" dirty="0">
                <a:effectLst/>
              </a:rPr>
            </a:br>
            <a:br>
              <a:rPr lang="en-GB" sz="2400" b="0" dirty="0">
                <a:effectLst/>
              </a:rPr>
            </a:br>
            <a:r>
              <a:rPr lang="en-GB" sz="2400" b="0" i="0" u="none" strike="noStrike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I hope you enjoy this lesson...</a:t>
            </a:r>
            <a:endParaRPr lang="en-GB" sz="2400" b="0" dirty="0">
              <a:effectLst/>
            </a:endParaRPr>
          </a:p>
          <a:p>
            <a:pPr marL="0" indent="0">
              <a:buNone/>
            </a:pPr>
            <a:br>
              <a:rPr lang="en-GB" b="0" dirty="0">
                <a:effectLst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5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BDEDBF1-2DDC-4AA0-84E3-A56E123F0490}"/>
              </a:ext>
            </a:extLst>
          </p:cNvPr>
          <p:cNvSpPr/>
          <p:nvPr/>
        </p:nvSpPr>
        <p:spPr>
          <a:xfrm>
            <a:off x="5167901" y="3698697"/>
            <a:ext cx="2661007" cy="1500027"/>
          </a:xfrm>
          <a:prstGeom prst="wedgeRoundRectCallout">
            <a:avLst>
              <a:gd name="adj1" fmla="val -38980"/>
              <a:gd name="adj2" fmla="val -820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The 5 x table will help you with this.</a:t>
            </a:r>
          </a:p>
        </p:txBody>
      </p:sp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01EB533-A01F-4F96-8B77-7F6BAC80DF62}"/>
              </a:ext>
            </a:extLst>
          </p:cNvPr>
          <p:cNvSpPr/>
          <p:nvPr/>
        </p:nvSpPr>
        <p:spPr>
          <a:xfrm>
            <a:off x="5619964" y="1839074"/>
            <a:ext cx="2239766" cy="1664414"/>
          </a:xfrm>
          <a:prstGeom prst="wedgeRoundRectCallout">
            <a:avLst>
              <a:gd name="adj1" fmla="val -32760"/>
              <a:gd name="adj2" fmla="val -7145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Use place value chart or part-whole model, which you used yesterday.</a:t>
            </a:r>
          </a:p>
        </p:txBody>
      </p:sp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C0230D5-D4AA-4602-9B24-A143248FFEEE}"/>
              </a:ext>
            </a:extLst>
          </p:cNvPr>
          <p:cNvSpPr/>
          <p:nvPr/>
        </p:nvSpPr>
        <p:spPr>
          <a:xfrm>
            <a:off x="565079" y="3688422"/>
            <a:ext cx="2876764" cy="1767156"/>
          </a:xfrm>
          <a:prstGeom prst="wedgeRoundRectCallout">
            <a:avLst>
              <a:gd name="adj1" fmla="val 72381"/>
              <a:gd name="adj2" fmla="val -5610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This is a really tricky challenge. Maybe if you have any marbles, you could try to work it out with those?</a:t>
            </a:r>
          </a:p>
        </p:txBody>
      </p:sp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4C65-6788-46BA-B038-4884A77A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Tuesday 12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  <a:br>
              <a:rPr lang="en-GB" dirty="0"/>
            </a:br>
            <a:r>
              <a:rPr lang="en-GB" dirty="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43E0C-8597-4371-8AE7-EC0CBB60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watch the video for today’s lesson, click the blue arrow.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the worksheet, click the red arrow or work through the following slides.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rrow: Right 3">
            <a:hlinkClick r:id="rId2"/>
            <a:extLst>
              <a:ext uri="{FF2B5EF4-FFF2-40B4-BE49-F238E27FC236}">
                <a16:creationId xmlns:a16="http://schemas.microsoft.com/office/drawing/2014/main" id="{EBDE78F0-379B-4B4D-A693-E63534DFAB55}"/>
              </a:ext>
            </a:extLst>
          </p:cNvPr>
          <p:cNvSpPr/>
          <p:nvPr/>
        </p:nvSpPr>
        <p:spPr>
          <a:xfrm>
            <a:off x="2198670" y="2753474"/>
            <a:ext cx="3791164" cy="675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3"/>
            <a:extLst>
              <a:ext uri="{FF2B5EF4-FFF2-40B4-BE49-F238E27FC236}">
                <a16:creationId xmlns:a16="http://schemas.microsoft.com/office/drawing/2014/main" id="{8AF0D68C-3699-4990-8416-5EF37418E85A}"/>
              </a:ext>
            </a:extLst>
          </p:cNvPr>
          <p:cNvSpPr/>
          <p:nvPr/>
        </p:nvSpPr>
        <p:spPr>
          <a:xfrm>
            <a:off x="2198670" y="5095982"/>
            <a:ext cx="3791164" cy="7911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0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71"/>
            <a:ext cx="9144000" cy="6464401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420C831-1846-429F-8811-16A49B7746FA}"/>
              </a:ext>
            </a:extLst>
          </p:cNvPr>
          <p:cNvSpPr/>
          <p:nvPr/>
        </p:nvSpPr>
        <p:spPr>
          <a:xfrm>
            <a:off x="5198724" y="4202130"/>
            <a:ext cx="2804845" cy="1345915"/>
          </a:xfrm>
          <a:prstGeom prst="wedgeRoundRectCallout">
            <a:avLst>
              <a:gd name="adj1" fmla="val -62591"/>
              <a:gd name="adj2" fmla="val -1154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Any lolly sticks that are left over are called the remainder.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582D25F-A637-4A4D-9D07-EF0290D44766}"/>
              </a:ext>
            </a:extLst>
          </p:cNvPr>
          <p:cNvSpPr/>
          <p:nvPr/>
        </p:nvSpPr>
        <p:spPr>
          <a:xfrm>
            <a:off x="4304872" y="174661"/>
            <a:ext cx="3113070" cy="1135294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Do you have any lolly sticks to use? Could you use pencils or strips of paper?</a:t>
            </a:r>
          </a:p>
        </p:txBody>
      </p:sp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9AF76B0-86DC-496F-B664-287C9AEE9E68}"/>
              </a:ext>
            </a:extLst>
          </p:cNvPr>
          <p:cNvSpPr/>
          <p:nvPr/>
        </p:nvSpPr>
        <p:spPr>
          <a:xfrm>
            <a:off x="4315146" y="174661"/>
            <a:ext cx="3575407" cy="780836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Repeated subtraction is the same as division.</a:t>
            </a:r>
          </a:p>
        </p:txBody>
      </p:sp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"/>
            <a:ext cx="9144000" cy="646440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4DCA0A5-94CA-46FC-967E-C31ED8842CE7}"/>
              </a:ext>
            </a:extLst>
          </p:cNvPr>
          <p:cNvSpPr/>
          <p:nvPr/>
        </p:nvSpPr>
        <p:spPr>
          <a:xfrm>
            <a:off x="5198724" y="3267182"/>
            <a:ext cx="2804845" cy="1551398"/>
          </a:xfrm>
          <a:prstGeom prst="wedgeRoundRectCallout">
            <a:avLst>
              <a:gd name="adj1" fmla="val -32555"/>
              <a:gd name="adj2" fmla="val -792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Have a go using repeated subtraction yourself.</a:t>
            </a:r>
          </a:p>
        </p:txBody>
      </p:sp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375AA59-3D29-4C8E-9094-558CAA437E7F}"/>
              </a:ext>
            </a:extLst>
          </p:cNvPr>
          <p:cNvSpPr/>
          <p:nvPr/>
        </p:nvSpPr>
        <p:spPr>
          <a:xfrm>
            <a:off x="4027470" y="3719245"/>
            <a:ext cx="2465797" cy="1705510"/>
          </a:xfrm>
          <a:prstGeom prst="wedgeRoundRectCallout">
            <a:avLst>
              <a:gd name="adj1" fmla="val -45000"/>
              <a:gd name="adj2" fmla="val -7906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multiplication is the inverse (opposite) of division.</a:t>
            </a:r>
          </a:p>
        </p:txBody>
      </p:sp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257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12.11.21 Maths</vt:lpstr>
      <vt:lpstr>Tuesday 12th January 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Richardson</cp:lastModifiedBy>
  <cp:revision>30</cp:revision>
  <dcterms:created xsi:type="dcterms:W3CDTF">2019-07-05T11:02:13Z</dcterms:created>
  <dcterms:modified xsi:type="dcterms:W3CDTF">2021-01-10T17:38:52Z</dcterms:modified>
</cp:coreProperties>
</file>