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3" r:id="rId2"/>
    <p:sldId id="264" r:id="rId3"/>
    <p:sldId id="284" r:id="rId4"/>
    <p:sldId id="275" r:id="rId5"/>
    <p:sldId id="276" r:id="rId6"/>
    <p:sldId id="277" r:id="rId7"/>
    <p:sldId id="278" r:id="rId8"/>
    <p:sldId id="285" r:id="rId9"/>
    <p:sldId id="280" r:id="rId10"/>
    <p:sldId id="286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9C"/>
    <a:srgbClr val="F08215"/>
    <a:srgbClr val="4DB1E3"/>
    <a:srgbClr val="18A0DB"/>
    <a:srgbClr val="DE1E5A"/>
    <a:srgbClr val="BC0105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88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43FE14-C3BD-420C-9A6E-57DBDB80C0D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70B4AFD3-7827-4156-9F05-49D7AD937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38150"/>
            <a:ext cx="8220075" cy="1204384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642534"/>
            <a:ext cx="8220075" cy="475350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69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living-in-the-wider-world-pshce-subjects-key-stage-2/government-and-politics-living-in-the-wider-world-pshce-subjects-key-stage-2/uk-parliament-government-and-politics-living-in-the-wider-world-pshce-subjects-key-stage-2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AFF90-4AD1-46AE-903B-62313471C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310" y="614693"/>
            <a:ext cx="9890620" cy="4309699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503239" y="2790826"/>
            <a:ext cx="8137524" cy="393382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3259872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Crime and Punishment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3652847"/>
            <a:ext cx="7886700" cy="1409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>
                <a:latin typeface="Twinkl" pitchFamily="50" charset="0"/>
              </a:rPr>
              <a:t>Before we </a:t>
            </a:r>
            <a:r>
              <a:rPr lang="en-GB" sz="2800" dirty="0"/>
              <a:t>start to learn about crime and punishment in the past, we need to know what it is like in the UK now.</a:t>
            </a:r>
          </a:p>
          <a:p>
            <a:pPr marL="0" indent="0">
              <a:buNone/>
            </a:pPr>
            <a:r>
              <a:rPr lang="en-GB" sz="2800" dirty="0">
                <a:latin typeface="Twinkl" pitchFamily="50" charset="0"/>
              </a:rPr>
              <a:t>Today we will find out about laws and the justice system. Then we will learn some new vocabulary for our topic.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AFF90-4AD1-46AE-903B-62313471C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310" y="614693"/>
            <a:ext cx="9890620" cy="4309699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503239" y="2790826"/>
            <a:ext cx="8137524" cy="393382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3259872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Crime and Punishment Vocabulary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3652847"/>
            <a:ext cx="7886700" cy="1409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>
                <a:latin typeface="Twinkl" pitchFamily="50" charset="0"/>
              </a:rPr>
              <a:t>We have talked about some new words in the PPT. And there are some more!</a:t>
            </a:r>
          </a:p>
          <a:p>
            <a:pPr marL="0" indent="0">
              <a:buNone/>
            </a:pPr>
            <a:r>
              <a:rPr lang="en-GB" sz="2800" dirty="0"/>
              <a:t>See if you can match the vocabulary with the definition on the worksheet.</a:t>
            </a:r>
          </a:p>
          <a:p>
            <a:pPr marL="0" indent="0">
              <a:buNone/>
            </a:pPr>
            <a:r>
              <a:rPr lang="en-GB" sz="2800" dirty="0">
                <a:latin typeface="Twinkl" pitchFamily="50" charset="0"/>
              </a:rPr>
              <a:t>Use a dictionary to help you.</a:t>
            </a:r>
          </a:p>
        </p:txBody>
      </p:sp>
    </p:spTree>
    <p:extLst>
      <p:ext uri="{BB962C8B-B14F-4D97-AF65-F5344CB8AC3E}">
        <p14:creationId xmlns:p14="http://schemas.microsoft.com/office/powerpoint/2010/main" val="67211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3669" y="1664030"/>
            <a:ext cx="3045205" cy="2434101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Lady Justice is a common sight in legal institutions. Originally known as the goddess Themis, she represents the fairness of the judicial system. In Greek, Themis means 'order'.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Lady Justice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8695A-AFF8-4160-BB22-AC79BE89F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38" y="1473201"/>
            <a:ext cx="3511631" cy="4682175"/>
          </a:xfrm>
          <a:prstGeom prst="rect">
            <a:avLst/>
          </a:prstGeom>
          <a:ln w="38100">
            <a:solidFill>
              <a:srgbClr val="00649C"/>
            </a:solidFill>
          </a:ln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524F6939-0EE6-4ADC-B0FF-F0ED0B21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0075" cy="1204913"/>
          </a:xfrm>
        </p:spPr>
        <p:txBody>
          <a:bodyPr/>
          <a:lstStyle/>
          <a:p>
            <a:r>
              <a:rPr lang="en-US" altLang="en-US">
                <a:latin typeface="Twinkl" panose="020B0604020202020204" charset="0"/>
              </a:rPr>
              <a:t>Why Do We Have Laws?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17D2E5CD-FF8A-4B84-B2D3-4C43327C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3063"/>
            <a:ext cx="8220075" cy="47529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en-US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	</a:t>
            </a: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Without laws, people would be able to do whatever they wanted to and might harm others.  Laws protect our </a:t>
            </a:r>
            <a:r>
              <a:rPr lang="en-GB" altLang="en-US" sz="2400" b="1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rights</a:t>
            </a: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 and ensure that we carry out our </a:t>
            </a:r>
            <a:r>
              <a:rPr lang="en-GB" altLang="en-US" sz="2400" b="1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responsibilities</a:t>
            </a: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	Most people obey our laws. When people are suspected of breaking the law, they are taken to court. If they are found guilty, they are punished. 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dirty="0">
                <a:latin typeface="Twinkl" panose="020B0604020202020204" charset="0"/>
                <a:ea typeface="MS PGothic" panose="020B0600070205080204" pitchFamily="34" charset="-128"/>
                <a:cs typeface="Twinkl" panose="020B0604020202020204" charset="0"/>
              </a:rPr>
              <a:t>	Sometimes laws seem unfair and need to be changed. Our governments are constantly changing and making new laws. </a:t>
            </a:r>
          </a:p>
          <a:p>
            <a:endParaRPr lang="en-US" altLang="en-US" dirty="0">
              <a:latin typeface="Twinkl" panose="020B0604020202020204" charset="0"/>
              <a:ea typeface="MS PGothic" panose="020B0600070205080204" pitchFamily="34" charset="-128"/>
              <a:cs typeface="Twinkl" panose="020B0604020202020204" charset="0"/>
            </a:endParaRP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C5F5D327-D630-4319-ACE1-650B28EA8DF5}"/>
              </a:ext>
            </a:extLst>
          </p:cNvPr>
          <p:cNvSpPr/>
          <p:nvPr/>
        </p:nvSpPr>
        <p:spPr>
          <a:xfrm>
            <a:off x="8388350" y="6607175"/>
            <a:ext cx="755650" cy="250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B726-BF6B-408D-AD61-AB3346E7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730565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Why does Britain </a:t>
            </a:r>
            <a:br>
              <a:rPr lang="en-GB" dirty="0"/>
            </a:br>
            <a:r>
              <a:rPr lang="en-GB" dirty="0"/>
              <a:t>have a legal system?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BC1E9-68D5-4FD1-8E5D-C48AFB988CC1}"/>
              </a:ext>
            </a:extLst>
          </p:cNvPr>
          <p:cNvSpPr/>
          <p:nvPr/>
        </p:nvSpPr>
        <p:spPr>
          <a:xfrm>
            <a:off x="804772" y="1821023"/>
            <a:ext cx="7524925" cy="1079884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dirty="0"/>
              <a:t>Think of as many reasons as you can why </a:t>
            </a:r>
            <a:br>
              <a:rPr lang="en-GB" sz="2800" dirty="0"/>
            </a:br>
            <a:r>
              <a:rPr lang="en-GB" sz="2800" dirty="0"/>
              <a:t>most countries have laws and a legal system.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D8024-DBFA-4514-85D7-753199AD0028}"/>
              </a:ext>
            </a:extLst>
          </p:cNvPr>
          <p:cNvSpPr txBox="1"/>
          <p:nvPr/>
        </p:nvSpPr>
        <p:spPr>
          <a:xfrm>
            <a:off x="457198" y="2834560"/>
            <a:ext cx="65817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Here are just a few: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prevent anti-social and unacceptable behaviour.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control business and trade.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decide who should rightfully own property.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help family and personal relationships.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 help people to resolve disagreements </a:t>
            </a:r>
          </a:p>
          <a:p>
            <a:r>
              <a:rPr lang="en-GB" sz="2400" dirty="0"/>
              <a:t>with others.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B3689-DA11-4496-B889-056096274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59" y="3338876"/>
            <a:ext cx="1987349" cy="21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2972-8DEA-4C03-A07E-587A066D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Civil Law and Criminal Law 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A94805-F236-44B5-B879-3A01AA543CA3}"/>
              </a:ext>
            </a:extLst>
          </p:cNvPr>
          <p:cNvSpPr txBox="1"/>
          <p:nvPr/>
        </p:nvSpPr>
        <p:spPr>
          <a:xfrm>
            <a:off x="929081" y="3744657"/>
            <a:ext cx="72858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courts of England and Wales are headed by the Senior Courts of England and Wales: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 Court of Justice (for civil cases)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Crown Court (for criminal cases).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Supreme Court is the highest court in the </a:t>
            </a:r>
            <a:br>
              <a:rPr lang="en-GB" dirty="0"/>
            </a:br>
            <a:r>
              <a:rPr lang="en-GB" dirty="0"/>
              <a:t>land for both criminal and civil appeal cases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E6FC4-CC69-4329-BA37-040F646A157C}"/>
              </a:ext>
            </a:extLst>
          </p:cNvPr>
          <p:cNvSpPr/>
          <p:nvPr/>
        </p:nvSpPr>
        <p:spPr>
          <a:xfrm>
            <a:off x="3651424" y="1632110"/>
            <a:ext cx="4069232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b="1" dirty="0"/>
              <a:t>There are two types of law: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Civil law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Criminal law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CBBAE-161B-479C-9F36-8B6659589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44" y="1359017"/>
            <a:ext cx="2871820" cy="19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D5AE-A9A7-44EA-AFA3-C9855A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Civil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A7E0F-7875-41AD-9B67-DF04003D01D7}"/>
              </a:ext>
            </a:extLst>
          </p:cNvPr>
          <p:cNvSpPr/>
          <p:nvPr/>
        </p:nvSpPr>
        <p:spPr>
          <a:xfrm>
            <a:off x="800007" y="1432641"/>
            <a:ext cx="3436433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Civil law is concerned with the rights and duties of citizens in dealings with other citizens.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7DD814-E1DE-43C0-BF5D-B634B969CBE1}"/>
              </a:ext>
            </a:extLst>
          </p:cNvPr>
          <p:cNvGrpSpPr/>
          <p:nvPr/>
        </p:nvGrpSpPr>
        <p:grpSpPr>
          <a:xfrm>
            <a:off x="4236440" y="1441030"/>
            <a:ext cx="4180775" cy="1830676"/>
            <a:chOff x="4236440" y="1441030"/>
            <a:chExt cx="4180775" cy="18306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8F3AD0-2C08-4298-9F7B-9F36D6B1C64F}"/>
                </a:ext>
              </a:extLst>
            </p:cNvPr>
            <p:cNvSpPr txBox="1"/>
            <p:nvPr/>
          </p:nvSpPr>
          <p:spPr>
            <a:xfrm>
              <a:off x="4506027" y="1481590"/>
              <a:ext cx="383796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Civil law covers activities such as: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Lending and borrowing money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Entering into contracts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Disputes with neighbours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Getting married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Inheritances and wills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4DAA1-C359-4AD8-94B9-46625F894448}"/>
                </a:ext>
              </a:extLst>
            </p:cNvPr>
            <p:cNvSpPr/>
            <p:nvPr/>
          </p:nvSpPr>
          <p:spPr>
            <a:xfrm>
              <a:off x="4236440" y="1441030"/>
              <a:ext cx="4180775" cy="1830676"/>
            </a:xfrm>
            <a:prstGeom prst="rect">
              <a:avLst/>
            </a:prstGeom>
            <a:noFill/>
            <a:ln w="28575">
              <a:solidFill>
                <a:srgbClr val="006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747E688-503D-4F68-AF5A-02AABC33468A}"/>
              </a:ext>
            </a:extLst>
          </p:cNvPr>
          <p:cNvSpPr/>
          <p:nvPr/>
        </p:nvSpPr>
        <p:spPr>
          <a:xfrm>
            <a:off x="2315361" y="4138321"/>
            <a:ext cx="6101855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b="1" dirty="0"/>
              <a:t>Challenge:</a:t>
            </a:r>
            <a:endParaRPr lang="en-GB" dirty="0"/>
          </a:p>
          <a:p>
            <a:pPr lvl="2"/>
            <a:r>
              <a:rPr lang="en-GB" b="1" dirty="0"/>
              <a:t>In later lessons, think about these kinds of laws.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F083A-BDBA-46AC-B8C1-FE187C7E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56" y="2709644"/>
            <a:ext cx="219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D5AE-A9A7-44EA-AFA3-C9855A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Criminal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A7E0F-7875-41AD-9B67-DF04003D01D7}"/>
              </a:ext>
            </a:extLst>
          </p:cNvPr>
          <p:cNvSpPr/>
          <p:nvPr/>
        </p:nvSpPr>
        <p:spPr>
          <a:xfrm>
            <a:off x="800007" y="1430765"/>
            <a:ext cx="3436433" cy="13261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/>
              <a:t>Criminal offences are regarded as offences against society.  It includes the punishment of people who break these laws.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E1F391-990F-409B-A02E-27EEEE42724F}"/>
              </a:ext>
            </a:extLst>
          </p:cNvPr>
          <p:cNvGrpSpPr/>
          <p:nvPr/>
        </p:nvGrpSpPr>
        <p:grpSpPr>
          <a:xfrm>
            <a:off x="4236440" y="1441029"/>
            <a:ext cx="4180775" cy="2079745"/>
            <a:chOff x="4236440" y="1441029"/>
            <a:chExt cx="4180775" cy="20797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8F3AD0-2C08-4298-9F7B-9F36D6B1C64F}"/>
                </a:ext>
              </a:extLst>
            </p:cNvPr>
            <p:cNvSpPr txBox="1"/>
            <p:nvPr/>
          </p:nvSpPr>
          <p:spPr>
            <a:xfrm>
              <a:off x="4506027" y="1481590"/>
              <a:ext cx="3837966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It deals with matters such as:</a:t>
              </a:r>
            </a:p>
            <a:p>
              <a:r>
                <a:rPr lang="en-GB" b="1" dirty="0"/>
                <a:t>Crimes against people</a:t>
              </a:r>
              <a:r>
                <a:rPr lang="en-GB" dirty="0"/>
                <a:t>:</a:t>
              </a:r>
            </a:p>
            <a:p>
              <a:r>
                <a:rPr lang="en-GB" dirty="0"/>
                <a:t>E.g. murder, assault </a:t>
              </a:r>
            </a:p>
            <a:p>
              <a:endParaRPr lang="en-GB" dirty="0"/>
            </a:p>
            <a:p>
              <a:r>
                <a:rPr lang="en-GB" b="1" dirty="0"/>
                <a:t>Property crimes</a:t>
              </a:r>
              <a:r>
                <a:rPr lang="en-GB" dirty="0"/>
                <a:t>: </a:t>
              </a:r>
            </a:p>
            <a:p>
              <a:r>
                <a:rPr lang="en-GB" dirty="0"/>
                <a:t>E.g. theft, burglary, fraud and vandalism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4DAA1-C359-4AD8-94B9-46625F894448}"/>
                </a:ext>
              </a:extLst>
            </p:cNvPr>
            <p:cNvSpPr/>
            <p:nvPr/>
          </p:nvSpPr>
          <p:spPr>
            <a:xfrm>
              <a:off x="4236440" y="1441029"/>
              <a:ext cx="4180775" cy="2079745"/>
            </a:xfrm>
            <a:prstGeom prst="rect">
              <a:avLst/>
            </a:prstGeom>
            <a:noFill/>
            <a:ln w="28575">
              <a:solidFill>
                <a:srgbClr val="0064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747E688-503D-4F68-AF5A-02AABC33468A}"/>
              </a:ext>
            </a:extLst>
          </p:cNvPr>
          <p:cNvSpPr/>
          <p:nvPr/>
        </p:nvSpPr>
        <p:spPr>
          <a:xfrm>
            <a:off x="1879134" y="4276820"/>
            <a:ext cx="6538082" cy="772107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b="1" dirty="0"/>
              <a:t>Challenge:</a:t>
            </a:r>
          </a:p>
          <a:p>
            <a:pPr lvl="2"/>
            <a:r>
              <a:rPr lang="en-GB" dirty="0"/>
              <a:t>Can you think of any more criminal law activities?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A1D9-0381-469B-803C-56185589E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8" y="2858548"/>
            <a:ext cx="1806771" cy="72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D5AE-A9A7-44EA-AFA3-C9855ACF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Courts of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A7E0F-7875-41AD-9B67-DF04003D01D7}"/>
              </a:ext>
            </a:extLst>
          </p:cNvPr>
          <p:cNvSpPr/>
          <p:nvPr/>
        </p:nvSpPr>
        <p:spPr>
          <a:xfrm>
            <a:off x="800007" y="1430765"/>
            <a:ext cx="7077168" cy="1326105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2400" dirty="0"/>
              <a:t>Courts have a judge or magistrate who is in charge and gives the sentence (punishment) but there is also a jury.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7E688-503D-4F68-AF5A-02AABC33468A}"/>
              </a:ext>
            </a:extLst>
          </p:cNvPr>
          <p:cNvSpPr/>
          <p:nvPr/>
        </p:nvSpPr>
        <p:spPr>
          <a:xfrm>
            <a:off x="1879134" y="3445824"/>
            <a:ext cx="6538082" cy="2434101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2"/>
            <a:r>
              <a:rPr lang="en-GB" sz="2400" dirty="0"/>
              <a:t>A jury is a group of 12 people who listen to the evidence and decide if the accused if innocent or guilty. </a:t>
            </a:r>
          </a:p>
          <a:p>
            <a:pPr lvl="2"/>
            <a:endParaRPr lang="en-GB" sz="2400" dirty="0"/>
          </a:p>
          <a:p>
            <a:pPr lvl="2"/>
            <a:r>
              <a:rPr lang="en-GB" sz="2400" dirty="0"/>
              <a:t>Do you think this sounds like a fair system?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0A1D9-0381-469B-803C-56185589E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8" y="2858548"/>
            <a:ext cx="1806771" cy="72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D366-7B93-4FE8-A920-CF6BAB92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Compensation or Punishment?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D3ED3-0A4B-4402-86BB-C1FB72CD26BA}"/>
              </a:ext>
            </a:extLst>
          </p:cNvPr>
          <p:cNvSpPr txBox="1"/>
          <p:nvPr/>
        </p:nvSpPr>
        <p:spPr>
          <a:xfrm>
            <a:off x="799051" y="1397675"/>
            <a:ext cx="7545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 civil law, the courts award compensation when someone </a:t>
            </a:r>
            <a:br>
              <a:rPr lang="en-GB" dirty="0"/>
            </a:br>
            <a:r>
              <a:rPr lang="en-GB" dirty="0"/>
              <a:t>can prove the other party is in the wrong.</a:t>
            </a:r>
          </a:p>
          <a:p>
            <a:endParaRPr lang="en-GB" dirty="0"/>
          </a:p>
          <a:p>
            <a:r>
              <a:rPr lang="en-GB" dirty="0"/>
              <a:t>In criminal courts, the aim is to punish </a:t>
            </a:r>
            <a:br>
              <a:rPr lang="en-GB" dirty="0"/>
            </a:br>
            <a:r>
              <a:rPr lang="en-GB" dirty="0"/>
              <a:t>wrongdoers and impose a sentence which </a:t>
            </a:r>
            <a:br>
              <a:rPr lang="en-GB" dirty="0"/>
            </a:br>
            <a:r>
              <a:rPr lang="en-GB" dirty="0"/>
              <a:t>prevents them from reoffending.</a:t>
            </a: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99134B80-9FE7-4D20-9F4A-2CD22055F602}"/>
              </a:ext>
            </a:extLst>
          </p:cNvPr>
          <p:cNvSpPr/>
          <p:nvPr/>
        </p:nvSpPr>
        <p:spPr>
          <a:xfrm>
            <a:off x="857093" y="3350016"/>
            <a:ext cx="5500347" cy="1441530"/>
          </a:xfrm>
          <a:custGeom>
            <a:avLst/>
            <a:gdLst>
              <a:gd name="connsiteX0" fmla="*/ 0 w 5491958"/>
              <a:gd name="connsiteY0" fmla="*/ 0 h 1441530"/>
              <a:gd name="connsiteX1" fmla="*/ 5251698 w 5491958"/>
              <a:gd name="connsiteY1" fmla="*/ 0 h 1441530"/>
              <a:gd name="connsiteX2" fmla="*/ 5491958 w 5491958"/>
              <a:gd name="connsiteY2" fmla="*/ 240260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491958"/>
              <a:gd name="connsiteY0" fmla="*/ 0 h 1441530"/>
              <a:gd name="connsiteX1" fmla="*/ 4890972 w 5491958"/>
              <a:gd name="connsiteY1" fmla="*/ 50334 h 1441530"/>
              <a:gd name="connsiteX2" fmla="*/ 5491958 w 5491958"/>
              <a:gd name="connsiteY2" fmla="*/ 240260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491958"/>
              <a:gd name="connsiteY0" fmla="*/ 0 h 1441530"/>
              <a:gd name="connsiteX1" fmla="*/ 4890972 w 5491958"/>
              <a:gd name="connsiteY1" fmla="*/ 50334 h 1441530"/>
              <a:gd name="connsiteX2" fmla="*/ 5433235 w 5491958"/>
              <a:gd name="connsiteY2" fmla="*/ 567431 h 1441530"/>
              <a:gd name="connsiteX3" fmla="*/ 5491958 w 5491958"/>
              <a:gd name="connsiteY3" fmla="*/ 1441530 h 1441530"/>
              <a:gd name="connsiteX4" fmla="*/ 0 w 5491958"/>
              <a:gd name="connsiteY4" fmla="*/ 1441530 h 1441530"/>
              <a:gd name="connsiteX5" fmla="*/ 0 w 5491958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890972 w 5500347"/>
              <a:gd name="connsiteY1" fmla="*/ 50334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  <a:gd name="connsiteX0" fmla="*/ 0 w 5500347"/>
              <a:gd name="connsiteY0" fmla="*/ 0 h 1441530"/>
              <a:gd name="connsiteX1" fmla="*/ 4907750 w 5500347"/>
              <a:gd name="connsiteY1" fmla="*/ 0 h 1441530"/>
              <a:gd name="connsiteX2" fmla="*/ 5500347 w 5500347"/>
              <a:gd name="connsiteY2" fmla="*/ 575820 h 1441530"/>
              <a:gd name="connsiteX3" fmla="*/ 5491958 w 5500347"/>
              <a:gd name="connsiteY3" fmla="*/ 1441530 h 1441530"/>
              <a:gd name="connsiteX4" fmla="*/ 0 w 5500347"/>
              <a:gd name="connsiteY4" fmla="*/ 1441530 h 1441530"/>
              <a:gd name="connsiteX5" fmla="*/ 0 w 5500347"/>
              <a:gd name="connsiteY5" fmla="*/ 0 h 144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0347" h="1441530">
                <a:moveTo>
                  <a:pt x="0" y="0"/>
                </a:moveTo>
                <a:lnTo>
                  <a:pt x="4907750" y="0"/>
                </a:lnTo>
                <a:cubicBezTo>
                  <a:pt x="5110875" y="175162"/>
                  <a:pt x="5028774" y="417436"/>
                  <a:pt x="5500347" y="575820"/>
                </a:cubicBezTo>
                <a:cubicBezTo>
                  <a:pt x="5497551" y="864390"/>
                  <a:pt x="5494754" y="1152960"/>
                  <a:pt x="5491958" y="1441530"/>
                </a:cubicBezTo>
                <a:lnTo>
                  <a:pt x="0" y="1441530"/>
                </a:lnTo>
                <a:lnTo>
                  <a:pt x="0" y="0"/>
                </a:lnTo>
                <a:close/>
              </a:path>
            </a:pathLst>
          </a:cu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/>
              <a:t>Compensation</a:t>
            </a:r>
            <a:r>
              <a:rPr lang="en-GB" dirty="0"/>
              <a:t> </a:t>
            </a:r>
          </a:p>
          <a:p>
            <a:r>
              <a:rPr lang="en-GB" dirty="0"/>
              <a:t>This refers to the act of providing a person with money or other things of value in order to provide for the costs of injuries that they have incurred.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70E5E-B99B-4ECC-83AE-92577DA72E90}"/>
              </a:ext>
            </a:extLst>
          </p:cNvPr>
          <p:cNvSpPr/>
          <p:nvPr/>
        </p:nvSpPr>
        <p:spPr>
          <a:xfrm>
            <a:off x="857093" y="4935772"/>
            <a:ext cx="7429814" cy="1049106"/>
          </a:xfrm>
          <a:prstGeom prst="rect">
            <a:avLst/>
          </a:prstGeom>
          <a:solidFill>
            <a:srgbClr val="006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/>
              <a:t>Sentence</a:t>
            </a:r>
          </a:p>
          <a:p>
            <a:r>
              <a:rPr lang="en-GB" dirty="0"/>
              <a:t>This can generally involve  imprisonment, a fine and/or other punishments against a defendant convicted of a crime.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8F188-E7FF-4CEA-BE37-4FF45E76C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359">
            <a:off x="5825388" y="2055827"/>
            <a:ext cx="2747592" cy="20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2B828E38-98E0-4383-94F7-1551083635AD}" vid="{98D973AB-FEE2-41B7-BB8D-8C5BBB1E9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98</TotalTime>
  <Words>645</Words>
  <Application>Microsoft Office PowerPoint</Application>
  <PresentationFormat>On-screen Show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Sassoon Infant Md</vt:lpstr>
      <vt:lpstr>Twinkl</vt:lpstr>
      <vt:lpstr>Arial</vt:lpstr>
      <vt:lpstr>Calibri</vt:lpstr>
      <vt:lpstr>Office Theme</vt:lpstr>
      <vt:lpstr>PowerPoint Presentation</vt:lpstr>
      <vt:lpstr>Lady Justice</vt:lpstr>
      <vt:lpstr>Why Do We Have Laws?</vt:lpstr>
      <vt:lpstr>Why does Britain  have a legal system?</vt:lpstr>
      <vt:lpstr>Civil Law and Criminal Law </vt:lpstr>
      <vt:lpstr>Civil Law</vt:lpstr>
      <vt:lpstr>Criminal Law</vt:lpstr>
      <vt:lpstr>Courts of Law</vt:lpstr>
      <vt:lpstr>Compensation or Punishment?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Louise Richardson</cp:lastModifiedBy>
  <cp:revision>16</cp:revision>
  <dcterms:created xsi:type="dcterms:W3CDTF">2020-10-20T00:11:45Z</dcterms:created>
  <dcterms:modified xsi:type="dcterms:W3CDTF">2021-01-04T19:52:52Z</dcterms:modified>
</cp:coreProperties>
</file>