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60" r:id="rId3"/>
    <p:sldId id="259" r:id="rId4"/>
    <p:sldId id="257" r:id="rId5"/>
    <p:sldId id="261" r:id="rId6"/>
    <p:sldId id="263" r:id="rId7"/>
    <p:sldId id="262" r:id="rId8"/>
    <p:sldId id="264" r:id="rId9"/>
    <p:sldId id="265" r:id="rId10"/>
    <p:sldId id="266" r:id="rId11"/>
    <p:sldId id="258"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E6B4B39-91CB-45AA-A81F-1DCDD797D035}" type="datetimeFigureOut">
              <a:rPr lang="en-GB" smtClean="0"/>
              <a:t>18/01/2021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4547ACE-75E9-4000-B78B-C93C43001A2E}" type="slidenum">
              <a:rPr lang="en-GB" smtClean="0"/>
              <a:t>‹#›</a:t>
            </a:fld>
            <a:endParaRPr lang="en-GB"/>
          </a:p>
        </p:txBody>
      </p:sp>
    </p:spTree>
    <p:extLst>
      <p:ext uri="{BB962C8B-B14F-4D97-AF65-F5344CB8AC3E}">
        <p14:creationId xmlns:p14="http://schemas.microsoft.com/office/powerpoint/2010/main" val="21676660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EB9A865-7E8F-4E01-8031-E7EE913EBB02}" type="datetimeFigureOut">
              <a:rPr lang="en-GB" smtClean="0"/>
              <a:t>18/01/2021</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80E7ED97-7385-404B-B493-97EDB823E896}"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B9A865-7E8F-4E01-8031-E7EE913EBB02}"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7ED97-7385-404B-B493-97EDB823E89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B9A865-7E8F-4E01-8031-E7EE913EBB02}"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7ED97-7385-404B-B493-97EDB823E89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B9A865-7E8F-4E01-8031-E7EE913EBB02}"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7ED97-7385-404B-B493-97EDB823E89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EB9A865-7E8F-4E01-8031-E7EE913EBB02}"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7ED97-7385-404B-B493-97EDB823E896}"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B9A865-7E8F-4E01-8031-E7EE913EBB02}"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7ED97-7385-404B-B493-97EDB823E89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EB9A865-7E8F-4E01-8031-E7EE913EBB02}"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E7ED97-7385-404B-B493-97EDB823E89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EB9A865-7E8F-4E01-8031-E7EE913EBB02}"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E7ED97-7385-404B-B493-97EDB823E89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9A865-7E8F-4E01-8031-E7EE913EBB02}"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E7ED97-7385-404B-B493-97EDB823E89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B9A865-7E8F-4E01-8031-E7EE913EBB02}"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7ED97-7385-404B-B493-97EDB823E89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EB9A865-7E8F-4E01-8031-E7EE913EBB02}"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80E7ED97-7385-404B-B493-97EDB823E896}"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B9A865-7E8F-4E01-8031-E7EE913EBB02}" type="datetimeFigureOut">
              <a:rPr lang="en-GB" smtClean="0"/>
              <a:t>18/01/2021</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E7ED97-7385-404B-B493-97EDB823E896}"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japanesetranslator.co.uk/dictionaries/your-name-in-japanes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Mount_Fuji" TargetMode="External"/><Relationship Id="rId3" Type="http://schemas.openxmlformats.org/officeDocument/2006/relationships/hyperlink" Target="https://en.wikipedia.org/wiki/Hokusai" TargetMode="External"/><Relationship Id="rId7" Type="http://schemas.openxmlformats.org/officeDocument/2006/relationships/hyperlink" Target="https://en.wikipedia.org/wiki/Rogue_wave" TargetMode="External"/><Relationship Id="rId2" Type="http://schemas.openxmlformats.org/officeDocument/2006/relationships/hyperlink" Target="https://en.wikipedia.org/wiki/Woodblock_printing_in_Japan" TargetMode="External"/><Relationship Id="rId1" Type="http://schemas.openxmlformats.org/officeDocument/2006/relationships/slideLayout" Target="../slideLayouts/slideLayout2.xml"/><Relationship Id="rId6" Type="http://schemas.openxmlformats.org/officeDocument/2006/relationships/hyperlink" Target="https://en.wikipedia.org/wiki/Tsunami" TargetMode="External"/><Relationship Id="rId5" Type="http://schemas.openxmlformats.org/officeDocument/2006/relationships/hyperlink" Target="https://en.wikipedia.org/wiki/Kanagawa_Prefecture" TargetMode="External"/><Relationship Id="rId4" Type="http://schemas.openxmlformats.org/officeDocument/2006/relationships/hyperlink" Target="https://en.wikipedia.org/wiki/Wind_wav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663824"/>
            <a:ext cx="7851648" cy="175260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br>
              <a:rPr lang="en-GB" dirty="0"/>
            </a:br>
            <a:r>
              <a:rPr lang="en-GB" u="sng" dirty="0"/>
              <a:t>LO: natural disasters in art: Hokusai</a:t>
            </a:r>
          </a:p>
        </p:txBody>
      </p:sp>
      <p:sp>
        <p:nvSpPr>
          <p:cNvPr id="3" name="Subtitle 2"/>
          <p:cNvSpPr>
            <a:spLocks noGrp="1"/>
          </p:cNvSpPr>
          <p:nvPr>
            <p:ph type="subTitle" idx="1"/>
          </p:nvPr>
        </p:nvSpPr>
        <p:spPr>
          <a:xfrm>
            <a:off x="539552" y="3645024"/>
            <a:ext cx="7854696" cy="1752600"/>
          </a:xfrm>
        </p:spPr>
        <p:txBody>
          <a:bodyPr>
            <a:normAutofit/>
          </a:bodyPr>
          <a:lstStyle/>
          <a:p>
            <a:pPr algn="ctr"/>
            <a:r>
              <a:rPr lang="en-GB" sz="4400" b="1" i="1" dirty="0">
                <a:solidFill>
                  <a:schemeClr val="accent3">
                    <a:lumMod val="40000"/>
                    <a:lumOff val="60000"/>
                  </a:schemeClr>
                </a:solidFill>
              </a:rPr>
              <a:t>The Great Wave off Kanagawa</a:t>
            </a:r>
            <a:endParaRPr lang="en-GB" sz="4400" dirty="0">
              <a:solidFill>
                <a:schemeClr val="accent3">
                  <a:lumMod val="40000"/>
                  <a:lumOff val="6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students learned about the history behind Hokusai's Great Wave wood block print. We talked about the significance of Mt. Fuji in the background and what it must have been like to be on one of the three boats. Then, using the Great Wave as our basis, the students created a Zentangle of repeated patterns using Sharpie markers. The back ground was painted with neon paint&quot;"/>
          <p:cNvPicPr>
            <a:picLocks noChangeAspect="1" noChangeArrowheads="1"/>
          </p:cNvPicPr>
          <p:nvPr/>
        </p:nvPicPr>
        <p:blipFill>
          <a:blip r:embed="rId2" cstate="print"/>
          <a:srcRect/>
          <a:stretch>
            <a:fillRect/>
          </a:stretch>
        </p:blipFill>
        <p:spPr bwMode="auto">
          <a:xfrm>
            <a:off x="0" y="0"/>
            <a:ext cx="9295479" cy="6858000"/>
          </a:xfrm>
          <a:prstGeom prst="rect">
            <a:avLst/>
          </a:prstGeom>
          <a:noFill/>
        </p:spPr>
      </p:pic>
      <p:sp>
        <p:nvSpPr>
          <p:cNvPr id="2" name="Explosion: 8 Points 1">
            <a:extLst>
              <a:ext uri="{FF2B5EF4-FFF2-40B4-BE49-F238E27FC236}">
                <a16:creationId xmlns:a16="http://schemas.microsoft.com/office/drawing/2014/main" id="{1D60FB55-0264-41F0-9A8D-C8666979A0EF}"/>
              </a:ext>
            </a:extLst>
          </p:cNvPr>
          <p:cNvSpPr/>
          <p:nvPr/>
        </p:nvSpPr>
        <p:spPr>
          <a:xfrm>
            <a:off x="4577228" y="-243408"/>
            <a:ext cx="4392488" cy="295232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Now add your name in Japanese and shade or paint the background in a solid block colour.</a:t>
            </a:r>
          </a:p>
        </p:txBody>
      </p:sp>
      <p:cxnSp>
        <p:nvCxnSpPr>
          <p:cNvPr id="4" name="Straight Arrow Connector 3">
            <a:extLst>
              <a:ext uri="{FF2B5EF4-FFF2-40B4-BE49-F238E27FC236}">
                <a16:creationId xmlns:a16="http://schemas.microsoft.com/office/drawing/2014/main" id="{67898E3B-F143-402D-BD2D-CCC8363AAD47}"/>
              </a:ext>
            </a:extLst>
          </p:cNvPr>
          <p:cNvCxnSpPr>
            <a:cxnSpLocks/>
          </p:cNvCxnSpPr>
          <p:nvPr/>
        </p:nvCxnSpPr>
        <p:spPr>
          <a:xfrm flipH="1" flipV="1">
            <a:off x="2328788" y="710608"/>
            <a:ext cx="2963292" cy="540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F569DB52-C3BF-4352-B776-3FDCFC77FAF0}"/>
              </a:ext>
            </a:extLst>
          </p:cNvPr>
          <p:cNvPicPr>
            <a:picLocks noChangeAspect="1"/>
          </p:cNvPicPr>
          <p:nvPr/>
        </p:nvPicPr>
        <p:blipFill rotWithShape="1">
          <a:blip r:embed="rId3"/>
          <a:srcRect l="30313" t="53926" r="52362" b="37400"/>
          <a:stretch/>
        </p:blipFill>
        <p:spPr>
          <a:xfrm>
            <a:off x="539551" y="620688"/>
            <a:ext cx="1789899" cy="504056"/>
          </a:xfrm>
          <a:prstGeom prst="rect">
            <a:avLst/>
          </a:prstGeom>
        </p:spPr>
      </p:pic>
    </p:spTree>
    <p:extLst>
      <p:ext uri="{BB962C8B-B14F-4D97-AF65-F5344CB8AC3E}">
        <p14:creationId xmlns:p14="http://schemas.microsoft.com/office/powerpoint/2010/main" val="520323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305800" cy="114300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n-GB" sz="3600" dirty="0">
                <a:solidFill>
                  <a:schemeClr val="accent3">
                    <a:lumMod val="40000"/>
                    <a:lumOff val="60000"/>
                  </a:schemeClr>
                </a:solidFill>
                <a:hlinkClick r:id="rId2"/>
              </a:rPr>
              <a:t>http://japanesetranslator.co.uk/dictionaries/your-name-in-japanese/</a:t>
            </a:r>
            <a:r>
              <a:rPr lang="en-GB" sz="3600" dirty="0">
                <a:solidFill>
                  <a:schemeClr val="accent3">
                    <a:lumMod val="40000"/>
                    <a:lumOff val="60000"/>
                  </a:schemeClr>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The Great Wave off Kanagawa</a:t>
            </a: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GB" b="1" i="1" dirty="0"/>
              <a:t>    The Great Wave off Kanagawa</a:t>
            </a:r>
            <a:r>
              <a:rPr lang="en-GB" dirty="0"/>
              <a:t>  also known as </a:t>
            </a:r>
            <a:r>
              <a:rPr lang="en-GB" b="1" i="1" dirty="0"/>
              <a:t>The Great Wave</a:t>
            </a:r>
            <a:r>
              <a:rPr lang="en-GB" dirty="0"/>
              <a:t> or simply </a:t>
            </a:r>
            <a:r>
              <a:rPr lang="en-GB" b="1" i="1" dirty="0"/>
              <a:t>The Wave</a:t>
            </a:r>
            <a:r>
              <a:rPr lang="en-GB" dirty="0"/>
              <a:t>, is a </a:t>
            </a:r>
            <a:r>
              <a:rPr lang="en-GB" dirty="0">
                <a:hlinkClick r:id="rId2" tooltip="Woodblock printing in Japan"/>
              </a:rPr>
              <a:t>woodblock print</a:t>
            </a:r>
            <a:r>
              <a:rPr lang="en-GB" dirty="0"/>
              <a:t> by the Japanese artist </a:t>
            </a:r>
            <a:r>
              <a:rPr lang="en-GB" dirty="0">
                <a:hlinkClick r:id="rId3" tooltip="Hokusai"/>
              </a:rPr>
              <a:t>Hokusai</a:t>
            </a:r>
            <a:r>
              <a:rPr lang="en-GB" dirty="0"/>
              <a:t>. It was published sometime between 1830 and 1833</a:t>
            </a:r>
            <a:r>
              <a:rPr lang="en-GB" baseline="30000" dirty="0"/>
              <a:t>.</a:t>
            </a:r>
            <a:r>
              <a:rPr lang="en-GB" dirty="0"/>
              <a:t> It is Hokusai's most famous work, and one of the best recognized works of Japanese art in the world. It depicts an enormous </a:t>
            </a:r>
            <a:r>
              <a:rPr lang="en-GB" dirty="0">
                <a:hlinkClick r:id="rId4" tooltip="Wind wave"/>
              </a:rPr>
              <a:t>wave</a:t>
            </a:r>
            <a:r>
              <a:rPr lang="en-GB" dirty="0"/>
              <a:t> threatening boats off the coast of </a:t>
            </a:r>
            <a:r>
              <a:rPr lang="en-GB" dirty="0">
                <a:hlinkClick r:id="rId5" tooltip="Kanagawa Prefecture"/>
              </a:rPr>
              <a:t>Kanagawa</a:t>
            </a:r>
            <a:r>
              <a:rPr lang="en-GB" dirty="0"/>
              <a:t>. While sometimes assumed to be a </a:t>
            </a:r>
            <a:r>
              <a:rPr lang="en-GB" dirty="0">
                <a:hlinkClick r:id="rId6" tooltip="Tsunami"/>
              </a:rPr>
              <a:t>tsunami</a:t>
            </a:r>
            <a:r>
              <a:rPr lang="en-GB" dirty="0"/>
              <a:t>, the wave is, as the picture's title suggests, more likely to be a large </a:t>
            </a:r>
            <a:r>
              <a:rPr lang="en-GB" dirty="0">
                <a:hlinkClick r:id="rId7" tooltip="Rogue wave"/>
              </a:rPr>
              <a:t>rogue wave</a:t>
            </a:r>
            <a:r>
              <a:rPr lang="en-GB" dirty="0"/>
              <a:t> or </a:t>
            </a:r>
            <a:r>
              <a:rPr lang="en-GB" i="1" dirty="0" err="1"/>
              <a:t>okinami</a:t>
            </a:r>
            <a:r>
              <a:rPr lang="en-GB" dirty="0"/>
              <a:t> ("wave of the open sea").</a:t>
            </a:r>
            <a:r>
              <a:rPr lang="en-GB" baseline="30000" dirty="0"/>
              <a:t> </a:t>
            </a:r>
            <a:r>
              <a:rPr lang="en-GB" dirty="0"/>
              <a:t> As in all the prints in the series, it depicts the area around </a:t>
            </a:r>
            <a:r>
              <a:rPr lang="en-GB" dirty="0">
                <a:hlinkClick r:id="rId8" tooltip="Mount Fuji"/>
              </a:rPr>
              <a:t>Mount Fuji</a:t>
            </a:r>
            <a:r>
              <a:rPr lang="en-GB" dirty="0"/>
              <a:t> under particular conditions, and the mountain itself appears in the background.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load.wikimedia.org/wikipedia/commons/0/0a/The_Great_Wave_off_Kanagawa.jpg"/>
          <p:cNvPicPr>
            <a:picLocks noChangeAspect="1" noChangeArrowheads="1"/>
          </p:cNvPicPr>
          <p:nvPr/>
        </p:nvPicPr>
        <p:blipFill>
          <a:blip r:embed="rId2" cstate="print"/>
          <a:srcRect/>
          <a:stretch>
            <a:fillRect/>
          </a:stretch>
        </p:blipFill>
        <p:spPr bwMode="auto">
          <a:xfrm>
            <a:off x="-1" y="188640"/>
            <a:ext cx="9147459" cy="6309320"/>
          </a:xfrm>
          <a:prstGeom prst="rect">
            <a:avLst/>
          </a:prstGeom>
          <a:noFill/>
        </p:spPr>
      </p:pic>
      <p:sp>
        <p:nvSpPr>
          <p:cNvPr id="3" name="Rectangle 2"/>
          <p:cNvSpPr/>
          <p:nvPr/>
        </p:nvSpPr>
        <p:spPr>
          <a:xfrm>
            <a:off x="1691680" y="6488668"/>
            <a:ext cx="619268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GB" dirty="0"/>
              <a:t>https://www.youtube.com/watch?v=dbPHPfVw6zQ</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students learned about the history behind Hokusai's Great Wave wood block print. We talked about the significance of Mt. Fuji in the background and what it must have been like to be on one of the three boats. Then, using the Great Wave as our basis, the students created a Zentangle of repeated patterns using Sharpie markers. The back ground was painted with neon paint&quot;"/>
          <p:cNvPicPr>
            <a:picLocks noChangeAspect="1" noChangeArrowheads="1"/>
          </p:cNvPicPr>
          <p:nvPr/>
        </p:nvPicPr>
        <p:blipFill>
          <a:blip r:embed="rId2" cstate="print"/>
          <a:srcRect/>
          <a:stretch>
            <a:fillRect/>
          </a:stretch>
        </p:blipFill>
        <p:spPr bwMode="auto">
          <a:xfrm>
            <a:off x="0" y="0"/>
            <a:ext cx="9295479" cy="6858000"/>
          </a:xfrm>
          <a:prstGeom prst="rect">
            <a:avLst/>
          </a:prstGeom>
          <a:noFill/>
        </p:spPr>
      </p:pic>
      <p:sp>
        <p:nvSpPr>
          <p:cNvPr id="2" name="Explosion: 8 Points 1">
            <a:extLst>
              <a:ext uri="{FF2B5EF4-FFF2-40B4-BE49-F238E27FC236}">
                <a16:creationId xmlns:a16="http://schemas.microsoft.com/office/drawing/2014/main" id="{1D60FB55-0264-41F0-9A8D-C8666979A0EF}"/>
              </a:ext>
            </a:extLst>
          </p:cNvPr>
          <p:cNvSpPr/>
          <p:nvPr/>
        </p:nvSpPr>
        <p:spPr>
          <a:xfrm>
            <a:off x="5508104" y="260648"/>
            <a:ext cx="3960440" cy="21602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are aiming to create a finished piece that looks like this!</a:t>
            </a:r>
          </a:p>
        </p:txBody>
      </p:sp>
      <p:pic>
        <p:nvPicPr>
          <p:cNvPr id="4" name="Picture 3">
            <a:extLst>
              <a:ext uri="{FF2B5EF4-FFF2-40B4-BE49-F238E27FC236}">
                <a16:creationId xmlns:a16="http://schemas.microsoft.com/office/drawing/2014/main" id="{AA7E831F-407D-414C-A052-2850FA972D02}"/>
              </a:ext>
            </a:extLst>
          </p:cNvPr>
          <p:cNvPicPr>
            <a:picLocks noChangeAspect="1"/>
          </p:cNvPicPr>
          <p:nvPr/>
        </p:nvPicPr>
        <p:blipFill rotWithShape="1">
          <a:blip r:embed="rId3"/>
          <a:srcRect l="30313" t="53926" r="52362" b="37400"/>
          <a:stretch/>
        </p:blipFill>
        <p:spPr>
          <a:xfrm>
            <a:off x="539551" y="620688"/>
            <a:ext cx="1789899" cy="5040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ow to draw a Good Enough wave | tutorial image from jeannelking.com"/>
          <p:cNvPicPr>
            <a:picLocks noChangeAspect="1" noChangeArrowheads="1"/>
          </p:cNvPicPr>
          <p:nvPr/>
        </p:nvPicPr>
        <p:blipFill>
          <a:blip r:embed="rId2" cstate="print"/>
          <a:srcRect/>
          <a:stretch>
            <a:fillRect/>
          </a:stretch>
        </p:blipFill>
        <p:spPr bwMode="auto">
          <a:xfrm>
            <a:off x="-22496" y="980728"/>
            <a:ext cx="6699059" cy="5561312"/>
          </a:xfrm>
          <a:prstGeom prst="rect">
            <a:avLst/>
          </a:prstGeom>
          <a:noFill/>
        </p:spPr>
      </p:pic>
      <p:sp>
        <p:nvSpPr>
          <p:cNvPr id="3" name="Explosion: 8 Points 2">
            <a:extLst>
              <a:ext uri="{FF2B5EF4-FFF2-40B4-BE49-F238E27FC236}">
                <a16:creationId xmlns:a16="http://schemas.microsoft.com/office/drawing/2014/main" id="{5A584F22-1597-4CC5-9354-6809ECBA0DF0}"/>
              </a:ext>
            </a:extLst>
          </p:cNvPr>
          <p:cNvSpPr/>
          <p:nvPr/>
        </p:nvSpPr>
        <p:spPr>
          <a:xfrm>
            <a:off x="5292080" y="430671"/>
            <a:ext cx="4536504" cy="295232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one – draw the wave in the foreground. Remember to use the whole page!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line art patterns"/>
          <p:cNvPicPr>
            <a:picLocks noChangeAspect="1" noChangeArrowheads="1"/>
          </p:cNvPicPr>
          <p:nvPr/>
        </p:nvPicPr>
        <p:blipFill>
          <a:blip r:embed="rId2" cstate="print"/>
          <a:srcRect/>
          <a:stretch>
            <a:fillRect/>
          </a:stretch>
        </p:blipFill>
        <p:spPr bwMode="auto">
          <a:xfrm>
            <a:off x="251520" y="908720"/>
            <a:ext cx="2162175" cy="2114550"/>
          </a:xfrm>
          <a:prstGeom prst="rect">
            <a:avLst/>
          </a:prstGeom>
          <a:noFill/>
        </p:spPr>
      </p:pic>
      <p:pic>
        <p:nvPicPr>
          <p:cNvPr id="32772" name="Picture 4" descr="http://www.mooseriverstudio.com/wp-content/uploads/2011/08/Barn-Garden-Landscape-rug-hook-paper-pattern.jpg"/>
          <p:cNvPicPr>
            <a:picLocks noChangeAspect="1" noChangeArrowheads="1"/>
          </p:cNvPicPr>
          <p:nvPr/>
        </p:nvPicPr>
        <p:blipFill>
          <a:blip r:embed="rId3" cstate="print"/>
          <a:srcRect/>
          <a:stretch>
            <a:fillRect/>
          </a:stretch>
        </p:blipFill>
        <p:spPr bwMode="auto">
          <a:xfrm>
            <a:off x="2931264" y="2940864"/>
            <a:ext cx="2695979" cy="3456384"/>
          </a:xfrm>
          <a:prstGeom prst="rect">
            <a:avLst/>
          </a:prstGeom>
          <a:noFill/>
        </p:spPr>
      </p:pic>
      <p:pic>
        <p:nvPicPr>
          <p:cNvPr id="32774" name="Picture 6" descr="http://comps.canstockphoto.com/can-stock-photo_csp5987041.jpg"/>
          <p:cNvPicPr>
            <a:picLocks noChangeAspect="1" noChangeArrowheads="1"/>
          </p:cNvPicPr>
          <p:nvPr/>
        </p:nvPicPr>
        <p:blipFill>
          <a:blip r:embed="rId4" cstate="print"/>
          <a:srcRect/>
          <a:stretch>
            <a:fillRect/>
          </a:stretch>
        </p:blipFill>
        <p:spPr bwMode="auto">
          <a:xfrm>
            <a:off x="6516216" y="260648"/>
            <a:ext cx="2344090" cy="2448272"/>
          </a:xfrm>
          <a:prstGeom prst="rect">
            <a:avLst/>
          </a:prstGeom>
          <a:noFill/>
        </p:spPr>
      </p:pic>
      <p:pic>
        <p:nvPicPr>
          <p:cNvPr id="32776" name="Picture 8" descr="http://comps.canstockphoto.com/can-stock-photo_csp5023455.jpg"/>
          <p:cNvPicPr>
            <a:picLocks noChangeAspect="1" noChangeArrowheads="1"/>
          </p:cNvPicPr>
          <p:nvPr/>
        </p:nvPicPr>
        <p:blipFill>
          <a:blip r:embed="rId5" cstate="print"/>
          <a:srcRect/>
          <a:stretch>
            <a:fillRect/>
          </a:stretch>
        </p:blipFill>
        <p:spPr bwMode="auto">
          <a:xfrm>
            <a:off x="6156176" y="3573016"/>
            <a:ext cx="2486050" cy="2596542"/>
          </a:xfrm>
          <a:prstGeom prst="rect">
            <a:avLst/>
          </a:prstGeom>
          <a:noFill/>
        </p:spPr>
      </p:pic>
      <p:pic>
        <p:nvPicPr>
          <p:cNvPr id="32778" name="Picture 10" descr="Image result for line art patterns"/>
          <p:cNvPicPr>
            <a:picLocks noChangeAspect="1" noChangeArrowheads="1"/>
          </p:cNvPicPr>
          <p:nvPr/>
        </p:nvPicPr>
        <p:blipFill>
          <a:blip r:embed="rId6" cstate="print"/>
          <a:srcRect/>
          <a:stretch>
            <a:fillRect/>
          </a:stretch>
        </p:blipFill>
        <p:spPr bwMode="auto">
          <a:xfrm>
            <a:off x="395536" y="3429000"/>
            <a:ext cx="2095500" cy="2181226"/>
          </a:xfrm>
          <a:prstGeom prst="rect">
            <a:avLst/>
          </a:prstGeom>
          <a:noFill/>
        </p:spPr>
      </p:pic>
      <p:sp>
        <p:nvSpPr>
          <p:cNvPr id="7" name="Explosion: 8 Points 6">
            <a:extLst>
              <a:ext uri="{FF2B5EF4-FFF2-40B4-BE49-F238E27FC236}">
                <a16:creationId xmlns:a16="http://schemas.microsoft.com/office/drawing/2014/main" id="{E47389EE-6955-47EF-B1D9-E490817FDB51}"/>
              </a:ext>
            </a:extLst>
          </p:cNvPr>
          <p:cNvSpPr/>
          <p:nvPr/>
        </p:nvSpPr>
        <p:spPr>
          <a:xfrm>
            <a:off x="2472655" y="-11464"/>
            <a:ext cx="4536504" cy="295232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two – fill your wave with ‘</a:t>
            </a:r>
            <a:r>
              <a:rPr lang="en-GB" dirty="0" err="1"/>
              <a:t>zentangle</a:t>
            </a:r>
            <a:r>
              <a:rPr lang="en-GB" dirty="0"/>
              <a:t>’ patterns using a black / dark felt tip pen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ine design 6th grade? maybe 7th."/>
          <p:cNvPicPr>
            <a:picLocks noChangeAspect="1" noChangeArrowheads="1"/>
          </p:cNvPicPr>
          <p:nvPr/>
        </p:nvPicPr>
        <p:blipFill>
          <a:blip r:embed="rId2" cstate="print"/>
          <a:srcRect/>
          <a:stretch>
            <a:fillRect/>
          </a:stretch>
        </p:blipFill>
        <p:spPr bwMode="auto">
          <a:xfrm>
            <a:off x="184330" y="2037846"/>
            <a:ext cx="4248472" cy="4248472"/>
          </a:xfrm>
          <a:prstGeom prst="rect">
            <a:avLst/>
          </a:prstGeom>
          <a:noFill/>
        </p:spPr>
      </p:pic>
      <p:pic>
        <p:nvPicPr>
          <p:cNvPr id="31748" name="Picture 4" descr="Hokusai. Collage lesson or painting lesson?"/>
          <p:cNvPicPr>
            <a:picLocks noChangeAspect="1" noChangeArrowheads="1"/>
          </p:cNvPicPr>
          <p:nvPr/>
        </p:nvPicPr>
        <p:blipFill>
          <a:blip r:embed="rId3" cstate="print"/>
          <a:srcRect/>
          <a:stretch>
            <a:fillRect/>
          </a:stretch>
        </p:blipFill>
        <p:spPr bwMode="auto">
          <a:xfrm>
            <a:off x="4860032" y="1412776"/>
            <a:ext cx="4099638" cy="5106567"/>
          </a:xfrm>
          <a:prstGeom prst="rect">
            <a:avLst/>
          </a:prstGeom>
          <a:noFill/>
        </p:spPr>
      </p:pic>
      <p:sp>
        <p:nvSpPr>
          <p:cNvPr id="4" name="Explosion: 8 Points 3">
            <a:extLst>
              <a:ext uri="{FF2B5EF4-FFF2-40B4-BE49-F238E27FC236}">
                <a16:creationId xmlns:a16="http://schemas.microsoft.com/office/drawing/2014/main" id="{9BFC83E5-B11A-44C7-BC84-1D7C461E7368}"/>
              </a:ext>
            </a:extLst>
          </p:cNvPr>
          <p:cNvSpPr/>
          <p:nvPr/>
        </p:nvSpPr>
        <p:spPr>
          <a:xfrm>
            <a:off x="838219" y="-24297"/>
            <a:ext cx="3816424" cy="269030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 more </a:t>
            </a:r>
            <a:r>
              <a:rPr lang="en-GB" dirty="0" err="1"/>
              <a:t>zentangle</a:t>
            </a:r>
            <a:r>
              <a:rPr lang="en-GB" dirty="0"/>
              <a:t> inspiration…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s.123rf.com/450wm/comotomo/comotomo1211/comotomo121100078/16473230-hand-drawn-seamless-pattern-with-various-elements-lines-waves.jpg"/>
          <p:cNvPicPr>
            <a:picLocks noChangeAspect="1" noChangeArrowheads="1"/>
          </p:cNvPicPr>
          <p:nvPr/>
        </p:nvPicPr>
        <p:blipFill>
          <a:blip r:embed="rId2" cstate="print"/>
          <a:srcRect/>
          <a:stretch>
            <a:fillRect/>
          </a:stretch>
        </p:blipFill>
        <p:spPr bwMode="auto">
          <a:xfrm>
            <a:off x="179512" y="476672"/>
            <a:ext cx="2880320" cy="2873920"/>
          </a:xfrm>
          <a:prstGeom prst="rect">
            <a:avLst/>
          </a:prstGeom>
          <a:noFill/>
        </p:spPr>
      </p:pic>
      <p:pic>
        <p:nvPicPr>
          <p:cNvPr id="33796" name="Picture 4" descr="http://us.123rf.com/450wm/comotomo/comotomo1209/comotomo120900023/15095602-hand-drawn-seamless-pattern-with-various-elements-lines-waves.jpg"/>
          <p:cNvPicPr>
            <a:picLocks noChangeAspect="1" noChangeArrowheads="1"/>
          </p:cNvPicPr>
          <p:nvPr/>
        </p:nvPicPr>
        <p:blipFill>
          <a:blip r:embed="rId3" cstate="print"/>
          <a:srcRect/>
          <a:stretch>
            <a:fillRect/>
          </a:stretch>
        </p:blipFill>
        <p:spPr bwMode="auto">
          <a:xfrm>
            <a:off x="5580112" y="260648"/>
            <a:ext cx="3175408" cy="3168352"/>
          </a:xfrm>
          <a:prstGeom prst="rect">
            <a:avLst/>
          </a:prstGeom>
          <a:noFill/>
        </p:spPr>
      </p:pic>
      <p:pic>
        <p:nvPicPr>
          <p:cNvPr id="33798" name="Picture 6" descr="https://encrypted-tbn0.gstatic.com/images?q=tbn:ANd9GcQKXt7odUJCoBKdBHozfymCGylZu0R7j2pARuUtlq18gFkosHM3"/>
          <p:cNvPicPr>
            <a:picLocks noChangeAspect="1" noChangeArrowheads="1"/>
          </p:cNvPicPr>
          <p:nvPr/>
        </p:nvPicPr>
        <p:blipFill>
          <a:blip r:embed="rId4" cstate="print"/>
          <a:srcRect/>
          <a:stretch>
            <a:fillRect/>
          </a:stretch>
        </p:blipFill>
        <p:spPr bwMode="auto">
          <a:xfrm>
            <a:off x="2843808" y="3570960"/>
            <a:ext cx="3024336" cy="30675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students learned about the history behind Hokusai's Great Wave wood block print. We talked about the significance of Mt. Fuji in the background and what it must have been like to be on one of the three boats. Then, using the Great Wave as our basis, the students created a Zentangle of repeated patterns using Sharpie markers. The back ground was painted with neon paint&quot;"/>
          <p:cNvPicPr>
            <a:picLocks noChangeAspect="1" noChangeArrowheads="1"/>
          </p:cNvPicPr>
          <p:nvPr/>
        </p:nvPicPr>
        <p:blipFill>
          <a:blip r:embed="rId2" cstate="print"/>
          <a:srcRect/>
          <a:stretch>
            <a:fillRect/>
          </a:stretch>
        </p:blipFill>
        <p:spPr bwMode="auto">
          <a:xfrm>
            <a:off x="0" y="0"/>
            <a:ext cx="9295479" cy="6858000"/>
          </a:xfrm>
          <a:prstGeom prst="rect">
            <a:avLst/>
          </a:prstGeom>
          <a:noFill/>
        </p:spPr>
      </p:pic>
      <p:sp>
        <p:nvSpPr>
          <p:cNvPr id="2" name="Explosion: 8 Points 1">
            <a:extLst>
              <a:ext uri="{FF2B5EF4-FFF2-40B4-BE49-F238E27FC236}">
                <a16:creationId xmlns:a16="http://schemas.microsoft.com/office/drawing/2014/main" id="{1D60FB55-0264-41F0-9A8D-C8666979A0EF}"/>
              </a:ext>
            </a:extLst>
          </p:cNvPr>
          <p:cNvSpPr/>
          <p:nvPr/>
        </p:nvSpPr>
        <p:spPr>
          <a:xfrm>
            <a:off x="5508104" y="260648"/>
            <a:ext cx="3960440" cy="21602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Now draw Mount Fuji in the background…</a:t>
            </a:r>
          </a:p>
        </p:txBody>
      </p:sp>
      <p:cxnSp>
        <p:nvCxnSpPr>
          <p:cNvPr id="4" name="Straight Arrow Connector 3">
            <a:extLst>
              <a:ext uri="{FF2B5EF4-FFF2-40B4-BE49-F238E27FC236}">
                <a16:creationId xmlns:a16="http://schemas.microsoft.com/office/drawing/2014/main" id="{67898E3B-F143-402D-BD2D-CCC8363AAD47}"/>
              </a:ext>
            </a:extLst>
          </p:cNvPr>
          <p:cNvCxnSpPr>
            <a:cxnSpLocks/>
          </p:cNvCxnSpPr>
          <p:nvPr/>
        </p:nvCxnSpPr>
        <p:spPr>
          <a:xfrm flipH="1">
            <a:off x="5868144" y="2024844"/>
            <a:ext cx="936104" cy="79208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7" name="Picture 6">
            <a:extLst>
              <a:ext uri="{FF2B5EF4-FFF2-40B4-BE49-F238E27FC236}">
                <a16:creationId xmlns:a16="http://schemas.microsoft.com/office/drawing/2014/main" id="{F53D0B6C-63F4-48AF-99F7-0364F7DE2AC5}"/>
              </a:ext>
            </a:extLst>
          </p:cNvPr>
          <p:cNvPicPr>
            <a:picLocks noChangeAspect="1"/>
          </p:cNvPicPr>
          <p:nvPr/>
        </p:nvPicPr>
        <p:blipFill rotWithShape="1">
          <a:blip r:embed="rId3"/>
          <a:srcRect l="30313" t="53926" r="52362" b="37400"/>
          <a:stretch/>
        </p:blipFill>
        <p:spPr>
          <a:xfrm>
            <a:off x="539551" y="620688"/>
            <a:ext cx="1789899" cy="504056"/>
          </a:xfrm>
          <a:prstGeom prst="rect">
            <a:avLst/>
          </a:prstGeom>
        </p:spPr>
      </p:pic>
    </p:spTree>
    <p:extLst>
      <p:ext uri="{BB962C8B-B14F-4D97-AF65-F5344CB8AC3E}">
        <p14:creationId xmlns:p14="http://schemas.microsoft.com/office/powerpoint/2010/main" val="2820978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TotalTime>
  <Words>258</Words>
  <Application>Microsoft Office PowerPoint</Application>
  <PresentationFormat>On-screen Show (4:3)</PresentationFormat>
  <Paragraphs>12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Constantia</vt:lpstr>
      <vt:lpstr>Wingdings 2</vt:lpstr>
      <vt:lpstr>Flow</vt:lpstr>
      <vt:lpstr> LO: natural disasters in art: Hokusai</vt:lpstr>
      <vt:lpstr>The Great Wave off Kanagawa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http://japanesetranslator.co.uk/dictionaries/your-name-in-japanese/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13th July 2015  WALT: explore Japanese art</dc:title>
  <dc:creator>Kevin</dc:creator>
  <cp:lastModifiedBy>Frankie O'Reilly</cp:lastModifiedBy>
  <cp:revision>6</cp:revision>
  <cp:lastPrinted>2019-03-22T08:13:09Z</cp:lastPrinted>
  <dcterms:created xsi:type="dcterms:W3CDTF">2015-07-12T10:58:59Z</dcterms:created>
  <dcterms:modified xsi:type="dcterms:W3CDTF">2021-01-18T21:38:42Z</dcterms:modified>
</cp:coreProperties>
</file>