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296F6F-586E-42AE-A4ED-969DF713D62C}">
  <a:tblStyle styleId="{C5296F6F-586E-42AE-A4ED-969DF713D6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3fd4883c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3fd4883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3fd4883c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3fd4883c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3fd4883c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3fd4883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kgg87h/articles/z9ck9q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363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Comic Sans MS"/>
                <a:ea typeface="Comic Sans MS"/>
                <a:cs typeface="Comic Sans MS"/>
                <a:sym typeface="Comic Sans MS"/>
              </a:rPr>
              <a:t>Let’s start with a little experiment...</a:t>
            </a:r>
            <a:endParaRPr>
              <a:latin typeface="Comic Sans MS"/>
              <a:ea typeface="Comic Sans MS"/>
              <a:cs typeface="Comic Sans MS"/>
              <a:sym typeface="Comic Sans MS"/>
            </a:endParaRPr>
          </a:p>
        </p:txBody>
      </p:sp>
      <p:pic>
        <p:nvPicPr>
          <p:cNvPr id="55" name="Google Shape;55;p13"/>
          <p:cNvPicPr preferRelativeResize="0"/>
          <p:nvPr/>
        </p:nvPicPr>
        <p:blipFill rotWithShape="1">
          <a:blip r:embed="rId3">
            <a:alphaModFix/>
          </a:blip>
          <a:srcRect l="31307" t="16792" r="8567" b="5891"/>
          <a:stretch/>
        </p:blipFill>
        <p:spPr>
          <a:xfrm>
            <a:off x="311700" y="1195325"/>
            <a:ext cx="5501901" cy="3604074"/>
          </a:xfrm>
          <a:prstGeom prst="rect">
            <a:avLst/>
          </a:prstGeom>
          <a:noFill/>
          <a:ln>
            <a:noFill/>
          </a:ln>
        </p:spPr>
      </p:pic>
      <p:sp>
        <p:nvSpPr>
          <p:cNvPr id="56" name="Google Shape;56;p13"/>
          <p:cNvSpPr/>
          <p:nvPr/>
        </p:nvSpPr>
        <p:spPr>
          <a:xfrm>
            <a:off x="6248250" y="1937875"/>
            <a:ext cx="2583900" cy="14127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100">
                <a:latin typeface="Comic Sans MS"/>
                <a:ea typeface="Comic Sans MS"/>
                <a:cs typeface="Comic Sans MS"/>
                <a:sym typeface="Comic Sans MS"/>
              </a:rPr>
              <a:t>If you don’t have chocolate you could use ice or butter.</a:t>
            </a:r>
            <a:endParaRPr sz="21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355625"/>
            <a:ext cx="8520600" cy="6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800">
                <a:latin typeface="Comic Sans MS"/>
                <a:ea typeface="Comic Sans MS"/>
                <a:cs typeface="Comic Sans MS"/>
                <a:sym typeface="Comic Sans MS"/>
              </a:rPr>
              <a:t>Friday 22nd January</a:t>
            </a:r>
            <a:endParaRPr sz="2800">
              <a:latin typeface="Comic Sans MS"/>
              <a:ea typeface="Comic Sans MS"/>
              <a:cs typeface="Comic Sans MS"/>
              <a:sym typeface="Comic Sans MS"/>
            </a:endParaRPr>
          </a:p>
          <a:p>
            <a:pPr marL="0" lvl="0" indent="0" algn="ctr" rtl="0">
              <a:spcBef>
                <a:spcPts val="0"/>
              </a:spcBef>
              <a:spcAft>
                <a:spcPts val="0"/>
              </a:spcAft>
              <a:buNone/>
            </a:pPr>
            <a:endParaRPr sz="1500">
              <a:latin typeface="Comic Sans MS"/>
              <a:ea typeface="Comic Sans MS"/>
              <a:cs typeface="Comic Sans MS"/>
              <a:sym typeface="Comic Sans MS"/>
            </a:endParaRPr>
          </a:p>
          <a:p>
            <a:pPr marL="0" lvl="0" indent="0" algn="ctr" rtl="0">
              <a:spcBef>
                <a:spcPts val="0"/>
              </a:spcBef>
              <a:spcAft>
                <a:spcPts val="0"/>
              </a:spcAft>
              <a:buNone/>
            </a:pPr>
            <a:r>
              <a:rPr lang="en-GB" sz="2500">
                <a:latin typeface="Comic Sans MS"/>
                <a:ea typeface="Comic Sans MS"/>
                <a:cs typeface="Comic Sans MS"/>
                <a:sym typeface="Comic Sans MS"/>
              </a:rPr>
              <a:t>I hope you’ve washed your hands…</a:t>
            </a:r>
            <a:endParaRPr sz="2500">
              <a:latin typeface="Comic Sans MS"/>
              <a:ea typeface="Comic Sans MS"/>
              <a:cs typeface="Comic Sans MS"/>
              <a:sym typeface="Comic Sans MS"/>
            </a:endParaRPr>
          </a:p>
          <a:p>
            <a:pPr marL="0" lvl="0" indent="0" algn="ctr" rtl="0">
              <a:spcBef>
                <a:spcPts val="0"/>
              </a:spcBef>
              <a:spcAft>
                <a:spcPts val="0"/>
              </a:spcAft>
              <a:buNone/>
            </a:pPr>
            <a:r>
              <a:rPr lang="en-GB" sz="2400">
                <a:latin typeface="Comic Sans MS"/>
                <a:ea typeface="Comic Sans MS"/>
                <a:cs typeface="Comic Sans MS"/>
                <a:sym typeface="Comic Sans MS"/>
              </a:rPr>
              <a:t> Following on from the last 2 science lessons, where you have learned about The States of Matter and the properties of their particles, today you will learn what happens to States of Matter when they are heated and cooled. Think about what just happened to the chocolate in your hand and try and link your learning. </a:t>
            </a:r>
            <a:endParaRPr sz="2400">
              <a:latin typeface="Comic Sans MS"/>
              <a:ea typeface="Comic Sans MS"/>
              <a:cs typeface="Comic Sans MS"/>
              <a:sym typeface="Comic Sans MS"/>
            </a:endParaRPr>
          </a:p>
          <a:p>
            <a:pPr marL="0" lvl="0" indent="0" algn="ctr" rtl="0">
              <a:spcBef>
                <a:spcPts val="0"/>
              </a:spcBef>
              <a:spcAft>
                <a:spcPts val="0"/>
              </a:spcAft>
              <a:buNone/>
            </a:pPr>
            <a:endParaRPr sz="2400">
              <a:latin typeface="Comic Sans MS"/>
              <a:ea typeface="Comic Sans MS"/>
              <a:cs typeface="Comic Sans MS"/>
              <a:sym typeface="Comic Sans MS"/>
            </a:endParaRPr>
          </a:p>
          <a:p>
            <a:pPr marL="0" lvl="0" indent="0" algn="ctr" rtl="0">
              <a:spcBef>
                <a:spcPts val="0"/>
              </a:spcBef>
              <a:spcAft>
                <a:spcPts val="0"/>
              </a:spcAft>
              <a:buNone/>
            </a:pPr>
            <a:r>
              <a:rPr lang="en-GB" sz="2400">
                <a:latin typeface="Comic Sans MS"/>
                <a:ea typeface="Comic Sans MS"/>
                <a:cs typeface="Comic Sans MS"/>
                <a:sym typeface="Comic Sans MS"/>
              </a:rPr>
              <a:t>Click the heating and cooling presentation in the today’s home learning </a:t>
            </a:r>
            <a:endParaRPr sz="2400">
              <a:latin typeface="Comic Sans MS"/>
              <a:ea typeface="Comic Sans MS"/>
              <a:cs typeface="Comic Sans MS"/>
              <a:sym typeface="Comic Sans MS"/>
            </a:endParaRPr>
          </a:p>
          <a:p>
            <a:pPr marL="0" lvl="0" indent="0" algn="ctr" rtl="0">
              <a:spcBef>
                <a:spcPts val="0"/>
              </a:spcBef>
              <a:spcAft>
                <a:spcPts val="0"/>
              </a:spcAft>
              <a:buNone/>
            </a:pPr>
            <a:endParaRPr sz="1500">
              <a:latin typeface="Comic Sans MS"/>
              <a:ea typeface="Comic Sans MS"/>
              <a:cs typeface="Comic Sans MS"/>
              <a:sym typeface="Comic Sans MS"/>
            </a:endParaRPr>
          </a:p>
          <a:p>
            <a:pPr marL="0" lvl="0" indent="0" algn="ctr" rtl="0">
              <a:spcBef>
                <a:spcPts val="0"/>
              </a:spcBef>
              <a:spcAft>
                <a:spcPts val="0"/>
              </a:spcAft>
              <a:buNone/>
            </a:pPr>
            <a:endParaRPr sz="28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Have a look around your house and see if you can spot where states of matter change their state when they are heated or cooled. Record your answers in a table like this...</a:t>
            </a:r>
            <a:endParaRPr/>
          </a:p>
          <a:p>
            <a:pPr marL="0" lvl="0" indent="0" algn="l" rtl="0">
              <a:spcBef>
                <a:spcPts val="0"/>
              </a:spcBef>
              <a:spcAft>
                <a:spcPts val="0"/>
              </a:spcAft>
              <a:buNone/>
            </a:pPr>
            <a:endParaRPr/>
          </a:p>
          <a:p>
            <a:pPr marL="0" lvl="0" indent="0" algn="l" rtl="0">
              <a:spcBef>
                <a:spcPts val="0"/>
              </a:spcBef>
              <a:spcAft>
                <a:spcPts val="0"/>
              </a:spcAft>
              <a:buNone/>
            </a:pPr>
            <a:r>
              <a:rPr lang="en-GB"/>
              <a:t>        l</a:t>
            </a:r>
            <a:endParaRPr/>
          </a:p>
        </p:txBody>
      </p:sp>
      <p:graphicFrame>
        <p:nvGraphicFramePr>
          <p:cNvPr id="67" name="Google Shape;67;p15"/>
          <p:cNvGraphicFramePr/>
          <p:nvPr/>
        </p:nvGraphicFramePr>
        <p:xfrm>
          <a:off x="952500" y="2190750"/>
          <a:ext cx="3000000" cy="3000000"/>
        </p:xfrm>
        <a:graphic>
          <a:graphicData uri="http://schemas.openxmlformats.org/drawingml/2006/table">
            <a:tbl>
              <a:tblPr>
                <a:noFill/>
                <a:tableStyleId>{C5296F6F-586E-42AE-A4ED-969DF713D62C}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a:t>Matter</a:t>
                      </a:r>
                      <a:endParaRPr/>
                    </a:p>
                  </a:txBody>
                  <a:tcPr marL="91425" marR="91425" marT="91425" marB="91425"/>
                </a:tc>
                <a:tc>
                  <a:txBody>
                    <a:bodyPr/>
                    <a:lstStyle/>
                    <a:p>
                      <a:pPr marL="0" lvl="0" indent="0" algn="l" rtl="0">
                        <a:spcBef>
                          <a:spcPts val="0"/>
                        </a:spcBef>
                        <a:spcAft>
                          <a:spcPts val="0"/>
                        </a:spcAft>
                        <a:buNone/>
                      </a:pPr>
                      <a:r>
                        <a:rPr lang="en-GB"/>
                        <a:t>Action</a:t>
                      </a:r>
                      <a:endParaRPr/>
                    </a:p>
                  </a:txBody>
                  <a:tcPr marL="91425" marR="91425" marT="91425" marB="91425"/>
                </a:tc>
                <a:tc>
                  <a:txBody>
                    <a:bodyPr/>
                    <a:lstStyle/>
                    <a:p>
                      <a:pPr marL="0" lvl="0" indent="0" algn="l" rtl="0">
                        <a:spcBef>
                          <a:spcPts val="0"/>
                        </a:spcBef>
                        <a:spcAft>
                          <a:spcPts val="0"/>
                        </a:spcAft>
                        <a:buNone/>
                      </a:pPr>
                      <a:r>
                        <a:rPr lang="en-GB"/>
                        <a:t>Change observed</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t>Water</a:t>
                      </a:r>
                      <a:endParaRPr/>
                    </a:p>
                  </a:txBody>
                  <a:tcPr marL="91425" marR="91425" marT="91425" marB="91425"/>
                </a:tc>
                <a:tc>
                  <a:txBody>
                    <a:bodyPr/>
                    <a:lstStyle/>
                    <a:p>
                      <a:pPr marL="0" lvl="0" indent="0" algn="l" rtl="0">
                        <a:spcBef>
                          <a:spcPts val="0"/>
                        </a:spcBef>
                        <a:spcAft>
                          <a:spcPts val="0"/>
                        </a:spcAft>
                        <a:buNone/>
                      </a:pPr>
                      <a:r>
                        <a:rPr lang="en-GB"/>
                        <a:t>Heated in the kettle</a:t>
                      </a:r>
                      <a:endParaRPr/>
                    </a:p>
                  </a:txBody>
                  <a:tcPr marL="91425" marR="91425" marT="91425" marB="91425"/>
                </a:tc>
                <a:tc>
                  <a:txBody>
                    <a:bodyPr/>
                    <a:lstStyle/>
                    <a:p>
                      <a:pPr marL="0" lvl="0" indent="0" algn="l" rtl="0">
                        <a:spcBef>
                          <a:spcPts val="0"/>
                        </a:spcBef>
                        <a:spcAft>
                          <a:spcPts val="0"/>
                        </a:spcAft>
                        <a:buNone/>
                      </a:pPr>
                      <a:r>
                        <a:rPr lang="en-GB"/>
                        <a:t>Water turns to steam (gas)</a:t>
                      </a:r>
                      <a:endParaRPr/>
                    </a:p>
                  </a:txBody>
                  <a:tcPr marL="91425" marR="91425" marT="91425" marB="91425"/>
                </a:tc>
                <a:extLst>
                  <a:ext uri="{0D108BD9-81ED-4DB2-BD59-A6C34878D82A}">
                    <a16:rowId xmlns:a16="http://schemas.microsoft.com/office/drawing/2014/main" val="10001"/>
                  </a:ext>
                </a:extLst>
              </a:tr>
            </a:tbl>
          </a:graphicData>
        </a:graphic>
      </p:graphicFrame>
      <p:pic>
        <p:nvPicPr>
          <p:cNvPr id="68" name="Google Shape;68;p15"/>
          <p:cNvPicPr preferRelativeResize="0"/>
          <p:nvPr/>
        </p:nvPicPr>
        <p:blipFill>
          <a:blip r:embed="rId3">
            <a:alphaModFix/>
          </a:blip>
          <a:stretch>
            <a:fillRect/>
          </a:stretch>
        </p:blipFill>
        <p:spPr>
          <a:xfrm>
            <a:off x="311700" y="3246125"/>
            <a:ext cx="1630675" cy="1630675"/>
          </a:xfrm>
          <a:prstGeom prst="rect">
            <a:avLst/>
          </a:prstGeom>
          <a:noFill/>
          <a:ln>
            <a:noFill/>
          </a:ln>
        </p:spPr>
      </p:pic>
      <p:pic>
        <p:nvPicPr>
          <p:cNvPr id="69" name="Google Shape;69;p15"/>
          <p:cNvPicPr preferRelativeResize="0"/>
          <p:nvPr/>
        </p:nvPicPr>
        <p:blipFill>
          <a:blip r:embed="rId4">
            <a:alphaModFix/>
          </a:blip>
          <a:stretch>
            <a:fillRect/>
          </a:stretch>
        </p:blipFill>
        <p:spPr>
          <a:xfrm>
            <a:off x="6621400" y="3303275"/>
            <a:ext cx="1744976" cy="1630675"/>
          </a:xfrm>
          <a:prstGeom prst="rect">
            <a:avLst/>
          </a:prstGeom>
          <a:noFill/>
          <a:ln>
            <a:noFill/>
          </a:ln>
        </p:spPr>
      </p:pic>
      <p:pic>
        <p:nvPicPr>
          <p:cNvPr id="70" name="Google Shape;70;p15"/>
          <p:cNvPicPr preferRelativeResize="0"/>
          <p:nvPr/>
        </p:nvPicPr>
        <p:blipFill>
          <a:blip r:embed="rId5">
            <a:alphaModFix/>
          </a:blip>
          <a:stretch>
            <a:fillRect/>
          </a:stretch>
        </p:blipFill>
        <p:spPr>
          <a:xfrm>
            <a:off x="4197875" y="3345025"/>
            <a:ext cx="2134326" cy="1364126"/>
          </a:xfrm>
          <a:prstGeom prst="rect">
            <a:avLst/>
          </a:prstGeom>
          <a:noFill/>
          <a:ln>
            <a:noFill/>
          </a:ln>
        </p:spPr>
      </p:pic>
      <p:pic>
        <p:nvPicPr>
          <p:cNvPr id="71" name="Google Shape;71;p15"/>
          <p:cNvPicPr preferRelativeResize="0"/>
          <p:nvPr/>
        </p:nvPicPr>
        <p:blipFill>
          <a:blip r:embed="rId6">
            <a:alphaModFix/>
          </a:blip>
          <a:stretch>
            <a:fillRect/>
          </a:stretch>
        </p:blipFill>
        <p:spPr>
          <a:xfrm>
            <a:off x="2362575" y="3345025"/>
            <a:ext cx="1415100" cy="15317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Your final activity in today’s science lesson is to watch the next video and complete the quiz.</a:t>
            </a:r>
            <a:endParaRPr/>
          </a:p>
          <a:p>
            <a:pPr marL="0" lvl="0" indent="0" algn="l" rtl="0">
              <a:spcBef>
                <a:spcPts val="0"/>
              </a:spcBef>
              <a:spcAft>
                <a:spcPts val="0"/>
              </a:spcAft>
              <a:buNone/>
            </a:pPr>
            <a:endParaRPr/>
          </a:p>
          <a:p>
            <a:pPr marL="0" lvl="0" indent="0" algn="l" rtl="0">
              <a:spcBef>
                <a:spcPts val="0"/>
              </a:spcBef>
              <a:spcAft>
                <a:spcPts val="0"/>
              </a:spcAft>
              <a:buNone/>
            </a:pPr>
            <a:r>
              <a:rPr lang="en-GB"/>
              <a:t>Good luck - click the test tube when you are ready.</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6">
            <a:hlinkClick r:id="rId3"/>
          </p:cNvPr>
          <p:cNvPicPr preferRelativeResize="0"/>
          <p:nvPr/>
        </p:nvPicPr>
        <p:blipFill>
          <a:blip r:embed="rId4">
            <a:alphaModFix/>
          </a:blip>
          <a:stretch>
            <a:fillRect/>
          </a:stretch>
        </p:blipFill>
        <p:spPr>
          <a:xfrm>
            <a:off x="6366475" y="2571750"/>
            <a:ext cx="2148851" cy="2148851"/>
          </a:xfrm>
          <a:prstGeom prst="rect">
            <a:avLst/>
          </a:prstGeom>
          <a:noFill/>
          <a:ln>
            <a:noFill/>
          </a:ln>
        </p:spPr>
      </p:pic>
      <p:pic>
        <p:nvPicPr>
          <p:cNvPr id="79" name="Google Shape;79;p16"/>
          <p:cNvPicPr preferRelativeResize="0"/>
          <p:nvPr/>
        </p:nvPicPr>
        <p:blipFill>
          <a:blip r:embed="rId5">
            <a:alphaModFix/>
          </a:blip>
          <a:stretch>
            <a:fillRect/>
          </a:stretch>
        </p:blipFill>
        <p:spPr>
          <a:xfrm>
            <a:off x="517425" y="2361713"/>
            <a:ext cx="1716034" cy="2568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Words>
  <Application>Microsoft Office PowerPoint</Application>
  <PresentationFormat>On-screen Show (16:9)</PresentationFormat>
  <Paragraphs>20</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Comic Sans MS</vt:lpstr>
      <vt:lpstr>Simple Light</vt:lpstr>
      <vt:lpstr>Let’s start with a little experiment...</vt:lpstr>
      <vt:lpstr>Friday 22nd January  I hope you’ve washed your hands…  Following on from the last 2 science lessons, where you have learned about The States of Matter and the properties of their particles, today you will learn what happens to States of Matter when they are heated and cooled. Think about what just happened to the chocolate in your hand and try and link your learning.   Click the heating and cooling presentation in the today’s home learning   </vt:lpstr>
      <vt:lpstr>Have a look around your house and see if you can spot where states of matter change their state when they are heated or cooled. Record your answers in a table like this...          l</vt:lpstr>
      <vt:lpstr>Your final activity in today’s science lesson is to watch the next video and complete the quiz.  Good luck - click the test tube when you are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start with a little experiment...</dc:title>
  <dc:creator>Louise Richardson</dc:creator>
  <cp:lastModifiedBy>Louise Richardson</cp:lastModifiedBy>
  <cp:revision>1</cp:revision>
  <dcterms:modified xsi:type="dcterms:W3CDTF">2021-01-22T13:02:50Z</dcterms:modified>
</cp:coreProperties>
</file>